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70" r:id="rId2"/>
    <p:sldMasterId id="2147483685" r:id="rId3"/>
    <p:sldMasterId id="2147483712" r:id="rId4"/>
    <p:sldMasterId id="2147483699" r:id="rId5"/>
    <p:sldMasterId id="2147483727" r:id="rId6"/>
    <p:sldMasterId id="2147483772" r:id="rId7"/>
    <p:sldMasterId id="2147483787" r:id="rId8"/>
    <p:sldMasterId id="2147483802" r:id="rId9"/>
    <p:sldMasterId id="2147483817" r:id="rId10"/>
    <p:sldMasterId id="2147483832" r:id="rId11"/>
    <p:sldMasterId id="2147483862" r:id="rId12"/>
  </p:sldMasterIdLst>
  <p:notesMasterIdLst>
    <p:notesMasterId r:id="rId178"/>
  </p:notesMasterIdLst>
  <p:handoutMasterIdLst>
    <p:handoutMasterId r:id="rId179"/>
  </p:handoutMasterIdLst>
  <p:sldIdLst>
    <p:sldId id="543" r:id="rId13"/>
    <p:sldId id="517" r:id="rId14"/>
    <p:sldId id="518" r:id="rId15"/>
    <p:sldId id="519" r:id="rId16"/>
    <p:sldId id="520" r:id="rId17"/>
    <p:sldId id="521" r:id="rId18"/>
    <p:sldId id="593" r:id="rId19"/>
    <p:sldId id="594" r:id="rId20"/>
    <p:sldId id="595" r:id="rId21"/>
    <p:sldId id="549" r:id="rId22"/>
    <p:sldId id="596" r:id="rId23"/>
    <p:sldId id="525" r:id="rId24"/>
    <p:sldId id="598" r:id="rId25"/>
    <p:sldId id="599" r:id="rId26"/>
    <p:sldId id="530" r:id="rId27"/>
    <p:sldId id="552" r:id="rId28"/>
    <p:sldId id="533" r:id="rId29"/>
    <p:sldId id="535" r:id="rId30"/>
    <p:sldId id="582" r:id="rId31"/>
    <p:sldId id="536" r:id="rId32"/>
    <p:sldId id="537" r:id="rId33"/>
    <p:sldId id="538" r:id="rId34"/>
    <p:sldId id="539" r:id="rId35"/>
    <p:sldId id="540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5" r:id="rId44"/>
    <p:sldId id="466" r:id="rId45"/>
    <p:sldId id="467" r:id="rId46"/>
    <p:sldId id="553" r:id="rId47"/>
    <p:sldId id="469" r:id="rId48"/>
    <p:sldId id="470" r:id="rId49"/>
    <p:sldId id="554" r:id="rId50"/>
    <p:sldId id="472" r:id="rId51"/>
    <p:sldId id="473" r:id="rId52"/>
    <p:sldId id="546" r:id="rId53"/>
    <p:sldId id="474" r:id="rId54"/>
    <p:sldId id="557" r:id="rId55"/>
    <p:sldId id="558" r:id="rId56"/>
    <p:sldId id="476" r:id="rId57"/>
    <p:sldId id="477" r:id="rId58"/>
    <p:sldId id="478" r:id="rId59"/>
    <p:sldId id="479" r:id="rId60"/>
    <p:sldId id="480" r:id="rId61"/>
    <p:sldId id="481" r:id="rId62"/>
    <p:sldId id="482" r:id="rId63"/>
    <p:sldId id="483" r:id="rId64"/>
    <p:sldId id="484" r:id="rId65"/>
    <p:sldId id="548" r:id="rId66"/>
    <p:sldId id="501" r:id="rId67"/>
    <p:sldId id="559" r:id="rId68"/>
    <p:sldId id="560" r:id="rId69"/>
    <p:sldId id="561" r:id="rId70"/>
    <p:sldId id="562" r:id="rId71"/>
    <p:sldId id="563" r:id="rId72"/>
    <p:sldId id="485" r:id="rId73"/>
    <p:sldId id="486" r:id="rId74"/>
    <p:sldId id="488" r:id="rId75"/>
    <p:sldId id="583" r:id="rId76"/>
    <p:sldId id="564" r:id="rId77"/>
    <p:sldId id="565" r:id="rId78"/>
    <p:sldId id="585" r:id="rId79"/>
    <p:sldId id="567" r:id="rId80"/>
    <p:sldId id="568" r:id="rId81"/>
    <p:sldId id="591" r:id="rId82"/>
    <p:sldId id="381" r:id="rId83"/>
    <p:sldId id="384" r:id="rId84"/>
    <p:sldId id="385" r:id="rId85"/>
    <p:sldId id="386" r:id="rId86"/>
    <p:sldId id="387" r:id="rId87"/>
    <p:sldId id="571" r:id="rId88"/>
    <p:sldId id="572" r:id="rId89"/>
    <p:sldId id="573" r:id="rId90"/>
    <p:sldId id="574" r:id="rId91"/>
    <p:sldId id="575" r:id="rId92"/>
    <p:sldId id="394" r:id="rId93"/>
    <p:sldId id="395" r:id="rId94"/>
    <p:sldId id="396" r:id="rId95"/>
    <p:sldId id="397" r:id="rId96"/>
    <p:sldId id="398" r:id="rId97"/>
    <p:sldId id="399" r:id="rId98"/>
    <p:sldId id="400" r:id="rId99"/>
    <p:sldId id="401" r:id="rId100"/>
    <p:sldId id="402" r:id="rId101"/>
    <p:sldId id="403" r:id="rId102"/>
    <p:sldId id="404" r:id="rId103"/>
    <p:sldId id="405" r:id="rId104"/>
    <p:sldId id="406" r:id="rId105"/>
    <p:sldId id="409" r:id="rId106"/>
    <p:sldId id="410" r:id="rId107"/>
    <p:sldId id="411" r:id="rId108"/>
    <p:sldId id="412" r:id="rId109"/>
    <p:sldId id="413" r:id="rId110"/>
    <p:sldId id="414" r:id="rId111"/>
    <p:sldId id="415" r:id="rId112"/>
    <p:sldId id="416" r:id="rId113"/>
    <p:sldId id="417" r:id="rId114"/>
    <p:sldId id="418" r:id="rId115"/>
    <p:sldId id="419" r:id="rId116"/>
    <p:sldId id="420" r:id="rId117"/>
    <p:sldId id="421" r:id="rId118"/>
    <p:sldId id="422" r:id="rId119"/>
    <p:sldId id="423" r:id="rId120"/>
    <p:sldId id="424" r:id="rId121"/>
    <p:sldId id="449" r:id="rId122"/>
    <p:sldId id="450" r:id="rId123"/>
    <p:sldId id="577" r:id="rId124"/>
    <p:sldId id="578" r:id="rId125"/>
    <p:sldId id="451" r:id="rId126"/>
    <p:sldId id="545" r:id="rId127"/>
    <p:sldId id="452" r:id="rId128"/>
    <p:sldId id="453" r:id="rId129"/>
    <p:sldId id="454" r:id="rId130"/>
    <p:sldId id="455" r:id="rId131"/>
    <p:sldId id="456" r:id="rId132"/>
    <p:sldId id="345" r:id="rId133"/>
    <p:sldId id="346" r:id="rId134"/>
    <p:sldId id="329" r:id="rId135"/>
    <p:sldId id="333" r:id="rId136"/>
    <p:sldId id="592" r:id="rId137"/>
    <p:sldId id="296" r:id="rId138"/>
    <p:sldId id="597" r:id="rId139"/>
    <p:sldId id="364" r:id="rId140"/>
    <p:sldId id="365" r:id="rId141"/>
    <p:sldId id="366" r:id="rId142"/>
    <p:sldId id="368" r:id="rId143"/>
    <p:sldId id="369" r:id="rId144"/>
    <p:sldId id="370" r:id="rId145"/>
    <p:sldId id="371" r:id="rId146"/>
    <p:sldId id="547" r:id="rId147"/>
    <p:sldId id="372" r:id="rId148"/>
    <p:sldId id="375" r:id="rId149"/>
    <p:sldId id="377" r:id="rId150"/>
    <p:sldId id="378" r:id="rId151"/>
    <p:sldId id="379" r:id="rId152"/>
    <p:sldId id="380" r:id="rId153"/>
    <p:sldId id="600" r:id="rId154"/>
    <p:sldId id="601" r:id="rId155"/>
    <p:sldId id="602" r:id="rId156"/>
    <p:sldId id="603" r:id="rId157"/>
    <p:sldId id="604" r:id="rId158"/>
    <p:sldId id="605" r:id="rId159"/>
    <p:sldId id="606" r:id="rId160"/>
    <p:sldId id="607" r:id="rId161"/>
    <p:sldId id="608" r:id="rId162"/>
    <p:sldId id="609" r:id="rId163"/>
    <p:sldId id="610" r:id="rId164"/>
    <p:sldId id="611" r:id="rId165"/>
    <p:sldId id="612" r:id="rId166"/>
    <p:sldId id="613" r:id="rId167"/>
    <p:sldId id="614" r:id="rId168"/>
    <p:sldId id="615" r:id="rId169"/>
    <p:sldId id="622" r:id="rId170"/>
    <p:sldId id="621" r:id="rId171"/>
    <p:sldId id="616" r:id="rId172"/>
    <p:sldId id="617" r:id="rId173"/>
    <p:sldId id="618" r:id="rId174"/>
    <p:sldId id="620" r:id="rId175"/>
    <p:sldId id="619" r:id="rId176"/>
    <p:sldId id="544" r:id="rId177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D34F6"/>
    <a:srgbClr val="CC00FF"/>
    <a:srgbClr val="FDFDA9"/>
    <a:srgbClr val="CC0066"/>
    <a:srgbClr val="CCFFCC"/>
    <a:srgbClr val="CC99FF"/>
    <a:srgbClr val="5E0209"/>
    <a:srgbClr val="9FAB01"/>
    <a:srgbClr val="27A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7" autoAdjust="0"/>
    <p:restoredTop sz="94622" autoAdjust="0"/>
  </p:normalViewPr>
  <p:slideViewPr>
    <p:cSldViewPr>
      <p:cViewPr>
        <p:scale>
          <a:sx n="81" d="100"/>
          <a:sy n="81" d="100"/>
        </p:scale>
        <p:origin x="-9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38" Type="http://schemas.openxmlformats.org/officeDocument/2006/relationships/slide" Target="slides/slide126.xml"/><Relationship Id="rId154" Type="http://schemas.openxmlformats.org/officeDocument/2006/relationships/slide" Target="slides/slide142.xml"/><Relationship Id="rId159" Type="http://schemas.openxmlformats.org/officeDocument/2006/relationships/slide" Target="slides/slide147.xml"/><Relationship Id="rId175" Type="http://schemas.openxmlformats.org/officeDocument/2006/relationships/slide" Target="slides/slide163.xml"/><Relationship Id="rId170" Type="http://schemas.openxmlformats.org/officeDocument/2006/relationships/slide" Target="slides/slide158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28" Type="http://schemas.openxmlformats.org/officeDocument/2006/relationships/slide" Target="slides/slide116.xml"/><Relationship Id="rId144" Type="http://schemas.openxmlformats.org/officeDocument/2006/relationships/slide" Target="slides/slide132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60" Type="http://schemas.openxmlformats.org/officeDocument/2006/relationships/slide" Target="slides/slide148.xml"/><Relationship Id="rId165" Type="http://schemas.openxmlformats.org/officeDocument/2006/relationships/slide" Target="slides/slide153.xml"/><Relationship Id="rId181" Type="http://schemas.openxmlformats.org/officeDocument/2006/relationships/viewProps" Target="viewProps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134" Type="http://schemas.openxmlformats.org/officeDocument/2006/relationships/slide" Target="slides/slide122.xml"/><Relationship Id="rId139" Type="http://schemas.openxmlformats.org/officeDocument/2006/relationships/slide" Target="slides/slide12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55" Type="http://schemas.openxmlformats.org/officeDocument/2006/relationships/slide" Target="slides/slide143.xml"/><Relationship Id="rId171" Type="http://schemas.openxmlformats.org/officeDocument/2006/relationships/slide" Target="slides/slide159.xml"/><Relationship Id="rId176" Type="http://schemas.openxmlformats.org/officeDocument/2006/relationships/slide" Target="slides/slide164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slide" Target="slides/slide112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45" Type="http://schemas.openxmlformats.org/officeDocument/2006/relationships/slide" Target="slides/slide133.xml"/><Relationship Id="rId161" Type="http://schemas.openxmlformats.org/officeDocument/2006/relationships/slide" Target="slides/slide149.xml"/><Relationship Id="rId166" Type="http://schemas.openxmlformats.org/officeDocument/2006/relationships/slide" Target="slides/slide154.xml"/><Relationship Id="rId18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slide" Target="slides/slide144.xml"/><Relationship Id="rId177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60.xml"/><Relationship Id="rId180" Type="http://schemas.openxmlformats.org/officeDocument/2006/relationships/presProps" Target="presProps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167" Type="http://schemas.openxmlformats.org/officeDocument/2006/relationships/slide" Target="slides/slide1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162" Type="http://schemas.openxmlformats.org/officeDocument/2006/relationships/slide" Target="slides/slide150.xml"/><Relationship Id="rId18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73" Type="http://schemas.openxmlformats.org/officeDocument/2006/relationships/slide" Target="slides/slide16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slide" Target="slides/slide1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slide" Target="slides/slide15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74" Type="http://schemas.openxmlformats.org/officeDocument/2006/relationships/slide" Target="slides/slide162.xml"/><Relationship Id="rId179" Type="http://schemas.openxmlformats.org/officeDocument/2006/relationships/handoutMaster" Target="handoutMasters/handoutMaster1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slide" Target="slides/slide152.xml"/><Relationship Id="rId169" Type="http://schemas.openxmlformats.org/officeDocument/2006/relationships/slide" Target="slides/slide157.xml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6D23262-21A0-45F8-BF50-29CABC32BE7C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ราชการส่วนกลาง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EF7C8E-8215-4AD2-BA5F-536C4F90115B}" type="parTrans" cxnId="{F077DB08-1C57-4846-917A-0E7AF903316F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661DFD-1860-4C0F-8CF8-6D34851918B1}" type="sibTrans" cxnId="{F077DB08-1C57-4846-917A-0E7AF903316F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79404-C955-4364-94A9-180162293857}">
      <dgm:prSet custT="1"/>
      <dgm:spPr>
        <a:solidFill>
          <a:srgbClr val="CC99FF"/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ราชการส่วนภูมิภาค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+mj-cs"/>
          </a:endParaRPr>
        </a:p>
      </dgm:t>
    </dgm:pt>
    <dgm:pt modelId="{C24F2B4A-6903-4E19-95DE-D263DE260095}" type="parTrans" cxnId="{3C28CD62-4609-4415-9620-D0B265E0477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A672D-F3AF-4E72-BB89-B992E6FA0F14}" type="sibTrans" cxnId="{3C28CD62-4609-4415-9620-D0B265E0477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046041-AC83-47FC-BCC7-059C2DBB0152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ราชการส่วนท้องถิ่น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ea typeface="Cordia New" panose="020B0304020202020204" pitchFamily="34" charset="-34"/>
            <a:cs typeface="+mj-cs"/>
          </a:endParaRPr>
        </a:p>
      </dgm:t>
    </dgm:pt>
    <dgm:pt modelId="{61A7778C-0F27-432E-9CE6-9713339D6D15}" type="parTrans" cxnId="{614E6ABE-E38F-45F3-A87C-54B96BBDBA81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1F8AAD-8CCD-4FD7-B23D-1D3E7BD29A37}" type="sibTrans" cxnId="{614E6ABE-E38F-45F3-A87C-54B96BBDBA81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FE74F1-AE45-45D8-94E1-EA395E25062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รัฐวิสาหกิจ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  <a:cs typeface="+mj-cs"/>
          </a:endParaRPr>
        </a:p>
      </dgm:t>
    </dgm:pt>
    <dgm:pt modelId="{FA85592C-AF33-4C54-8260-42020DE485D9}" type="parTrans" cxnId="{33F32D91-3F50-4080-81AC-79E4235B263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4659D-D39A-4A7E-BDBD-843E66D753EF}" type="sibTrans" cxnId="{33F32D91-3F50-4080-81AC-79E4235B263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3C2D64-D2F0-499B-8BFA-3323ECD962B0}">
      <dgm:prSet phldrT="[Text]"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  <a:cs typeface="+mj-cs"/>
            </a:rPr>
            <a:t>หมายถึง อธิบดี หรือหัวหน้าส่วนราชการที่เรียกชื่ออย่างอื่นที่มีฐานะเป็นนิติบุคคล</a:t>
          </a:r>
          <a:endParaRPr lang="th-TH" sz="2400" b="1" dirty="0">
            <a:effectLst/>
          </a:endParaRPr>
        </a:p>
      </dgm:t>
    </dgm:pt>
    <dgm:pt modelId="{C420253E-7E7F-41E6-8912-E694F1728DD8}" type="parTrans" cxnId="{3012424B-D3B8-4A18-96CD-B5409D37D190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D6A5B-A995-40A2-957F-1F0DF3A7E0BD}" type="sibTrans" cxnId="{3012424B-D3B8-4A18-96CD-B5409D37D190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C12B09-FA98-4823-A2CB-99596846D4A1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  <a:cs typeface="+mj-cs"/>
            </a:rPr>
            <a:t>หมายถึง ผู้ว่าราชการจังหวัด</a:t>
          </a:r>
        </a:p>
      </dgm:t>
    </dgm:pt>
    <dgm:pt modelId="{EAF11A6C-DDE7-4B18-AFE5-C78B8033E55B}" type="parTrans" cxnId="{824605D2-6C77-41B2-A1D0-130F4A0D30E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94B160-7254-4197-BBC1-747C78C037D1}" type="sibTrans" cxnId="{824605D2-6C77-41B2-A1D0-130F4A0D30E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4B133-3AE1-4582-9557-82473A1B76DF}">
      <dgm:prSet custT="1"/>
      <dgm:spPr/>
      <dgm:t>
        <a:bodyPr/>
        <a:lstStyle/>
        <a:p>
          <a:r>
            <a:rPr lang="th-TH" sz="2000" b="1" spc="-70" dirty="0">
              <a:effectLst/>
              <a:latin typeface="Angsana New" panose="02020603050405020304" pitchFamily="18" charset="-34"/>
              <a:cs typeface="+mj-cs"/>
            </a:rPr>
            <a:t>ห</a:t>
          </a:r>
          <a:r>
            <a:rPr lang="th-TH" sz="2000" b="1" spc="-70" baseline="0" dirty="0">
              <a:effectLst/>
              <a:latin typeface="Angsana New" panose="02020603050405020304" pitchFamily="18" charset="-34"/>
              <a:cs typeface="+mj-cs"/>
            </a:rPr>
            <a:t>มายถึง </a:t>
          </a:r>
          <a:r>
            <a:rPr lang="th-TH" sz="20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นายกองค์การบริหารส่วนจังหวัด </a:t>
          </a:r>
          <a:r>
            <a:rPr lang="th-TH" sz="2000" b="1" spc="-70" baseline="0" dirty="0">
              <a:effectLst/>
              <a:latin typeface="Angsana New" panose="02020603050405020304" pitchFamily="18" charset="-34"/>
              <a:cs typeface="+mj-cs"/>
            </a:rPr>
            <a:t>นายกเทศมนตรี </a:t>
          </a:r>
          <a:r>
            <a:rPr lang="th-TH" sz="20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นายกองค์การบริหารส่วนตำบล </a:t>
          </a:r>
          <a:br>
            <a:rPr lang="th-TH" sz="20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ผู้ว่าราชการกรุงเทพมหานคร นายกเมืองพัทยา หรือผู้ดำรงตำแหน่งที่เรียกชื่ออย่าง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อื่นที่</a:t>
          </a: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มีฐานะเทียบเท่า</a:t>
          </a:r>
        </a:p>
      </dgm:t>
    </dgm:pt>
    <dgm:pt modelId="{6F9F27D6-9778-4711-9994-E3D5E1B14093}" type="parTrans" cxnId="{87FE575E-C515-4C97-A2BB-521CF5210D98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3556E9-58DA-4FC8-A634-C8F4B9471B0F}" type="sibTrans" cxnId="{87FE575E-C515-4C97-A2BB-521CF5210D98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6801A-E58B-4CC4-B9BD-14FC2CC23678}">
      <dgm:prSet custT="1"/>
      <dgm:spPr/>
      <dgm:t>
        <a:bodyPr/>
        <a:lstStyle/>
        <a:p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ผู้ว่าการ ผู้อำนวยการ กรรมการผู้จัดการใหญ่ หรือผู้ดำรงตำแหน่งที่เรียกชื่อ</a:t>
          </a:r>
          <a:b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</a:br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อย่างอื่นที่มีฐานะเทียบเท่า</a:t>
          </a:r>
        </a:p>
      </dgm:t>
    </dgm:pt>
    <dgm:pt modelId="{019ADA0B-E365-43A4-B831-7DDEFD2857FA}" type="parTrans" cxnId="{289EB839-76DB-4985-AA13-EB1E52A5030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2B051-C6B5-46E6-9686-87A67E2C87B9}" type="sibTrans" cxnId="{289EB839-76DB-4985-AA13-EB1E52A5030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B7A360-C06F-41ED-AB3C-97C34410F625}" type="pres">
      <dgm:prSet presAssocID="{A6D23262-21A0-45F8-BF50-29CABC32BE7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CA690-F62F-4AAC-BC3B-70B34501BA30}" type="pres">
      <dgm:prSet presAssocID="{A6D23262-21A0-45F8-BF50-29CABC32BE7C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9A726A-40BC-4850-90D9-E17C9C3C8E24}" type="pres">
      <dgm:prSet presAssocID="{4EB79404-C955-4364-94A9-18016229385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B3D05-4F47-414B-A609-7FE365F03F68}" type="pres">
      <dgm:prSet presAssocID="{4EB79404-C955-4364-94A9-180162293857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15B5C-3D6E-4976-8488-9D371CD388F1}" type="pres">
      <dgm:prSet presAssocID="{7A046041-AC83-47FC-BCC7-059C2DBB0152}" presName="parentText" presStyleLbl="node1" presStyleIdx="2" presStyleCnt="4" custLinFactNeighborX="-150" custLinFactNeighborY="396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D6E4C0-E62C-4090-828A-7D14C07A8FE1}" type="pres">
      <dgm:prSet presAssocID="{7A046041-AC83-47FC-BCC7-059C2DBB0152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1CAC3-C1EF-4632-A6AA-0D3F1AE8603F}" type="pres">
      <dgm:prSet presAssocID="{A8FE74F1-AE45-45D8-94E1-EA395E25062C}" presName="parentText" presStyleLbl="node1" presStyleIdx="3" presStyleCnt="4" custScaleY="64546" custLinFactNeighborX="-978" custLinFactNeighborY="101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D850C-C19B-490C-AA26-62AD7B93C887}" type="pres">
      <dgm:prSet presAssocID="{A8FE74F1-AE45-45D8-94E1-EA395E25062C}" presName="childText" presStyleLbl="revTx" presStyleIdx="3" presStyleCnt="4" custScaleY="88898" custLinFactNeighborY="16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FD7C09-A2E1-4969-9408-AD16DD7D4260}" type="presOf" srcId="{6D36801A-E58B-4CC4-B9BD-14FC2CC23678}" destId="{E91D850C-C19B-490C-AA26-62AD7B93C887}" srcOrd="0" destOrd="0" presId="urn:microsoft.com/office/officeart/2005/8/layout/vList2"/>
    <dgm:cxn modelId="{D0351E07-2D0E-4A26-8A0A-6AC58B486E4D}" type="presOf" srcId="{4EB79404-C955-4364-94A9-180162293857}" destId="{719A726A-40BC-4850-90D9-E17C9C3C8E24}" srcOrd="0" destOrd="0" presId="urn:microsoft.com/office/officeart/2005/8/layout/vList2"/>
    <dgm:cxn modelId="{289EB839-76DB-4985-AA13-EB1E52A50307}" srcId="{A8FE74F1-AE45-45D8-94E1-EA395E25062C}" destId="{6D36801A-E58B-4CC4-B9BD-14FC2CC23678}" srcOrd="0" destOrd="0" parTransId="{019ADA0B-E365-43A4-B831-7DDEFD2857FA}" sibTransId="{C3E2B051-C6B5-46E6-9686-87A67E2C87B9}"/>
    <dgm:cxn modelId="{E53B23F9-9C3A-4E70-8FE3-7782DC21C2CA}" type="presOf" srcId="{CF3C2D64-D2F0-499B-8BFA-3323ECD962B0}" destId="{8C1CA690-F62F-4AAC-BC3B-70B34501BA30}" srcOrd="0" destOrd="0" presId="urn:microsoft.com/office/officeart/2005/8/layout/vList2"/>
    <dgm:cxn modelId="{728D2378-20CC-4719-B55C-3DDD4E492193}" type="presOf" srcId="{7A046041-AC83-47FC-BCC7-059C2DBB0152}" destId="{02915B5C-3D6E-4976-8488-9D371CD388F1}" srcOrd="0" destOrd="0" presId="urn:microsoft.com/office/officeart/2005/8/layout/vList2"/>
    <dgm:cxn modelId="{1BA9CBA4-9747-4D15-BEF7-F11F2A644C7A}" type="presOf" srcId="{A6D23262-21A0-45F8-BF50-29CABC32BE7C}" destId="{C0B7A360-C06F-41ED-AB3C-97C34410F625}" srcOrd="0" destOrd="0" presId="urn:microsoft.com/office/officeart/2005/8/layout/vList2"/>
    <dgm:cxn modelId="{3C28CD62-4609-4415-9620-D0B265E04776}" srcId="{0CECCBDB-B4CF-4324-8EDA-0C01529EDF4E}" destId="{4EB79404-C955-4364-94A9-180162293857}" srcOrd="1" destOrd="0" parTransId="{C24F2B4A-6903-4E19-95DE-D263DE260095}" sibTransId="{889A672D-F3AF-4E72-BB89-B992E6FA0F14}"/>
    <dgm:cxn modelId="{33F32D91-3F50-4080-81AC-79E4235B2636}" srcId="{0CECCBDB-B4CF-4324-8EDA-0C01529EDF4E}" destId="{A8FE74F1-AE45-45D8-94E1-EA395E25062C}" srcOrd="3" destOrd="0" parTransId="{FA85592C-AF33-4C54-8260-42020DE485D9}" sibTransId="{9D24659D-D39A-4A7E-BDBD-843E66D753EF}"/>
    <dgm:cxn modelId="{F077DB08-1C57-4846-917A-0E7AF903316F}" srcId="{0CECCBDB-B4CF-4324-8EDA-0C01529EDF4E}" destId="{A6D23262-21A0-45F8-BF50-29CABC32BE7C}" srcOrd="0" destOrd="0" parTransId="{B8EF7C8E-8215-4AD2-BA5F-536C4F90115B}" sibTransId="{0A661DFD-1860-4C0F-8CF8-6D34851918B1}"/>
    <dgm:cxn modelId="{3012424B-D3B8-4A18-96CD-B5409D37D190}" srcId="{A6D23262-21A0-45F8-BF50-29CABC32BE7C}" destId="{CF3C2D64-D2F0-499B-8BFA-3323ECD962B0}" srcOrd="0" destOrd="0" parTransId="{C420253E-7E7F-41E6-8912-E694F1728DD8}" sibTransId="{3A9D6A5B-A995-40A2-957F-1F0DF3A7E0BD}"/>
    <dgm:cxn modelId="{DF7A18F9-056D-44B2-8D37-26E48BCE0F88}" type="presOf" srcId="{A8FE74F1-AE45-45D8-94E1-EA395E25062C}" destId="{0F71CAC3-C1EF-4632-A6AA-0D3F1AE8603F}" srcOrd="0" destOrd="0" presId="urn:microsoft.com/office/officeart/2005/8/layout/vList2"/>
    <dgm:cxn modelId="{0F721145-18DF-4ED3-88E1-9A0E928CE43B}" type="presOf" srcId="{41C12B09-FA98-4823-A2CB-99596846D4A1}" destId="{2D3B3D05-4F47-414B-A609-7FE365F03F68}" srcOrd="0" destOrd="0" presId="urn:microsoft.com/office/officeart/2005/8/layout/vList2"/>
    <dgm:cxn modelId="{87FE575E-C515-4C97-A2BB-521CF5210D98}" srcId="{7A046041-AC83-47FC-BCC7-059C2DBB0152}" destId="{8F64B133-3AE1-4582-9557-82473A1B76DF}" srcOrd="0" destOrd="0" parTransId="{6F9F27D6-9778-4711-9994-E3D5E1B14093}" sibTransId="{AB3556E9-58DA-4FC8-A634-C8F4B9471B0F}"/>
    <dgm:cxn modelId="{614E6ABE-E38F-45F3-A87C-54B96BBDBA81}" srcId="{0CECCBDB-B4CF-4324-8EDA-0C01529EDF4E}" destId="{7A046041-AC83-47FC-BCC7-059C2DBB0152}" srcOrd="2" destOrd="0" parTransId="{61A7778C-0F27-432E-9CE6-9713339D6D15}" sibTransId="{AE1F8AAD-8CCD-4FD7-B23D-1D3E7BD29A37}"/>
    <dgm:cxn modelId="{0B799617-98BC-45E8-AECD-7BD1D62B9A21}" type="presOf" srcId="{0CECCBDB-B4CF-4324-8EDA-0C01529EDF4E}" destId="{FDDE738C-5DF5-40CE-A1E8-79F70D375103}" srcOrd="0" destOrd="0" presId="urn:microsoft.com/office/officeart/2005/8/layout/vList2"/>
    <dgm:cxn modelId="{293F03D2-91AB-4C9F-99DF-F32D5FEB6265}" type="presOf" srcId="{8F64B133-3AE1-4582-9557-82473A1B76DF}" destId="{9DD6E4C0-E62C-4090-828A-7D14C07A8FE1}" srcOrd="0" destOrd="0" presId="urn:microsoft.com/office/officeart/2005/8/layout/vList2"/>
    <dgm:cxn modelId="{824605D2-6C77-41B2-A1D0-130F4A0D30E7}" srcId="{4EB79404-C955-4364-94A9-180162293857}" destId="{41C12B09-FA98-4823-A2CB-99596846D4A1}" srcOrd="0" destOrd="0" parTransId="{EAF11A6C-DDE7-4B18-AFE5-C78B8033E55B}" sibTransId="{5794B160-7254-4197-BBC1-747C78C037D1}"/>
    <dgm:cxn modelId="{F0E131D4-BC43-4873-81F6-3DF0D6EE30E3}" type="presParOf" srcId="{FDDE738C-5DF5-40CE-A1E8-79F70D375103}" destId="{C0B7A360-C06F-41ED-AB3C-97C34410F625}" srcOrd="0" destOrd="0" presId="urn:microsoft.com/office/officeart/2005/8/layout/vList2"/>
    <dgm:cxn modelId="{B29FFBB6-27BA-4CBD-826C-0C92CB7E5F44}" type="presParOf" srcId="{FDDE738C-5DF5-40CE-A1E8-79F70D375103}" destId="{8C1CA690-F62F-4AAC-BC3B-70B34501BA30}" srcOrd="1" destOrd="0" presId="urn:microsoft.com/office/officeart/2005/8/layout/vList2"/>
    <dgm:cxn modelId="{2394B4F6-15FE-4FCA-8C88-BFB733D78621}" type="presParOf" srcId="{FDDE738C-5DF5-40CE-A1E8-79F70D375103}" destId="{719A726A-40BC-4850-90D9-E17C9C3C8E24}" srcOrd="2" destOrd="0" presId="urn:microsoft.com/office/officeart/2005/8/layout/vList2"/>
    <dgm:cxn modelId="{7B49B958-3327-4760-A857-75D6439CB3E8}" type="presParOf" srcId="{FDDE738C-5DF5-40CE-A1E8-79F70D375103}" destId="{2D3B3D05-4F47-414B-A609-7FE365F03F68}" srcOrd="3" destOrd="0" presId="urn:microsoft.com/office/officeart/2005/8/layout/vList2"/>
    <dgm:cxn modelId="{94A748AA-9EF4-4EEA-87F5-3995A2F1115F}" type="presParOf" srcId="{FDDE738C-5DF5-40CE-A1E8-79F70D375103}" destId="{02915B5C-3D6E-4976-8488-9D371CD388F1}" srcOrd="4" destOrd="0" presId="urn:microsoft.com/office/officeart/2005/8/layout/vList2"/>
    <dgm:cxn modelId="{D026A57A-8FC1-426B-9868-F3274E44863B}" type="presParOf" srcId="{FDDE738C-5DF5-40CE-A1E8-79F70D375103}" destId="{9DD6E4C0-E62C-4090-828A-7D14C07A8FE1}" srcOrd="5" destOrd="0" presId="urn:microsoft.com/office/officeart/2005/8/layout/vList2"/>
    <dgm:cxn modelId="{146DE58E-30C8-41B8-8134-DC386080C590}" type="presParOf" srcId="{FDDE738C-5DF5-40CE-A1E8-79F70D375103}" destId="{0F71CAC3-C1EF-4632-A6AA-0D3F1AE8603F}" srcOrd="6" destOrd="0" presId="urn:microsoft.com/office/officeart/2005/8/layout/vList2"/>
    <dgm:cxn modelId="{9C94C988-5A74-473F-89A8-C97A8F1729BE}" type="presParOf" srcId="{FDDE738C-5DF5-40CE-A1E8-79F70D375103}" destId="{E91D850C-C19B-490C-AA26-62AD7B93C88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วิธีประกาศเชิญชวนทั่วไป</a:t>
          </a: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วิธีคัดเลือก</a:t>
          </a: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วิธีเฉพาะ  เจาะจง</a:t>
          </a: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chemeClr val="tx2">
            <a:lumMod val="60000"/>
            <a:lumOff val="40000"/>
          </a:schemeClr>
        </a:solidFill>
      </dgm:spPr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/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X="-8946" custLinFactNeighborY="-2486"/>
      <dgm:spPr>
        <a:solidFill>
          <a:schemeClr val="accent5">
            <a:lumMod val="75000"/>
          </a:schemeClr>
        </a:solidFill>
      </dgm:spPr>
    </dgm:pt>
    <dgm:pt modelId="{9B03C3E3-0AEC-448A-B4AD-5C51B4D82346}" type="pres">
      <dgm:prSet presAssocID="{CD4ECF29-ED1B-4071-AF61-583B94BC7965}" presName="Parent3" presStyleLbl="revTx" presStyleIdx="2" presStyleCnt="3" custLinFactNeighborX="-21770" custLinFactNeighborY="-51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922115-6C55-4B55-B23E-0DD13A8D84CB}" type="presOf" srcId="{CD4ECF29-ED1B-4071-AF61-583B94BC7965}" destId="{9B03C3E3-0AEC-448A-B4AD-5C51B4D82346}" srcOrd="0" destOrd="0" presId="urn:microsoft.com/office/officeart/2009/layout/CircleArrowProcess"/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99306E9B-A841-482D-AC4C-994E40163FAA}" type="presOf" srcId="{6B125282-ADF9-48A2-9950-0D5BBBB5A5C9}" destId="{8288AB83-BA3D-4255-BD69-6B174D8610FE}" srcOrd="0" destOrd="0" presId="urn:microsoft.com/office/officeart/2009/layout/CircleArrowProcess"/>
    <dgm:cxn modelId="{B8E4DE53-87F0-46BB-A3C7-D4F79FF1BF50}" type="presOf" srcId="{983A63E6-8EAF-4877-9298-6D4833FD6659}" destId="{E81C1BEE-F4E1-427B-AE31-57E2CB5B32CD}" srcOrd="0" destOrd="0" presId="urn:microsoft.com/office/officeart/2009/layout/CircleArrowProcess"/>
    <dgm:cxn modelId="{78BFC7E8-1E45-4903-96F6-4922408B117A}" type="presOf" srcId="{A2976726-71EA-4EBA-8A8D-E04D7478BD6D}" destId="{02B7BD80-9A3E-410B-90A4-84474D95B783}" srcOrd="0" destOrd="0" presId="urn:microsoft.com/office/officeart/2009/layout/CircleArrowProcess"/>
    <dgm:cxn modelId="{8E22B044-56B8-4A99-A9E5-F4F70853BBE8}" type="presParOf" srcId="{E81C1BEE-F4E1-427B-AE31-57E2CB5B32CD}" destId="{292F55AA-A102-4827-9C20-F66E9C2B124A}" srcOrd="0" destOrd="0" presId="urn:microsoft.com/office/officeart/2009/layout/CircleArrowProcess"/>
    <dgm:cxn modelId="{539B715E-12CD-48B9-A1CA-33265CF14B18}" type="presParOf" srcId="{292F55AA-A102-4827-9C20-F66E9C2B124A}" destId="{43D95F6F-75F7-4B88-9B65-322479FE868C}" srcOrd="0" destOrd="0" presId="urn:microsoft.com/office/officeart/2009/layout/CircleArrowProcess"/>
    <dgm:cxn modelId="{6AD4672B-8932-4F9C-9B47-629FED3DAC67}" type="presParOf" srcId="{E81C1BEE-F4E1-427B-AE31-57E2CB5B32CD}" destId="{8288AB83-BA3D-4255-BD69-6B174D8610FE}" srcOrd="1" destOrd="0" presId="urn:microsoft.com/office/officeart/2009/layout/CircleArrowProcess"/>
    <dgm:cxn modelId="{0DDFF6AE-D556-41F5-85EF-78C68DAFBE1A}" type="presParOf" srcId="{E81C1BEE-F4E1-427B-AE31-57E2CB5B32CD}" destId="{30078657-B71E-49A7-9E42-CD0C4BDDA05F}" srcOrd="2" destOrd="0" presId="urn:microsoft.com/office/officeart/2009/layout/CircleArrowProcess"/>
    <dgm:cxn modelId="{A18B91BF-E930-48BC-96F9-092E922CE00B}" type="presParOf" srcId="{30078657-B71E-49A7-9E42-CD0C4BDDA05F}" destId="{0A0A709C-CBEA-4B0C-97E8-07EFC1F10E2C}" srcOrd="0" destOrd="0" presId="urn:microsoft.com/office/officeart/2009/layout/CircleArrowProcess"/>
    <dgm:cxn modelId="{C0543FE3-5F8A-4591-AF7E-2862A1A5E5D8}" type="presParOf" srcId="{E81C1BEE-F4E1-427B-AE31-57E2CB5B32CD}" destId="{02B7BD80-9A3E-410B-90A4-84474D95B783}" srcOrd="3" destOrd="0" presId="urn:microsoft.com/office/officeart/2009/layout/CircleArrowProcess"/>
    <dgm:cxn modelId="{159450AF-A8BA-450E-8251-FF50EE9CD392}" type="presParOf" srcId="{E81C1BEE-F4E1-427B-AE31-57E2CB5B32CD}" destId="{6506947B-E22B-43A6-A0CF-E0488286136D}" srcOrd="4" destOrd="0" presId="urn:microsoft.com/office/officeart/2009/layout/CircleArrowProcess"/>
    <dgm:cxn modelId="{EE532F88-CB22-4A58-AC59-293E625B1140}" type="presParOf" srcId="{6506947B-E22B-43A6-A0CF-E0488286136D}" destId="{5DA839E5-ACAA-4842-8D7B-A71FC2D4DA80}" srcOrd="0" destOrd="0" presId="urn:microsoft.com/office/officeart/2009/layout/CircleArrowProcess"/>
    <dgm:cxn modelId="{079CB26A-5F93-4363-9AF3-388A97037433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AC3D8F-4B84-4FC9-AD6E-740CF93F2CB5}" type="doc">
      <dgm:prSet loTypeId="urn:microsoft.com/office/officeart/2005/8/layout/cycle4#1" loCatId="matrix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th-TH"/>
        </a:p>
      </dgm:t>
    </dgm:pt>
    <dgm:pt modelId="{54C6C7A8-6E62-4135-90C6-FDF332FAD87B}">
      <dgm:prSet phldrT="[Text]"/>
      <dgm:spPr/>
      <dgm:t>
        <a:bodyPr/>
        <a:lstStyle/>
        <a:p>
          <a:r>
            <a:rPr lang="th-TH" b="1" dirty="0">
              <a:latin typeface="Angsana New" panose="02020603050405020304" pitchFamily="18" charset="-34"/>
              <a:cs typeface="Angsana New" panose="02020603050405020304" pitchFamily="18" charset="-34"/>
            </a:rPr>
            <a:t>1. วิธีประกาศเชิญชวนทั่วไป</a:t>
          </a:r>
        </a:p>
      </dgm:t>
    </dgm:pt>
    <dgm:pt modelId="{4F28C24D-2523-453F-9E90-006059205327}" type="parTrans" cxnId="{9028F8DC-83F3-40DE-A035-96E913269A7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7A3075F-37D5-4A43-9D4F-DB1C32727988}" type="sibTrans" cxnId="{9028F8DC-83F3-40DE-A035-96E913269A7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B6EC156-B81E-415A-83E6-D41ADF0B52A3}">
      <dgm:prSet custT="1"/>
      <dgm:spPr>
        <a:ln>
          <a:noFill/>
        </a:ln>
      </dgm:spPr>
      <dgm:t>
        <a:bodyPr/>
        <a:lstStyle/>
        <a:p>
          <a: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</a:t>
          </a:r>
          <a:b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ไม่ซับซ้อน</a:t>
          </a:r>
        </a:p>
      </dgm:t>
    </dgm:pt>
    <dgm:pt modelId="{DEAACC42-3769-410C-AFA9-14C69F39AF8D}" type="parTrans" cxnId="{5A891901-DEE6-4D4F-9943-011C524DAB4A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51E06C1-6338-4EE2-993C-31BD09DE9FC7}" type="sibTrans" cxnId="{5A891901-DEE6-4D4F-9943-011C524DAB4A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F5F61A5-DBF4-4835-B6E9-15357DDD3BC3}">
      <dgm:prSet/>
      <dgm:spPr/>
      <dgm:t>
        <a:bodyPr/>
        <a:lstStyle/>
        <a:p>
          <a:r>
            <a:rPr lang="th-TH" b="1">
              <a:latin typeface="Angsana New" panose="02020603050405020304" pitchFamily="18" charset="-34"/>
              <a:cs typeface="Angsana New" panose="02020603050405020304" pitchFamily="18" charset="-34"/>
            </a:rPr>
            <a:t>2. วิธีคัดเลือก</a:t>
          </a:r>
          <a:endParaRPr lang="th-TH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B209CD0-2E16-4568-B9ED-BDB52DA93455}" type="parTrans" cxnId="{23CC2E8D-639F-4623-B50B-E86A2F097EC4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5DC1053-03BB-4AE5-BBDA-10F55E4C1847}" type="sibTrans" cxnId="{23CC2E8D-639F-4623-B50B-E86A2F097EC4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76A1F91-6979-4F1B-A514-3277DD8F9E1D}">
      <dgm:prSet custT="1"/>
      <dgm:spPr>
        <a:ln>
          <a:noFill/>
        </a:ln>
      </dgm:spPr>
      <dgm:t>
        <a:bodyPr/>
        <a:lstStyle/>
        <a:p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ใช้กับงานที่มีลักษณะซับซ้อนหรือซับซ้อนมาก หรือ ใช้กับ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วิธีประกาศเชิญชวนทั่วไปแล้วไม่ได้ผล หรือกรณีเป็นงานออกแบบหรือใช้ความคิด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ซึ่งหน่วยงานของรัฐไม่มีข้อมูลเพียงพอที่จะกำหนดเบื้องต้นได้ โดยให้เชิญชวนผู้ให้บริการที่มีคุณสมบัติตรงตามเงื่อนไขที่กำหนดไม่น้อยกว่า 3 ราย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ให้เข้ายื่นข้อเสนอ</a:t>
          </a:r>
        </a:p>
      </dgm:t>
    </dgm:pt>
    <dgm:pt modelId="{CBD04C81-1449-4F97-99CA-135315D60C94}" type="parTrans" cxnId="{49B7358B-EA26-4F4B-84E2-7897C9B7B2E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5B40E1E-7BAD-433E-90DC-73693F00B638}" type="sibTrans" cxnId="{49B7358B-EA26-4F4B-84E2-7897C9B7B2E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395F1B0-D764-4705-9EAB-39C6584EC1E6}">
      <dgm:prSet/>
      <dgm:spPr/>
      <dgm:t>
        <a:bodyPr/>
        <a:lstStyle/>
        <a:p>
          <a:r>
            <a:rPr lang="th-TH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3. วิธีเฉพาะเจาะจง</a:t>
          </a:r>
        </a:p>
      </dgm:t>
    </dgm:pt>
    <dgm:pt modelId="{FEE84183-1145-4167-B6E4-8C88663FEF51}" type="parTrans" cxnId="{9159944C-0EEA-42A2-BCFA-CBDAFEC956C7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EAF4230-D93D-46B5-AA73-09C5F0490680}" type="sibTrans" cxnId="{9159944C-0EEA-42A2-BCFA-CBDAFEC956C7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661C4CE-621F-48A7-8D79-502D075FB9B0}">
      <dgm:prSet custT="1"/>
      <dgm:spPr>
        <a:ln>
          <a:noFill/>
        </a:ln>
      </dgm:spPr>
      <dgm:t>
        <a:bodyPr/>
        <a:lstStyle/>
        <a:p>
          <a: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ให้หน่วยงานของรัฐเลือกผู้ให้บริการรายใดรายหนึ่ง ซึ่งเคยทราบหรือเคยเห็นความสามารถแล้ว ตามที่คณะกรรมการดำเนินงาน</a:t>
          </a:r>
          <a:b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จ้างออกแบบหรือควบคุมงานก่อสร้างได้พิจารณาเสนอแนะ</a:t>
          </a:r>
        </a:p>
      </dgm:t>
    </dgm:pt>
    <dgm:pt modelId="{B6732EB0-7A75-4655-AAF7-FE3A4FED77C8}" type="parTrans" cxnId="{24A65E14-09DC-4FDA-8BFE-CD6754768D4D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48CD978-E183-4F76-8E01-E5E98D69C62F}" type="sibTrans" cxnId="{24A65E14-09DC-4FDA-8BFE-CD6754768D4D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497DBD0F-2D11-4872-BA38-30512DB09E44}">
      <dgm:prSet/>
      <dgm:spPr/>
      <dgm:t>
        <a:bodyPr/>
        <a:lstStyle/>
        <a:p>
          <a:r>
            <a:rPr lang="th-TH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4. วิธีประกวดแบบ</a:t>
          </a:r>
        </a:p>
      </dgm:t>
    </dgm:pt>
    <dgm:pt modelId="{E4CCDF4A-2004-437A-A6DB-A1D0A0D320D3}" type="parTrans" cxnId="{4E6B3D1B-702D-49E0-94AF-6FE08E4846D0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B840348-6428-4EC3-824E-AAB8DAD7DE6E}" type="sibTrans" cxnId="{4E6B3D1B-702D-49E0-94AF-6FE08E4846D0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2C7A99F-E0AC-4F8D-9D61-43CFA54797E6}">
      <dgm:prSet custT="1"/>
      <dgm:spPr>
        <a:ln>
          <a:noFill/>
        </a:ln>
      </dgm:spPr>
      <dgm:t>
        <a:bodyPr/>
        <a:lstStyle/>
        <a:p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เป็นกรณีที่หน่วยงาน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ของรัฐ  เชิญชวนผู้ให้บริการที่มีคุณสมบัติตรงตามเงื่อนไข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 เพื่อออกแบบงาน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ก่อสร้างที่มีลักษณะพิเศษเป็นที่เชิดชูคุณค่าทางด้านศิลปกรรม หรือสถาปัตยกรรมของชาติ หรืองานอื่น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ที่กำหนดตามกฎกระทรวง</a:t>
          </a:r>
        </a:p>
      </dgm:t>
    </dgm:pt>
    <dgm:pt modelId="{7243B94A-FEB3-47D5-811E-FB6CA69DA229}" type="parTrans" cxnId="{8FC1AD24-9DF7-4997-90BF-D25F71B42D8F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465DE22-CE2C-4B54-8F7C-0F7C2B8D80DD}" type="sibTrans" cxnId="{8FC1AD24-9DF7-4997-90BF-D25F71B42D8F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297739A-9F7D-4823-B907-35B81A02CC0D}" type="pres">
      <dgm:prSet presAssocID="{2CAC3D8F-4B84-4FC9-AD6E-740CF93F2CB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F32304-2115-46E2-BD90-AFED40076FBE}" type="pres">
      <dgm:prSet presAssocID="{2CAC3D8F-4B84-4FC9-AD6E-740CF93F2CB5}" presName="children" presStyleCnt="0"/>
      <dgm:spPr/>
    </dgm:pt>
    <dgm:pt modelId="{C69FFD3F-D9A8-4BA8-9900-8EDD48284396}" type="pres">
      <dgm:prSet presAssocID="{2CAC3D8F-4B84-4FC9-AD6E-740CF93F2CB5}" presName="child1group" presStyleCnt="0"/>
      <dgm:spPr/>
    </dgm:pt>
    <dgm:pt modelId="{D0779DCB-FF0C-4DE5-BFA5-E92F44B9F2D2}" type="pres">
      <dgm:prSet presAssocID="{2CAC3D8F-4B84-4FC9-AD6E-740CF93F2CB5}" presName="child1" presStyleLbl="bgAcc1" presStyleIdx="0" presStyleCnt="4" custScaleX="143953" custLinFactNeighborX="-26004" custLinFactNeighborY="12019"/>
      <dgm:spPr/>
      <dgm:t>
        <a:bodyPr/>
        <a:lstStyle/>
        <a:p>
          <a:endParaRPr lang="en-US"/>
        </a:p>
      </dgm:t>
    </dgm:pt>
    <dgm:pt modelId="{A8E01C66-C8E0-44F6-A05D-A0BEA73FBC81}" type="pres">
      <dgm:prSet presAssocID="{2CAC3D8F-4B84-4FC9-AD6E-740CF93F2CB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376359-DB77-43E9-A8B9-80F0EB35874A}" type="pres">
      <dgm:prSet presAssocID="{2CAC3D8F-4B84-4FC9-AD6E-740CF93F2CB5}" presName="child2group" presStyleCnt="0"/>
      <dgm:spPr/>
    </dgm:pt>
    <dgm:pt modelId="{6945BA5B-D39B-4ACF-84E7-E5FF5185F9F6}" type="pres">
      <dgm:prSet presAssocID="{2CAC3D8F-4B84-4FC9-AD6E-740CF93F2CB5}" presName="child2" presStyleLbl="bgAcc1" presStyleIdx="1" presStyleCnt="4" custScaleX="105468" custLinFactNeighborX="26004" custLinFactNeighborY="4006"/>
      <dgm:spPr/>
      <dgm:t>
        <a:bodyPr/>
        <a:lstStyle/>
        <a:p>
          <a:endParaRPr lang="en-US"/>
        </a:p>
      </dgm:t>
    </dgm:pt>
    <dgm:pt modelId="{629005F3-4895-43C4-A70F-46914514412E}" type="pres">
      <dgm:prSet presAssocID="{2CAC3D8F-4B84-4FC9-AD6E-740CF93F2CB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A2187-E7F7-4B55-975E-4D0478735601}" type="pres">
      <dgm:prSet presAssocID="{2CAC3D8F-4B84-4FC9-AD6E-740CF93F2CB5}" presName="child3group" presStyleCnt="0"/>
      <dgm:spPr/>
    </dgm:pt>
    <dgm:pt modelId="{C0FE73DC-DCCC-4E86-9ABE-E2C378DC8E97}" type="pres">
      <dgm:prSet presAssocID="{2CAC3D8F-4B84-4FC9-AD6E-740CF93F2CB5}" presName="child3" presStyleLbl="bgAcc1" presStyleIdx="2" presStyleCnt="4" custScaleX="118000" custLinFactNeighborX="23649" custLinFactNeighborY="-44231"/>
      <dgm:spPr/>
      <dgm:t>
        <a:bodyPr/>
        <a:lstStyle/>
        <a:p>
          <a:endParaRPr lang="en-US"/>
        </a:p>
      </dgm:t>
    </dgm:pt>
    <dgm:pt modelId="{30756787-EC82-4033-92FF-0246A16B4BA7}" type="pres">
      <dgm:prSet presAssocID="{2CAC3D8F-4B84-4FC9-AD6E-740CF93F2CB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49BF8-7580-4AE6-8A0D-90684D434351}" type="pres">
      <dgm:prSet presAssocID="{2CAC3D8F-4B84-4FC9-AD6E-740CF93F2CB5}" presName="child4group" presStyleCnt="0"/>
      <dgm:spPr/>
    </dgm:pt>
    <dgm:pt modelId="{5F0F4B9A-5452-4B7F-BE25-F4158DE4EBA5}" type="pres">
      <dgm:prSet presAssocID="{2CAC3D8F-4B84-4FC9-AD6E-740CF93F2CB5}" presName="child4" presStyleLbl="bgAcc1" presStyleIdx="3" presStyleCnt="4" custScaleX="137549" custLinFactNeighborX="-19822" custLinFactNeighborY="-68269"/>
      <dgm:spPr/>
      <dgm:t>
        <a:bodyPr/>
        <a:lstStyle/>
        <a:p>
          <a:endParaRPr lang="en-US"/>
        </a:p>
      </dgm:t>
    </dgm:pt>
    <dgm:pt modelId="{E559F7A6-7C27-44F0-B46C-403E4913C991}" type="pres">
      <dgm:prSet presAssocID="{2CAC3D8F-4B84-4FC9-AD6E-740CF93F2CB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C1808-279B-4C54-87D6-13F90348AF05}" type="pres">
      <dgm:prSet presAssocID="{2CAC3D8F-4B84-4FC9-AD6E-740CF93F2CB5}" presName="childPlaceholder" presStyleCnt="0"/>
      <dgm:spPr/>
    </dgm:pt>
    <dgm:pt modelId="{4EDEB71B-995A-4E62-8E50-687680993DB3}" type="pres">
      <dgm:prSet presAssocID="{2CAC3D8F-4B84-4FC9-AD6E-740CF93F2CB5}" presName="circle" presStyleCnt="0"/>
      <dgm:spPr/>
    </dgm:pt>
    <dgm:pt modelId="{11223B39-5E85-4971-8410-A9C333D244C5}" type="pres">
      <dgm:prSet presAssocID="{2CAC3D8F-4B84-4FC9-AD6E-740CF93F2CB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5CD98-2E49-41AE-8169-B4804F8377F0}" type="pres">
      <dgm:prSet presAssocID="{2CAC3D8F-4B84-4FC9-AD6E-740CF93F2CB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A5C35C-DF0C-40B2-B15C-E31E3795498C}" type="pres">
      <dgm:prSet presAssocID="{2CAC3D8F-4B84-4FC9-AD6E-740CF93F2CB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563B8-E8F4-4443-8CB6-A70AB44AAD12}" type="pres">
      <dgm:prSet presAssocID="{2CAC3D8F-4B84-4FC9-AD6E-740CF93F2CB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AAF23E-FD0F-4430-B0E0-7EBA73C35B6E}" type="pres">
      <dgm:prSet presAssocID="{2CAC3D8F-4B84-4FC9-AD6E-740CF93F2CB5}" presName="quadrantPlaceholder" presStyleCnt="0"/>
      <dgm:spPr/>
    </dgm:pt>
    <dgm:pt modelId="{E17FEA7C-96EB-4F6E-B4B2-D77826359320}" type="pres">
      <dgm:prSet presAssocID="{2CAC3D8F-4B84-4FC9-AD6E-740CF93F2CB5}" presName="center1" presStyleLbl="fgShp" presStyleIdx="0" presStyleCnt="2"/>
      <dgm:spPr/>
    </dgm:pt>
    <dgm:pt modelId="{241590EE-A853-471A-B395-0AE0557CDEA4}" type="pres">
      <dgm:prSet presAssocID="{2CAC3D8F-4B84-4FC9-AD6E-740CF93F2CB5}" presName="center2" presStyleLbl="fgShp" presStyleIdx="1" presStyleCnt="2"/>
      <dgm:spPr/>
    </dgm:pt>
  </dgm:ptLst>
  <dgm:cxnLst>
    <dgm:cxn modelId="{C9F07CFE-D35E-4FA1-8BC1-F45F0994374A}" type="presOf" srcId="{54C6C7A8-6E62-4135-90C6-FDF332FAD87B}" destId="{11223B39-5E85-4971-8410-A9C333D244C5}" srcOrd="0" destOrd="0" presId="urn:microsoft.com/office/officeart/2005/8/layout/cycle4#1"/>
    <dgm:cxn modelId="{8FC1AD24-9DF7-4997-90BF-D25F71B42D8F}" srcId="{497DBD0F-2D11-4872-BA38-30512DB09E44}" destId="{82C7A99F-E0AC-4F8D-9D61-43CFA54797E6}" srcOrd="0" destOrd="0" parTransId="{7243B94A-FEB3-47D5-811E-FB6CA69DA229}" sibTransId="{6465DE22-CE2C-4B54-8F7C-0F7C2B8D80DD}"/>
    <dgm:cxn modelId="{5926B56F-4ADF-4CBF-9284-24F61165657A}" type="presOf" srcId="{6B6EC156-B81E-415A-83E6-D41ADF0B52A3}" destId="{D0779DCB-FF0C-4DE5-BFA5-E92F44B9F2D2}" srcOrd="0" destOrd="0" presId="urn:microsoft.com/office/officeart/2005/8/layout/cycle4#1"/>
    <dgm:cxn modelId="{4E0A630F-2558-4326-9A1A-9F6423773857}" type="presOf" srcId="{2CAC3D8F-4B84-4FC9-AD6E-740CF93F2CB5}" destId="{3297739A-9F7D-4823-B907-35B81A02CC0D}" srcOrd="0" destOrd="0" presId="urn:microsoft.com/office/officeart/2005/8/layout/cycle4#1"/>
    <dgm:cxn modelId="{6D54F685-4949-4B0A-B8B8-2A327B11BBB1}" type="presOf" srcId="{497DBD0F-2D11-4872-BA38-30512DB09E44}" destId="{505563B8-E8F4-4443-8CB6-A70AB44AAD12}" srcOrd="0" destOrd="0" presId="urn:microsoft.com/office/officeart/2005/8/layout/cycle4#1"/>
    <dgm:cxn modelId="{9159944C-0EEA-42A2-BCFA-CBDAFEC956C7}" srcId="{2CAC3D8F-4B84-4FC9-AD6E-740CF93F2CB5}" destId="{2395F1B0-D764-4705-9EAB-39C6584EC1E6}" srcOrd="2" destOrd="0" parTransId="{FEE84183-1145-4167-B6E4-8C88663FEF51}" sibTransId="{CEAF4230-D93D-46B5-AA73-09C5F0490680}"/>
    <dgm:cxn modelId="{49B7358B-EA26-4F4B-84E2-7897C9B7B2E9}" srcId="{CF5F61A5-DBF4-4835-B6E9-15357DDD3BC3}" destId="{776A1F91-6979-4F1B-A514-3277DD8F9E1D}" srcOrd="0" destOrd="0" parTransId="{CBD04C81-1449-4F97-99CA-135315D60C94}" sibTransId="{65B40E1E-7BAD-433E-90DC-73693F00B638}"/>
    <dgm:cxn modelId="{4E6B3D1B-702D-49E0-94AF-6FE08E4846D0}" srcId="{2CAC3D8F-4B84-4FC9-AD6E-740CF93F2CB5}" destId="{497DBD0F-2D11-4872-BA38-30512DB09E44}" srcOrd="3" destOrd="0" parTransId="{E4CCDF4A-2004-437A-A6DB-A1D0A0D320D3}" sibTransId="{6B840348-6428-4EC3-824E-AAB8DAD7DE6E}"/>
    <dgm:cxn modelId="{99E56709-2249-40D6-AF17-65E7C5AD0957}" type="presOf" srcId="{CF5F61A5-DBF4-4835-B6E9-15357DDD3BC3}" destId="{C775CD98-2E49-41AE-8169-B4804F8377F0}" srcOrd="0" destOrd="0" presId="urn:microsoft.com/office/officeart/2005/8/layout/cycle4#1"/>
    <dgm:cxn modelId="{74A76961-7B11-41F5-A9EC-FCFCC9E8E24A}" type="presOf" srcId="{2395F1B0-D764-4705-9EAB-39C6584EC1E6}" destId="{AAA5C35C-DF0C-40B2-B15C-E31E3795498C}" srcOrd="0" destOrd="0" presId="urn:microsoft.com/office/officeart/2005/8/layout/cycle4#1"/>
    <dgm:cxn modelId="{B16077AB-11F7-49DD-8466-51424E8450D8}" type="presOf" srcId="{6B6EC156-B81E-415A-83E6-D41ADF0B52A3}" destId="{A8E01C66-C8E0-44F6-A05D-A0BEA73FBC81}" srcOrd="1" destOrd="0" presId="urn:microsoft.com/office/officeart/2005/8/layout/cycle4#1"/>
    <dgm:cxn modelId="{DE15FCC2-97C2-43BF-A207-6B9E38164B36}" type="presOf" srcId="{776A1F91-6979-4F1B-A514-3277DD8F9E1D}" destId="{6945BA5B-D39B-4ACF-84E7-E5FF5185F9F6}" srcOrd="0" destOrd="0" presId="urn:microsoft.com/office/officeart/2005/8/layout/cycle4#1"/>
    <dgm:cxn modelId="{9028F8DC-83F3-40DE-A035-96E913269A79}" srcId="{2CAC3D8F-4B84-4FC9-AD6E-740CF93F2CB5}" destId="{54C6C7A8-6E62-4135-90C6-FDF332FAD87B}" srcOrd="0" destOrd="0" parTransId="{4F28C24D-2523-453F-9E90-006059205327}" sibTransId="{37A3075F-37D5-4A43-9D4F-DB1C32727988}"/>
    <dgm:cxn modelId="{FC8044F4-0396-4787-A7C7-7AE59BA233DF}" type="presOf" srcId="{8661C4CE-621F-48A7-8D79-502D075FB9B0}" destId="{30756787-EC82-4033-92FF-0246A16B4BA7}" srcOrd="1" destOrd="0" presId="urn:microsoft.com/office/officeart/2005/8/layout/cycle4#1"/>
    <dgm:cxn modelId="{23CC2E8D-639F-4623-B50B-E86A2F097EC4}" srcId="{2CAC3D8F-4B84-4FC9-AD6E-740CF93F2CB5}" destId="{CF5F61A5-DBF4-4835-B6E9-15357DDD3BC3}" srcOrd="1" destOrd="0" parTransId="{8B209CD0-2E16-4568-B9ED-BDB52DA93455}" sibTransId="{C5DC1053-03BB-4AE5-BBDA-10F55E4C1847}"/>
    <dgm:cxn modelId="{1BAB4757-7CA9-46C1-B050-5CF0C6658E78}" type="presOf" srcId="{82C7A99F-E0AC-4F8D-9D61-43CFA54797E6}" destId="{5F0F4B9A-5452-4B7F-BE25-F4158DE4EBA5}" srcOrd="0" destOrd="0" presId="urn:microsoft.com/office/officeart/2005/8/layout/cycle4#1"/>
    <dgm:cxn modelId="{64F7E585-2818-49C4-B13E-533BAC32485E}" type="presOf" srcId="{776A1F91-6979-4F1B-A514-3277DD8F9E1D}" destId="{629005F3-4895-43C4-A70F-46914514412E}" srcOrd="1" destOrd="0" presId="urn:microsoft.com/office/officeart/2005/8/layout/cycle4#1"/>
    <dgm:cxn modelId="{09E7E39A-FF9B-4C49-85A3-1DFD1EA05ABC}" type="presOf" srcId="{82C7A99F-E0AC-4F8D-9D61-43CFA54797E6}" destId="{E559F7A6-7C27-44F0-B46C-403E4913C991}" srcOrd="1" destOrd="0" presId="urn:microsoft.com/office/officeart/2005/8/layout/cycle4#1"/>
    <dgm:cxn modelId="{24A65E14-09DC-4FDA-8BFE-CD6754768D4D}" srcId="{2395F1B0-D764-4705-9EAB-39C6584EC1E6}" destId="{8661C4CE-621F-48A7-8D79-502D075FB9B0}" srcOrd="0" destOrd="0" parTransId="{B6732EB0-7A75-4655-AAF7-FE3A4FED77C8}" sibTransId="{948CD978-E183-4F76-8E01-E5E98D69C62F}"/>
    <dgm:cxn modelId="{5A891901-DEE6-4D4F-9943-011C524DAB4A}" srcId="{54C6C7A8-6E62-4135-90C6-FDF332FAD87B}" destId="{6B6EC156-B81E-415A-83E6-D41ADF0B52A3}" srcOrd="0" destOrd="0" parTransId="{DEAACC42-3769-410C-AFA9-14C69F39AF8D}" sibTransId="{851E06C1-6338-4EE2-993C-31BD09DE9FC7}"/>
    <dgm:cxn modelId="{8E1E714D-E2E8-401F-BDBD-E31A21FF3951}" type="presOf" srcId="{8661C4CE-621F-48A7-8D79-502D075FB9B0}" destId="{C0FE73DC-DCCC-4E86-9ABE-E2C378DC8E97}" srcOrd="0" destOrd="0" presId="urn:microsoft.com/office/officeart/2005/8/layout/cycle4#1"/>
    <dgm:cxn modelId="{B2F4FF33-90B3-42B0-AB59-8E1F7C09AB5C}" type="presParOf" srcId="{3297739A-9F7D-4823-B907-35B81A02CC0D}" destId="{80F32304-2115-46E2-BD90-AFED40076FBE}" srcOrd="0" destOrd="0" presId="urn:microsoft.com/office/officeart/2005/8/layout/cycle4#1"/>
    <dgm:cxn modelId="{45559BBE-76B1-41F6-9144-4022E7F82531}" type="presParOf" srcId="{80F32304-2115-46E2-BD90-AFED40076FBE}" destId="{C69FFD3F-D9A8-4BA8-9900-8EDD48284396}" srcOrd="0" destOrd="0" presId="urn:microsoft.com/office/officeart/2005/8/layout/cycle4#1"/>
    <dgm:cxn modelId="{102B090D-E72D-46EC-B82C-4227C13B70CE}" type="presParOf" srcId="{C69FFD3F-D9A8-4BA8-9900-8EDD48284396}" destId="{D0779DCB-FF0C-4DE5-BFA5-E92F44B9F2D2}" srcOrd="0" destOrd="0" presId="urn:microsoft.com/office/officeart/2005/8/layout/cycle4#1"/>
    <dgm:cxn modelId="{917AED38-D1BC-4354-A4B8-FB357AD3BA68}" type="presParOf" srcId="{C69FFD3F-D9A8-4BA8-9900-8EDD48284396}" destId="{A8E01C66-C8E0-44F6-A05D-A0BEA73FBC81}" srcOrd="1" destOrd="0" presId="urn:microsoft.com/office/officeart/2005/8/layout/cycle4#1"/>
    <dgm:cxn modelId="{FD32F9A1-E618-4FD2-90A0-4B6296244206}" type="presParOf" srcId="{80F32304-2115-46E2-BD90-AFED40076FBE}" destId="{3C376359-DB77-43E9-A8B9-80F0EB35874A}" srcOrd="1" destOrd="0" presId="urn:microsoft.com/office/officeart/2005/8/layout/cycle4#1"/>
    <dgm:cxn modelId="{B7FC93D3-28BE-4BCF-BCEF-1999BFB4397E}" type="presParOf" srcId="{3C376359-DB77-43E9-A8B9-80F0EB35874A}" destId="{6945BA5B-D39B-4ACF-84E7-E5FF5185F9F6}" srcOrd="0" destOrd="0" presId="urn:microsoft.com/office/officeart/2005/8/layout/cycle4#1"/>
    <dgm:cxn modelId="{83F0D63B-CB9E-4A36-B1E4-9A623DFF5A6D}" type="presParOf" srcId="{3C376359-DB77-43E9-A8B9-80F0EB35874A}" destId="{629005F3-4895-43C4-A70F-46914514412E}" srcOrd="1" destOrd="0" presId="urn:microsoft.com/office/officeart/2005/8/layout/cycle4#1"/>
    <dgm:cxn modelId="{2D1EE709-E23D-4668-B63A-1BFEF71ED1A8}" type="presParOf" srcId="{80F32304-2115-46E2-BD90-AFED40076FBE}" destId="{C2EA2187-E7F7-4B55-975E-4D0478735601}" srcOrd="2" destOrd="0" presId="urn:microsoft.com/office/officeart/2005/8/layout/cycle4#1"/>
    <dgm:cxn modelId="{B74FA417-5C50-4517-AB62-1E7602483389}" type="presParOf" srcId="{C2EA2187-E7F7-4B55-975E-4D0478735601}" destId="{C0FE73DC-DCCC-4E86-9ABE-E2C378DC8E97}" srcOrd="0" destOrd="0" presId="urn:microsoft.com/office/officeart/2005/8/layout/cycle4#1"/>
    <dgm:cxn modelId="{F0BD6578-F74B-498A-BA41-D238ECC07026}" type="presParOf" srcId="{C2EA2187-E7F7-4B55-975E-4D0478735601}" destId="{30756787-EC82-4033-92FF-0246A16B4BA7}" srcOrd="1" destOrd="0" presId="urn:microsoft.com/office/officeart/2005/8/layout/cycle4#1"/>
    <dgm:cxn modelId="{6BA16203-2F86-4D33-A140-7E2AAE37284A}" type="presParOf" srcId="{80F32304-2115-46E2-BD90-AFED40076FBE}" destId="{91049BF8-7580-4AE6-8A0D-90684D434351}" srcOrd="3" destOrd="0" presId="urn:microsoft.com/office/officeart/2005/8/layout/cycle4#1"/>
    <dgm:cxn modelId="{7C01DFA3-7BBD-4BEC-A73A-6DAF084EFE8C}" type="presParOf" srcId="{91049BF8-7580-4AE6-8A0D-90684D434351}" destId="{5F0F4B9A-5452-4B7F-BE25-F4158DE4EBA5}" srcOrd="0" destOrd="0" presId="urn:microsoft.com/office/officeart/2005/8/layout/cycle4#1"/>
    <dgm:cxn modelId="{9AC415C6-C6BB-4C49-B475-D649663A8F16}" type="presParOf" srcId="{91049BF8-7580-4AE6-8A0D-90684D434351}" destId="{E559F7A6-7C27-44F0-B46C-403E4913C991}" srcOrd="1" destOrd="0" presId="urn:microsoft.com/office/officeart/2005/8/layout/cycle4#1"/>
    <dgm:cxn modelId="{E063228D-3AFF-4297-8089-D6DC94E722C1}" type="presParOf" srcId="{80F32304-2115-46E2-BD90-AFED40076FBE}" destId="{300C1808-279B-4C54-87D6-13F90348AF05}" srcOrd="4" destOrd="0" presId="urn:microsoft.com/office/officeart/2005/8/layout/cycle4#1"/>
    <dgm:cxn modelId="{BC713648-434C-4026-9B51-22EAD7DE8833}" type="presParOf" srcId="{3297739A-9F7D-4823-B907-35B81A02CC0D}" destId="{4EDEB71B-995A-4E62-8E50-687680993DB3}" srcOrd="1" destOrd="0" presId="urn:microsoft.com/office/officeart/2005/8/layout/cycle4#1"/>
    <dgm:cxn modelId="{6E371494-6A2E-4073-A620-8102ADBC5AD9}" type="presParOf" srcId="{4EDEB71B-995A-4E62-8E50-687680993DB3}" destId="{11223B39-5E85-4971-8410-A9C333D244C5}" srcOrd="0" destOrd="0" presId="urn:microsoft.com/office/officeart/2005/8/layout/cycle4#1"/>
    <dgm:cxn modelId="{E4B1B91B-C804-4D00-8DC7-43655C749C35}" type="presParOf" srcId="{4EDEB71B-995A-4E62-8E50-687680993DB3}" destId="{C775CD98-2E49-41AE-8169-B4804F8377F0}" srcOrd="1" destOrd="0" presId="urn:microsoft.com/office/officeart/2005/8/layout/cycle4#1"/>
    <dgm:cxn modelId="{76AB6459-E177-4D88-813C-165F086FA6C9}" type="presParOf" srcId="{4EDEB71B-995A-4E62-8E50-687680993DB3}" destId="{AAA5C35C-DF0C-40B2-B15C-E31E3795498C}" srcOrd="2" destOrd="0" presId="urn:microsoft.com/office/officeart/2005/8/layout/cycle4#1"/>
    <dgm:cxn modelId="{1E166202-5CDE-4F40-B1A5-54ABADED7B70}" type="presParOf" srcId="{4EDEB71B-995A-4E62-8E50-687680993DB3}" destId="{505563B8-E8F4-4443-8CB6-A70AB44AAD12}" srcOrd="3" destOrd="0" presId="urn:microsoft.com/office/officeart/2005/8/layout/cycle4#1"/>
    <dgm:cxn modelId="{74AC9E7E-E3D9-4EE5-AB76-E261C2BF0936}" type="presParOf" srcId="{4EDEB71B-995A-4E62-8E50-687680993DB3}" destId="{C7AAF23E-FD0F-4430-B0E0-7EBA73C35B6E}" srcOrd="4" destOrd="0" presId="urn:microsoft.com/office/officeart/2005/8/layout/cycle4#1"/>
    <dgm:cxn modelId="{3D3D5B99-A82F-49EC-9686-00F9AE3B1365}" type="presParOf" srcId="{3297739A-9F7D-4823-B907-35B81A02CC0D}" destId="{E17FEA7C-96EB-4F6E-B4B2-D77826359320}" srcOrd="2" destOrd="0" presId="urn:microsoft.com/office/officeart/2005/8/layout/cycle4#1"/>
    <dgm:cxn modelId="{EF9891D7-96B4-4CB3-9207-E6B14724FEB6}" type="presParOf" srcId="{3297739A-9F7D-4823-B907-35B81A02CC0D}" destId="{241590EE-A853-471A-B395-0AE0557CDEA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1FEFA4-1189-4B4E-B906-11C24CB23B14}" type="doc">
      <dgm:prSet loTypeId="urn:microsoft.com/office/officeart/2005/8/layout/default#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th-TH"/>
        </a:p>
      </dgm:t>
    </dgm:pt>
    <dgm:pt modelId="{5C14C37C-F66A-4732-8B48-638D1104B18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i="0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โดยวิธีประกาศ       เชิญชวนทั่วไป</a:t>
          </a:r>
        </a:p>
      </dgm:t>
    </dgm:pt>
    <dgm:pt modelId="{685CEF95-0847-4F11-9D11-636CAD5AA94A}" type="parTrans" cxnId="{FFBBF0DC-11B1-433A-8A69-77CC9322F161}">
      <dgm:prSet/>
      <dgm:spPr/>
      <dgm:t>
        <a:bodyPr/>
        <a:lstStyle/>
        <a:p>
          <a:endParaRPr lang="th-TH" b="1"/>
        </a:p>
      </dgm:t>
    </dgm:pt>
    <dgm:pt modelId="{3DCF6162-7303-450E-A5EA-3A413DF11F07}" type="sibTrans" cxnId="{FFBBF0DC-11B1-433A-8A69-77CC9322F161}">
      <dgm:prSet/>
      <dgm:spPr/>
      <dgm:t>
        <a:bodyPr/>
        <a:lstStyle/>
        <a:p>
          <a:endParaRPr lang="th-TH" b="1"/>
        </a:p>
      </dgm:t>
    </dgm:pt>
    <dgm:pt modelId="{D62FD7E1-7854-44AE-B790-7ADA9E104D5F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โดยวิธีคัดเลือก</a:t>
          </a:r>
        </a:p>
      </dgm:t>
    </dgm:pt>
    <dgm:pt modelId="{86FB0AFA-446C-4294-9992-F69E01CA9F63}" type="parTrans" cxnId="{CE0F1ED4-DDE9-408B-9121-FDDCA4B79BEB}">
      <dgm:prSet/>
      <dgm:spPr/>
      <dgm:t>
        <a:bodyPr/>
        <a:lstStyle/>
        <a:p>
          <a:endParaRPr lang="th-TH" b="1"/>
        </a:p>
      </dgm:t>
    </dgm:pt>
    <dgm:pt modelId="{B0722ECA-971C-4FED-8FAD-35D2DA6AF0D6}" type="sibTrans" cxnId="{CE0F1ED4-DDE9-408B-9121-FDDCA4B79BEB}">
      <dgm:prSet/>
      <dgm:spPr/>
      <dgm:t>
        <a:bodyPr/>
        <a:lstStyle/>
        <a:p>
          <a:endParaRPr lang="th-TH" b="1"/>
        </a:p>
      </dgm:t>
    </dgm:pt>
    <dgm:pt modelId="{A74AA347-2629-4E9F-82D3-95E003203BDC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โดยวิธีเฉพาะเจาะจง</a:t>
          </a:r>
        </a:p>
      </dgm:t>
    </dgm:pt>
    <dgm:pt modelId="{DFDE3C46-0478-483E-830A-5DCBAD042777}" type="parTrans" cxnId="{B99C4B42-7B26-40F1-951E-A53D1496F54E}">
      <dgm:prSet/>
      <dgm:spPr/>
      <dgm:t>
        <a:bodyPr/>
        <a:lstStyle/>
        <a:p>
          <a:endParaRPr lang="th-TH" b="1"/>
        </a:p>
      </dgm:t>
    </dgm:pt>
    <dgm:pt modelId="{252C761F-7136-4772-8C8E-E22DBF93327B}" type="sibTrans" cxnId="{B99C4B42-7B26-40F1-951E-A53D1496F54E}">
      <dgm:prSet/>
      <dgm:spPr/>
      <dgm:t>
        <a:bodyPr/>
        <a:lstStyle/>
        <a:p>
          <a:endParaRPr lang="th-TH" b="1"/>
        </a:p>
      </dgm:t>
    </dgm:pt>
    <dgm:pt modelId="{29141284-BEDF-481A-B228-91EDCF3951C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จ้างออกแบบงานก่อสร้าง        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โดยวิธีประกวดแบบ </a:t>
          </a:r>
        </a:p>
      </dgm:t>
    </dgm:pt>
    <dgm:pt modelId="{588FD04A-ACDD-422C-88F7-11A9764172AC}" type="parTrans" cxnId="{82DFEE41-3272-4258-B9F3-F8A9AB2263CD}">
      <dgm:prSet/>
      <dgm:spPr/>
      <dgm:t>
        <a:bodyPr/>
        <a:lstStyle/>
        <a:p>
          <a:endParaRPr lang="th-TH" b="1"/>
        </a:p>
      </dgm:t>
    </dgm:pt>
    <dgm:pt modelId="{3B433873-649C-4D61-B7E0-70C4F6B602F4}" type="sibTrans" cxnId="{82DFEE41-3272-4258-B9F3-F8A9AB2263CD}">
      <dgm:prSet/>
      <dgm:spPr/>
      <dgm:t>
        <a:bodyPr/>
        <a:lstStyle/>
        <a:p>
          <a:endParaRPr lang="th-TH" b="1"/>
        </a:p>
      </dgm:t>
    </dgm:pt>
    <dgm:pt modelId="{9E911DB6-61B8-44BA-9842-AAB1B18254D8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คณะกรรมการตรวจรับพัสดุ</a:t>
          </a: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ในงานจ้างออกแบบหรือควบคุมงานก่อสร้าง</a:t>
          </a:r>
        </a:p>
      </dgm:t>
    </dgm:pt>
    <dgm:pt modelId="{B5B2C9CC-745B-4F38-8210-A647EBC8DB57}" type="parTrans" cxnId="{6C2885BC-0701-4FA3-BB00-1238FCF61315}">
      <dgm:prSet/>
      <dgm:spPr/>
      <dgm:t>
        <a:bodyPr/>
        <a:lstStyle/>
        <a:p>
          <a:endParaRPr lang="th-TH" b="1"/>
        </a:p>
      </dgm:t>
    </dgm:pt>
    <dgm:pt modelId="{55F198D2-6BEC-425E-A86A-1FE9A280EC27}" type="sibTrans" cxnId="{6C2885BC-0701-4FA3-BB00-1238FCF61315}">
      <dgm:prSet/>
      <dgm:spPr/>
      <dgm:t>
        <a:bodyPr/>
        <a:lstStyle/>
        <a:p>
          <a:endParaRPr lang="th-TH" b="1"/>
        </a:p>
      </dgm:t>
    </dgm:pt>
    <dgm:pt modelId="{57233C09-77F4-4C05-9537-21EBD6568580}" type="pres">
      <dgm:prSet presAssocID="{6F1FEFA4-1189-4B4E-B906-11C24CB23B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68F135-902F-4B07-8B01-5FD7BCA4D4D0}" type="pres">
      <dgm:prSet presAssocID="{5C14C37C-F66A-4732-8B48-638D1104B18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3B8CA-D005-4C50-8688-94F94D10440E}" type="pres">
      <dgm:prSet presAssocID="{3DCF6162-7303-450E-A5EA-3A413DF11F07}" presName="sibTrans" presStyleCnt="0"/>
      <dgm:spPr/>
    </dgm:pt>
    <dgm:pt modelId="{FB012DA0-B7B3-4489-BE83-9AB9F7F0D451}" type="pres">
      <dgm:prSet presAssocID="{D62FD7E1-7854-44AE-B790-7ADA9E104D5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B539F-4837-4C8F-BF97-DD7FA1051E3F}" type="pres">
      <dgm:prSet presAssocID="{B0722ECA-971C-4FED-8FAD-35D2DA6AF0D6}" presName="sibTrans" presStyleCnt="0"/>
      <dgm:spPr/>
    </dgm:pt>
    <dgm:pt modelId="{85C8431A-D676-4441-927C-794E3D161A88}" type="pres">
      <dgm:prSet presAssocID="{A74AA347-2629-4E9F-82D3-95E003203BD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59250-D944-4CAE-BE07-B13936C3E823}" type="pres">
      <dgm:prSet presAssocID="{252C761F-7136-4772-8C8E-E22DBF93327B}" presName="sibTrans" presStyleCnt="0"/>
      <dgm:spPr/>
    </dgm:pt>
    <dgm:pt modelId="{54B32975-779A-42AD-8086-2CBE96FC730E}" type="pres">
      <dgm:prSet presAssocID="{29141284-BEDF-481A-B228-91EDCF3951C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C99A3-20D1-4881-B0DA-8609DF712E95}" type="pres">
      <dgm:prSet presAssocID="{3B433873-649C-4D61-B7E0-70C4F6B602F4}" presName="sibTrans" presStyleCnt="0"/>
      <dgm:spPr/>
    </dgm:pt>
    <dgm:pt modelId="{BE7FEAD9-F03D-4E67-84DC-ADD655F55735}" type="pres">
      <dgm:prSet presAssocID="{9E911DB6-61B8-44BA-9842-AAB1B18254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DFEE41-3272-4258-B9F3-F8A9AB2263CD}" srcId="{6F1FEFA4-1189-4B4E-B906-11C24CB23B14}" destId="{29141284-BEDF-481A-B228-91EDCF3951CE}" srcOrd="3" destOrd="0" parTransId="{588FD04A-ACDD-422C-88F7-11A9764172AC}" sibTransId="{3B433873-649C-4D61-B7E0-70C4F6B602F4}"/>
    <dgm:cxn modelId="{CE0F1ED4-DDE9-408B-9121-FDDCA4B79BEB}" srcId="{6F1FEFA4-1189-4B4E-B906-11C24CB23B14}" destId="{D62FD7E1-7854-44AE-B790-7ADA9E104D5F}" srcOrd="1" destOrd="0" parTransId="{86FB0AFA-446C-4294-9992-F69E01CA9F63}" sibTransId="{B0722ECA-971C-4FED-8FAD-35D2DA6AF0D6}"/>
    <dgm:cxn modelId="{FFBBF0DC-11B1-433A-8A69-77CC9322F161}" srcId="{6F1FEFA4-1189-4B4E-B906-11C24CB23B14}" destId="{5C14C37C-F66A-4732-8B48-638D1104B18E}" srcOrd="0" destOrd="0" parTransId="{685CEF95-0847-4F11-9D11-636CAD5AA94A}" sibTransId="{3DCF6162-7303-450E-A5EA-3A413DF11F07}"/>
    <dgm:cxn modelId="{2970C0A2-EBAB-4E59-A5BB-9CF1079BA352}" type="presOf" srcId="{6F1FEFA4-1189-4B4E-B906-11C24CB23B14}" destId="{57233C09-77F4-4C05-9537-21EBD6568580}" srcOrd="0" destOrd="0" presId="urn:microsoft.com/office/officeart/2005/8/layout/default#1"/>
    <dgm:cxn modelId="{B99C4B42-7B26-40F1-951E-A53D1496F54E}" srcId="{6F1FEFA4-1189-4B4E-B906-11C24CB23B14}" destId="{A74AA347-2629-4E9F-82D3-95E003203BDC}" srcOrd="2" destOrd="0" parTransId="{DFDE3C46-0478-483E-830A-5DCBAD042777}" sibTransId="{252C761F-7136-4772-8C8E-E22DBF93327B}"/>
    <dgm:cxn modelId="{EF5B5349-2C56-4E7A-AF85-6F2A6E26E84B}" type="presOf" srcId="{29141284-BEDF-481A-B228-91EDCF3951CE}" destId="{54B32975-779A-42AD-8086-2CBE96FC730E}" srcOrd="0" destOrd="0" presId="urn:microsoft.com/office/officeart/2005/8/layout/default#1"/>
    <dgm:cxn modelId="{88BB4083-800A-4DCC-A536-624153DA57AF}" type="presOf" srcId="{5C14C37C-F66A-4732-8B48-638D1104B18E}" destId="{AE68F135-902F-4B07-8B01-5FD7BCA4D4D0}" srcOrd="0" destOrd="0" presId="urn:microsoft.com/office/officeart/2005/8/layout/default#1"/>
    <dgm:cxn modelId="{6C2885BC-0701-4FA3-BB00-1238FCF61315}" srcId="{6F1FEFA4-1189-4B4E-B906-11C24CB23B14}" destId="{9E911DB6-61B8-44BA-9842-AAB1B18254D8}" srcOrd="4" destOrd="0" parTransId="{B5B2C9CC-745B-4F38-8210-A647EBC8DB57}" sibTransId="{55F198D2-6BEC-425E-A86A-1FE9A280EC27}"/>
    <dgm:cxn modelId="{342A57DA-8169-4A16-9FBA-447A87F4CC12}" type="presOf" srcId="{A74AA347-2629-4E9F-82D3-95E003203BDC}" destId="{85C8431A-D676-4441-927C-794E3D161A88}" srcOrd="0" destOrd="0" presId="urn:microsoft.com/office/officeart/2005/8/layout/default#1"/>
    <dgm:cxn modelId="{DE6F137A-51F9-4938-A215-C1E16CBA409E}" type="presOf" srcId="{9E911DB6-61B8-44BA-9842-AAB1B18254D8}" destId="{BE7FEAD9-F03D-4E67-84DC-ADD655F55735}" srcOrd="0" destOrd="0" presId="urn:microsoft.com/office/officeart/2005/8/layout/default#1"/>
    <dgm:cxn modelId="{53B7F41D-7F05-4AC4-9299-A19EBAA05C92}" type="presOf" srcId="{D62FD7E1-7854-44AE-B790-7ADA9E104D5F}" destId="{FB012DA0-B7B3-4489-BE83-9AB9F7F0D451}" srcOrd="0" destOrd="0" presId="urn:microsoft.com/office/officeart/2005/8/layout/default#1"/>
    <dgm:cxn modelId="{DEC257DD-C2A4-47A9-A44B-61130CDB1750}" type="presParOf" srcId="{57233C09-77F4-4C05-9537-21EBD6568580}" destId="{AE68F135-902F-4B07-8B01-5FD7BCA4D4D0}" srcOrd="0" destOrd="0" presId="urn:microsoft.com/office/officeart/2005/8/layout/default#1"/>
    <dgm:cxn modelId="{92F6F613-CFEC-4282-A599-7C5DA7DB8884}" type="presParOf" srcId="{57233C09-77F4-4C05-9537-21EBD6568580}" destId="{6213B8CA-D005-4C50-8688-94F94D10440E}" srcOrd="1" destOrd="0" presId="urn:microsoft.com/office/officeart/2005/8/layout/default#1"/>
    <dgm:cxn modelId="{20D62409-DCE3-4281-BFEF-E950AD89B4E3}" type="presParOf" srcId="{57233C09-77F4-4C05-9537-21EBD6568580}" destId="{FB012DA0-B7B3-4489-BE83-9AB9F7F0D451}" srcOrd="2" destOrd="0" presId="urn:microsoft.com/office/officeart/2005/8/layout/default#1"/>
    <dgm:cxn modelId="{3A9BBE92-E3B3-40F6-82CD-0C98DB013804}" type="presParOf" srcId="{57233C09-77F4-4C05-9537-21EBD6568580}" destId="{796B539F-4837-4C8F-BF97-DD7FA1051E3F}" srcOrd="3" destOrd="0" presId="urn:microsoft.com/office/officeart/2005/8/layout/default#1"/>
    <dgm:cxn modelId="{094F4368-A0EE-470E-8229-3F1AD9B773E7}" type="presParOf" srcId="{57233C09-77F4-4C05-9537-21EBD6568580}" destId="{85C8431A-D676-4441-927C-794E3D161A88}" srcOrd="4" destOrd="0" presId="urn:microsoft.com/office/officeart/2005/8/layout/default#1"/>
    <dgm:cxn modelId="{04BFB6D0-314B-4C13-990A-9F221A5029C1}" type="presParOf" srcId="{57233C09-77F4-4C05-9537-21EBD6568580}" destId="{A2759250-D944-4CAE-BE07-B13936C3E823}" srcOrd="5" destOrd="0" presId="urn:microsoft.com/office/officeart/2005/8/layout/default#1"/>
    <dgm:cxn modelId="{625E368C-9BB7-4910-BBED-E13A09450301}" type="presParOf" srcId="{57233C09-77F4-4C05-9537-21EBD6568580}" destId="{54B32975-779A-42AD-8086-2CBE96FC730E}" srcOrd="6" destOrd="0" presId="urn:microsoft.com/office/officeart/2005/8/layout/default#1"/>
    <dgm:cxn modelId="{91E05175-9E0A-4075-B20D-D9EA36F4AB56}" type="presParOf" srcId="{57233C09-77F4-4C05-9537-21EBD6568580}" destId="{C1CC99A3-20D1-4881-B0DA-8609DF712E95}" srcOrd="7" destOrd="0" presId="urn:microsoft.com/office/officeart/2005/8/layout/default#1"/>
    <dgm:cxn modelId="{D8311F84-A26C-4C09-8D6B-336D5C1888DF}" type="presParOf" srcId="{57233C09-77F4-4C05-9537-21EBD6568580}" destId="{BE7FEAD9-F03D-4E67-84DC-ADD655F55735}" srcOrd="8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BAEA16-CB8A-45B3-9C1C-743E1555D0CD}" type="doc">
      <dgm:prSet loTypeId="urn:microsoft.com/office/officeart/2005/8/layout/matrix1" loCatId="matrix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250AE63B-713F-4390-AB17-362B7B23BE3A}">
      <dgm:prSet phldrT="[ข้อความ]" custT="1"/>
      <dgm:spPr>
        <a:solidFill>
          <a:srgbClr val="F3C7EB"/>
        </a:solidFill>
      </dgm:spPr>
      <dgm:t>
        <a:bodyPr/>
        <a:lstStyle/>
        <a:p>
          <a:r>
            <a:rPr lang="th-TH" sz="3600" b="1" dirty="0">
              <a:latin typeface="Angsana New" panose="02020603050405020304" pitchFamily="18" charset="-34"/>
              <a:cs typeface="Angsana New" panose="02020603050405020304" pitchFamily="18" charset="-34"/>
            </a:rPr>
            <a:t>ขั้นตอนที่ 1 การประกวดแนวความคิดในการออกแบบ</a:t>
          </a:r>
        </a:p>
      </dgm:t>
    </dgm:pt>
    <dgm:pt modelId="{B8F9346E-1DDB-43B7-9310-DC9400A70C8F}" type="parTrans" cxnId="{5170E21E-A878-411A-B2B6-45620F935138}">
      <dgm:prSet/>
      <dgm:spPr/>
      <dgm:t>
        <a:bodyPr/>
        <a:lstStyle/>
        <a:p>
          <a:endParaRPr lang="th-TH"/>
        </a:p>
      </dgm:t>
    </dgm:pt>
    <dgm:pt modelId="{A49C5B6C-8123-4E23-8270-F59A5273268E}" type="sibTrans" cxnId="{5170E21E-A878-411A-B2B6-45620F935138}">
      <dgm:prSet/>
      <dgm:spPr/>
      <dgm:t>
        <a:bodyPr/>
        <a:lstStyle/>
        <a:p>
          <a:endParaRPr lang="th-TH"/>
        </a:p>
      </dgm:t>
    </dgm:pt>
    <dgm:pt modelId="{BB071677-9D2D-45E1-9ED5-1F1E05E6AD45}">
      <dgm:prSet phldrT="[ข้อความ]" phldr="1"/>
      <dgm:spPr/>
      <dgm:t>
        <a:bodyPr/>
        <a:lstStyle/>
        <a:p>
          <a:endParaRPr lang="th-TH"/>
        </a:p>
      </dgm:t>
    </dgm:pt>
    <dgm:pt modelId="{65DA8A0B-B41B-4912-B266-4D98B49D77D1}" type="parTrans" cxnId="{02D96AD1-A7D5-4CC8-8F1D-3AFCA7E15C35}">
      <dgm:prSet/>
      <dgm:spPr/>
      <dgm:t>
        <a:bodyPr/>
        <a:lstStyle/>
        <a:p>
          <a:endParaRPr lang="th-TH"/>
        </a:p>
      </dgm:t>
    </dgm:pt>
    <dgm:pt modelId="{5EAA9623-1058-4BF2-A794-3668175DAC20}" type="sibTrans" cxnId="{02D96AD1-A7D5-4CC8-8F1D-3AFCA7E15C35}">
      <dgm:prSet/>
      <dgm:spPr/>
      <dgm:t>
        <a:bodyPr/>
        <a:lstStyle/>
        <a:p>
          <a:endParaRPr lang="th-TH"/>
        </a:p>
      </dgm:t>
    </dgm:pt>
    <dgm:pt modelId="{D9A2558C-75EE-48D5-B92A-75762002B4B0}">
      <dgm:prSet phldrT="[ข้อความ]" phldr="1"/>
      <dgm:spPr/>
      <dgm:t>
        <a:bodyPr/>
        <a:lstStyle/>
        <a:p>
          <a:endParaRPr lang="th-TH"/>
        </a:p>
      </dgm:t>
    </dgm:pt>
    <dgm:pt modelId="{D52A9DB7-FAF1-4FE7-BEC6-42EAFC57DA76}" type="parTrans" cxnId="{C8742102-BC85-4BCA-A586-D1A7CB1A7E71}">
      <dgm:prSet/>
      <dgm:spPr/>
      <dgm:t>
        <a:bodyPr/>
        <a:lstStyle/>
        <a:p>
          <a:endParaRPr lang="th-TH"/>
        </a:p>
      </dgm:t>
    </dgm:pt>
    <dgm:pt modelId="{484611F0-168D-44EF-A73A-4C6C83B49C57}" type="sibTrans" cxnId="{C8742102-BC85-4BCA-A586-D1A7CB1A7E71}">
      <dgm:prSet/>
      <dgm:spPr/>
      <dgm:t>
        <a:bodyPr/>
        <a:lstStyle/>
        <a:p>
          <a:endParaRPr lang="th-TH"/>
        </a:p>
      </dgm:t>
    </dgm:pt>
    <dgm:pt modelId="{6199A0A0-CE5C-4738-A473-52625D63E567}">
      <dgm:prSet phldrT="[ข้อความ]" phldr="1"/>
      <dgm:spPr/>
      <dgm:t>
        <a:bodyPr/>
        <a:lstStyle/>
        <a:p>
          <a:endParaRPr lang="th-TH"/>
        </a:p>
      </dgm:t>
    </dgm:pt>
    <dgm:pt modelId="{C635BBA4-6B90-4F0C-9612-DD14DBDEF6FD}" type="parTrans" cxnId="{FF4E0CB7-317A-42EF-8BA9-9D573BEFBBCA}">
      <dgm:prSet/>
      <dgm:spPr/>
      <dgm:t>
        <a:bodyPr/>
        <a:lstStyle/>
        <a:p>
          <a:endParaRPr lang="th-TH"/>
        </a:p>
      </dgm:t>
    </dgm:pt>
    <dgm:pt modelId="{0690D61D-DDA2-4F17-8B26-CBCAC1F05768}" type="sibTrans" cxnId="{FF4E0CB7-317A-42EF-8BA9-9D573BEFBBCA}">
      <dgm:prSet/>
      <dgm:spPr/>
      <dgm:t>
        <a:bodyPr/>
        <a:lstStyle/>
        <a:p>
          <a:endParaRPr lang="th-TH"/>
        </a:p>
      </dgm:t>
    </dgm:pt>
    <dgm:pt modelId="{D9E596FD-2ECC-4E64-908A-23722A6258D7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th-TH" sz="2800" b="1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r>
            <a:rPr lang="th-TH" sz="28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ให้เจ้าหน้าที่จัดทำเอกสารงานจ้างฯ </a:t>
          </a:r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พร้อมประกาศเผยแพร่ ตามแบบที่คณะกรรมการนโยบายกำหนด</a:t>
          </a:r>
        </a:p>
      </dgm:t>
    </dgm:pt>
    <dgm:pt modelId="{D6D5376B-2ACA-489F-8D4A-3027B6460EE2}" type="parTrans" cxnId="{0AC6BC33-B6B2-42AE-891E-A4D69159346A}">
      <dgm:prSet/>
      <dgm:spPr/>
      <dgm:t>
        <a:bodyPr/>
        <a:lstStyle/>
        <a:p>
          <a:endParaRPr lang="th-TH"/>
        </a:p>
      </dgm:t>
    </dgm:pt>
    <dgm:pt modelId="{67AAC07D-7773-455E-AD0C-7BAEBC586BCF}" type="sibTrans" cxnId="{0AC6BC33-B6B2-42AE-891E-A4D69159346A}">
      <dgm:prSet/>
      <dgm:spPr/>
      <dgm:t>
        <a:bodyPr/>
        <a:lstStyle/>
        <a:p>
          <a:endParaRPr lang="th-TH"/>
        </a:p>
      </dgm:t>
    </dgm:pt>
    <dgm:pt modelId="{73EB2FFE-2345-43AE-A327-7C120AF7CCA4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8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ให้เจ้าหน้าที่จัดทำรายงานขอจ้างฯ</a:t>
          </a:r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     เสนอหัวหน้าหน่วยงานของรัฐโดยผ่านหัวหน้าเจ้าหน้าที่ เพื่อขอความเห็นชอบแล้วจึงดำเนินการต่อไป</a:t>
          </a:r>
        </a:p>
      </dgm:t>
    </dgm:pt>
    <dgm:pt modelId="{7EE1A164-C286-435A-8D2E-D07508CC0D76}" type="parTrans" cxnId="{A8A493D9-F67A-4652-A8A4-4625237CC6A5}">
      <dgm:prSet/>
      <dgm:spPr/>
      <dgm:t>
        <a:bodyPr/>
        <a:lstStyle/>
        <a:p>
          <a:endParaRPr lang="th-TH"/>
        </a:p>
      </dgm:t>
    </dgm:pt>
    <dgm:pt modelId="{E8B306A2-E38A-4CDE-AF98-74E2778338E0}" type="sibTrans" cxnId="{A8A493D9-F67A-4652-A8A4-4625237CC6A5}">
      <dgm:prSet/>
      <dgm:spPr/>
      <dgm:t>
        <a:bodyPr/>
        <a:lstStyle/>
        <a:p>
          <a:endParaRPr lang="th-TH"/>
        </a:p>
      </dgm:t>
    </dgm:pt>
    <dgm:pt modelId="{053BA9E9-5E57-4307-ACE4-50FAA1F3925D}">
      <dgm:prSet custT="1"/>
      <dgm:spPr/>
      <dgm:t>
        <a:bodyPr/>
        <a:lstStyle/>
        <a:p>
          <a:endParaRPr lang="th-TH"/>
        </a:p>
      </dgm:t>
    </dgm:pt>
    <dgm:pt modelId="{F8047F49-EB25-4D8A-8901-C8030D362631}" type="parTrans" cxnId="{A649F9D9-58BB-4C00-9374-2A6DC6B5F412}">
      <dgm:prSet/>
      <dgm:spPr/>
      <dgm:t>
        <a:bodyPr/>
        <a:lstStyle/>
        <a:p>
          <a:endParaRPr lang="th-TH"/>
        </a:p>
      </dgm:t>
    </dgm:pt>
    <dgm:pt modelId="{C76BCC6C-84E4-42CE-BC84-CA912CD0F36E}" type="sibTrans" cxnId="{A649F9D9-58BB-4C00-9374-2A6DC6B5F412}">
      <dgm:prSet/>
      <dgm:spPr/>
      <dgm:t>
        <a:bodyPr/>
        <a:lstStyle/>
        <a:p>
          <a:endParaRPr lang="th-TH"/>
        </a:p>
      </dgm:t>
    </dgm:pt>
    <dgm:pt modelId="{FA887A69-B7CD-45A1-909D-A24EC468864B}">
      <dgm:prSet/>
      <dgm:spPr/>
      <dgm:t>
        <a:bodyPr/>
        <a:lstStyle/>
        <a:p>
          <a:endParaRPr lang="th-TH"/>
        </a:p>
      </dgm:t>
    </dgm:pt>
    <dgm:pt modelId="{59D71B47-588F-4E09-816D-72494A6E2F75}" type="parTrans" cxnId="{66C9142F-10AF-490B-9A8B-E7494E2B2293}">
      <dgm:prSet/>
      <dgm:spPr/>
      <dgm:t>
        <a:bodyPr/>
        <a:lstStyle/>
        <a:p>
          <a:endParaRPr lang="th-TH"/>
        </a:p>
      </dgm:t>
    </dgm:pt>
    <dgm:pt modelId="{80F6CBB9-8511-4A9F-8A03-3EC7A179E3BD}" type="sibTrans" cxnId="{66C9142F-10AF-490B-9A8B-E7494E2B2293}">
      <dgm:prSet/>
      <dgm:spPr/>
      <dgm:t>
        <a:bodyPr/>
        <a:lstStyle/>
        <a:p>
          <a:endParaRPr lang="th-TH"/>
        </a:p>
      </dgm:t>
    </dgm:pt>
    <dgm:pt modelId="{5276C0C7-9487-4D91-A7C1-1EB327482127}">
      <dgm:prSet/>
      <dgm:spPr/>
      <dgm:t>
        <a:bodyPr/>
        <a:lstStyle/>
        <a:p>
          <a:endParaRPr lang="th-TH"/>
        </a:p>
      </dgm:t>
    </dgm:pt>
    <dgm:pt modelId="{B76FE185-CA0E-42F2-A91F-D06799FB72F4}" type="parTrans" cxnId="{2F28E974-6C8C-4621-8D73-515F230A38C8}">
      <dgm:prSet/>
      <dgm:spPr/>
      <dgm:t>
        <a:bodyPr/>
        <a:lstStyle/>
        <a:p>
          <a:endParaRPr lang="th-TH"/>
        </a:p>
      </dgm:t>
    </dgm:pt>
    <dgm:pt modelId="{88987C08-F494-4F6A-8A65-9D6E7F6BFC5E}" type="sibTrans" cxnId="{2F28E974-6C8C-4621-8D73-515F230A38C8}">
      <dgm:prSet/>
      <dgm:spPr/>
      <dgm:t>
        <a:bodyPr/>
        <a:lstStyle/>
        <a:p>
          <a:endParaRPr lang="th-TH"/>
        </a:p>
      </dgm:t>
    </dgm:pt>
    <dgm:pt modelId="{28BDD9EA-78D8-4FE1-B4D7-CA3F62E95799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6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การให้เอกสารการจ้างฯ </a:t>
          </a:r>
          <a:r>
            <a:rPr lang="th-TH" sz="2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และเอกสารที่เกี่ยวข้อง จะให้ไปพร้อมกับการเผยแพร่ประกาศและเอกสารฯ ตั้งแต่วันเริ่มต้นประกาศจนถึงวันสุดท้ายของการเผยแพร่</a:t>
          </a:r>
        </a:p>
      </dgm:t>
    </dgm:pt>
    <dgm:pt modelId="{891C4679-F6EC-4E44-92DA-B85EFCF3A293}" type="parTrans" cxnId="{86F24166-95B5-4475-8C23-E1E0CB247851}">
      <dgm:prSet/>
      <dgm:spPr/>
      <dgm:t>
        <a:bodyPr/>
        <a:lstStyle/>
        <a:p>
          <a:endParaRPr lang="th-TH"/>
        </a:p>
      </dgm:t>
    </dgm:pt>
    <dgm:pt modelId="{C49EEE54-8B1E-4743-B5CE-289AF33394E9}" type="sibTrans" cxnId="{86F24166-95B5-4475-8C23-E1E0CB247851}">
      <dgm:prSet/>
      <dgm:spPr/>
      <dgm:t>
        <a:bodyPr/>
        <a:lstStyle/>
        <a:p>
          <a:endParaRPr lang="th-TH"/>
        </a:p>
      </dgm:t>
    </dgm:pt>
    <dgm:pt modelId="{23CF1CBD-615B-45D6-BE86-2D50B149A91F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4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ให้เจ้าหน้าที่ดำเนินการเผยแพร่ประกาศ</a:t>
          </a:r>
          <a:r>
            <a: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ประกวดแบบในระบบเครือข่ายสารสนเทศ   ของกรมบัญชีกลาง และของหน่วยงานของรัฐ และให้ปิดประกาศด้วย    เป็นเวลาติดต่อกัน  ไม่น้อยกว่า  7 วันทำการ</a:t>
          </a:r>
        </a:p>
      </dgm:t>
    </dgm:pt>
    <dgm:pt modelId="{CB9639CA-AFEA-40F2-90D9-D957587FADB1}" type="parTrans" cxnId="{B91136D0-39B8-4035-B9C9-66F029DDB360}">
      <dgm:prSet/>
      <dgm:spPr/>
      <dgm:t>
        <a:bodyPr/>
        <a:lstStyle/>
        <a:p>
          <a:endParaRPr lang="th-TH"/>
        </a:p>
      </dgm:t>
    </dgm:pt>
    <dgm:pt modelId="{89049870-C27A-443C-81AE-FD46628CCCA0}" type="sibTrans" cxnId="{B91136D0-39B8-4035-B9C9-66F029DDB360}">
      <dgm:prSet/>
      <dgm:spPr/>
      <dgm:t>
        <a:bodyPr/>
        <a:lstStyle/>
        <a:p>
          <a:endParaRPr lang="th-TH"/>
        </a:p>
      </dgm:t>
    </dgm:pt>
    <dgm:pt modelId="{3713AB7D-A4F9-4BE4-AB3B-E20C2D9F605A}" type="pres">
      <dgm:prSet presAssocID="{93BAEA16-CB8A-45B3-9C1C-743E1555D0C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314B81-DA9D-4258-B6F4-E5A24C8450D4}" type="pres">
      <dgm:prSet presAssocID="{93BAEA16-CB8A-45B3-9C1C-743E1555D0CD}" presName="matrix" presStyleCnt="0"/>
      <dgm:spPr/>
    </dgm:pt>
    <dgm:pt modelId="{CA0CD040-CA16-45F8-925F-EE957E3ACCD2}" type="pres">
      <dgm:prSet presAssocID="{93BAEA16-CB8A-45B3-9C1C-743E1555D0CD}" presName="tile1" presStyleLbl="node1" presStyleIdx="0" presStyleCnt="4"/>
      <dgm:spPr/>
      <dgm:t>
        <a:bodyPr/>
        <a:lstStyle/>
        <a:p>
          <a:endParaRPr lang="en-US"/>
        </a:p>
      </dgm:t>
    </dgm:pt>
    <dgm:pt modelId="{A24A33FC-84A6-48BE-9763-5EDFC4794B52}" type="pres">
      <dgm:prSet presAssocID="{93BAEA16-CB8A-45B3-9C1C-743E1555D0C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4071F4-F08E-4E35-A640-9ED4CC36BE75}" type="pres">
      <dgm:prSet presAssocID="{93BAEA16-CB8A-45B3-9C1C-743E1555D0CD}" presName="tile2" presStyleLbl="node1" presStyleIdx="1" presStyleCnt="4"/>
      <dgm:spPr/>
      <dgm:t>
        <a:bodyPr/>
        <a:lstStyle/>
        <a:p>
          <a:endParaRPr lang="en-US"/>
        </a:p>
      </dgm:t>
    </dgm:pt>
    <dgm:pt modelId="{4489C399-59D5-49DE-8051-9BCEB969B6B1}" type="pres">
      <dgm:prSet presAssocID="{93BAEA16-CB8A-45B3-9C1C-743E1555D0C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587CD-1495-4FA1-B2F9-2A40B1A75FF5}" type="pres">
      <dgm:prSet presAssocID="{93BAEA16-CB8A-45B3-9C1C-743E1555D0CD}" presName="tile3" presStyleLbl="node1" presStyleIdx="2" presStyleCnt="4"/>
      <dgm:spPr/>
      <dgm:t>
        <a:bodyPr/>
        <a:lstStyle/>
        <a:p>
          <a:endParaRPr lang="en-US"/>
        </a:p>
      </dgm:t>
    </dgm:pt>
    <dgm:pt modelId="{BC433F9D-C93C-4574-B9F3-9488D6F5C18B}" type="pres">
      <dgm:prSet presAssocID="{93BAEA16-CB8A-45B3-9C1C-743E1555D0C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58A3A-A9F2-4663-9799-929EA9288C3A}" type="pres">
      <dgm:prSet presAssocID="{93BAEA16-CB8A-45B3-9C1C-743E1555D0CD}" presName="tile4" presStyleLbl="node1" presStyleIdx="3" presStyleCnt="4" custLinFactNeighborX="29480" custLinFactNeighborY="22519"/>
      <dgm:spPr/>
      <dgm:t>
        <a:bodyPr/>
        <a:lstStyle/>
        <a:p>
          <a:endParaRPr lang="en-US"/>
        </a:p>
      </dgm:t>
    </dgm:pt>
    <dgm:pt modelId="{4E59BFA4-FABB-46DE-B7FF-9CAAA6EA8305}" type="pres">
      <dgm:prSet presAssocID="{93BAEA16-CB8A-45B3-9C1C-743E1555D0C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7EA0F-2A39-408A-89C0-871846A844C1}" type="pres">
      <dgm:prSet presAssocID="{93BAEA16-CB8A-45B3-9C1C-743E1555D0CD}" presName="centerTile" presStyleLbl="fgShp" presStyleIdx="0" presStyleCnt="1" custScaleX="279096" custScaleY="58147" custLinFactNeighborX="-9650" custLinFactNeighborY="-569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AC6BC33-B6B2-42AE-891E-A4D69159346A}" srcId="{250AE63B-713F-4390-AB17-362B7B23BE3A}" destId="{D9E596FD-2ECC-4E64-908A-23722A6258D7}" srcOrd="0" destOrd="0" parTransId="{D6D5376B-2ACA-489F-8D4A-3027B6460EE2}" sibTransId="{67AAC07D-7773-455E-AD0C-7BAEBC586BCF}"/>
    <dgm:cxn modelId="{C8742102-BC85-4BCA-A586-D1A7CB1A7E71}" srcId="{93BAEA16-CB8A-45B3-9C1C-743E1555D0CD}" destId="{D9A2558C-75EE-48D5-B92A-75762002B4B0}" srcOrd="4" destOrd="0" parTransId="{D52A9DB7-FAF1-4FE7-BEC6-42EAFC57DA76}" sibTransId="{484611F0-168D-44EF-A73A-4C6C83B49C57}"/>
    <dgm:cxn modelId="{9C4DD148-8C91-4BD1-9D56-0DDBF81EA71B}" type="presOf" srcId="{D9E596FD-2ECC-4E64-908A-23722A6258D7}" destId="{CA0CD040-CA16-45F8-925F-EE957E3ACCD2}" srcOrd="0" destOrd="0" presId="urn:microsoft.com/office/officeart/2005/8/layout/matrix1"/>
    <dgm:cxn modelId="{F665ACED-5751-4AFC-AD24-0D0E9044A105}" type="presOf" srcId="{D9E596FD-2ECC-4E64-908A-23722A6258D7}" destId="{A24A33FC-84A6-48BE-9763-5EDFC4794B52}" srcOrd="1" destOrd="0" presId="urn:microsoft.com/office/officeart/2005/8/layout/matrix1"/>
    <dgm:cxn modelId="{D843CA97-C14E-48AB-BC7D-F0CBF9E6065A}" type="presOf" srcId="{93BAEA16-CB8A-45B3-9C1C-743E1555D0CD}" destId="{3713AB7D-A4F9-4BE4-AB3B-E20C2D9F605A}" srcOrd="0" destOrd="0" presId="urn:microsoft.com/office/officeart/2005/8/layout/matrix1"/>
    <dgm:cxn modelId="{0D0288A0-B69A-4262-934E-3B4F866455E0}" type="presOf" srcId="{250AE63B-713F-4390-AB17-362B7B23BE3A}" destId="{B137EA0F-2A39-408A-89C0-871846A844C1}" srcOrd="0" destOrd="0" presId="urn:microsoft.com/office/officeart/2005/8/layout/matrix1"/>
    <dgm:cxn modelId="{A8A493D9-F67A-4652-A8A4-4625237CC6A5}" srcId="{250AE63B-713F-4390-AB17-362B7B23BE3A}" destId="{73EB2FFE-2345-43AE-A327-7C120AF7CCA4}" srcOrd="1" destOrd="0" parTransId="{7EE1A164-C286-435A-8D2E-D07508CC0D76}" sibTransId="{E8B306A2-E38A-4CDE-AF98-74E2778338E0}"/>
    <dgm:cxn modelId="{FBB6ABD4-FFAD-4873-A03C-55068E8FAB7B}" type="presOf" srcId="{23CF1CBD-615B-45D6-BE86-2D50B149A91F}" destId="{4E59BFA4-FABB-46DE-B7FF-9CAAA6EA8305}" srcOrd="1" destOrd="0" presId="urn:microsoft.com/office/officeart/2005/8/layout/matrix1"/>
    <dgm:cxn modelId="{A8C474CA-BE76-48E4-B21A-9F735A51175D}" type="presOf" srcId="{73EB2FFE-2345-43AE-A327-7C120AF7CCA4}" destId="{464071F4-F08E-4E35-A640-9ED4CC36BE75}" srcOrd="0" destOrd="0" presId="urn:microsoft.com/office/officeart/2005/8/layout/matrix1"/>
    <dgm:cxn modelId="{A649F9D9-58BB-4C00-9374-2A6DC6B5F412}" srcId="{250AE63B-713F-4390-AB17-362B7B23BE3A}" destId="{053BA9E9-5E57-4307-ACE4-50FAA1F3925D}" srcOrd="4" destOrd="0" parTransId="{F8047F49-EB25-4D8A-8901-C8030D362631}" sibTransId="{C76BCC6C-84E4-42CE-BC84-CA912CD0F36E}"/>
    <dgm:cxn modelId="{B91136D0-39B8-4035-B9C9-66F029DDB360}" srcId="{250AE63B-713F-4390-AB17-362B7B23BE3A}" destId="{23CF1CBD-615B-45D6-BE86-2D50B149A91F}" srcOrd="3" destOrd="0" parTransId="{CB9639CA-AFEA-40F2-90D9-D957587FADB1}" sibTransId="{89049870-C27A-443C-81AE-FD46628CCCA0}"/>
    <dgm:cxn modelId="{FF4E0CB7-317A-42EF-8BA9-9D573BEFBBCA}" srcId="{93BAEA16-CB8A-45B3-9C1C-743E1555D0CD}" destId="{6199A0A0-CE5C-4738-A473-52625D63E567}" srcOrd="5" destOrd="0" parTransId="{C635BBA4-6B90-4F0C-9612-DD14DBDEF6FD}" sibTransId="{0690D61D-DDA2-4F17-8B26-CBCAC1F05768}"/>
    <dgm:cxn modelId="{5170E21E-A878-411A-B2B6-45620F935138}" srcId="{93BAEA16-CB8A-45B3-9C1C-743E1555D0CD}" destId="{250AE63B-713F-4390-AB17-362B7B23BE3A}" srcOrd="0" destOrd="0" parTransId="{B8F9346E-1DDB-43B7-9310-DC9400A70C8F}" sibTransId="{A49C5B6C-8123-4E23-8270-F59A5273268E}"/>
    <dgm:cxn modelId="{677871A3-8984-4563-8B50-EEEAFA822412}" type="presOf" srcId="{73EB2FFE-2345-43AE-A327-7C120AF7CCA4}" destId="{4489C399-59D5-49DE-8051-9BCEB969B6B1}" srcOrd="1" destOrd="0" presId="urn:microsoft.com/office/officeart/2005/8/layout/matrix1"/>
    <dgm:cxn modelId="{C6C1C77A-E734-4ADF-A6C6-C86D50A9DAF3}" type="presOf" srcId="{23CF1CBD-615B-45D6-BE86-2D50B149A91F}" destId="{13958A3A-A9F2-4663-9799-929EA9288C3A}" srcOrd="0" destOrd="0" presId="urn:microsoft.com/office/officeart/2005/8/layout/matrix1"/>
    <dgm:cxn modelId="{02D96AD1-A7D5-4CC8-8F1D-3AFCA7E15C35}" srcId="{93BAEA16-CB8A-45B3-9C1C-743E1555D0CD}" destId="{BB071677-9D2D-45E1-9ED5-1F1E05E6AD45}" srcOrd="3" destOrd="0" parTransId="{65DA8A0B-B41B-4912-B266-4D98B49D77D1}" sibTransId="{5EAA9623-1058-4BF2-A794-3668175DAC20}"/>
    <dgm:cxn modelId="{2F28E974-6C8C-4621-8D73-515F230A38C8}" srcId="{93BAEA16-CB8A-45B3-9C1C-743E1555D0CD}" destId="{5276C0C7-9487-4D91-A7C1-1EB327482127}" srcOrd="1" destOrd="0" parTransId="{B76FE185-CA0E-42F2-A91F-D06799FB72F4}" sibTransId="{88987C08-F494-4F6A-8A65-9D6E7F6BFC5E}"/>
    <dgm:cxn modelId="{66C9142F-10AF-490B-9A8B-E7494E2B2293}" srcId="{93BAEA16-CB8A-45B3-9C1C-743E1555D0CD}" destId="{FA887A69-B7CD-45A1-909D-A24EC468864B}" srcOrd="2" destOrd="0" parTransId="{59D71B47-588F-4E09-816D-72494A6E2F75}" sibTransId="{80F6CBB9-8511-4A9F-8A03-3EC7A179E3BD}"/>
    <dgm:cxn modelId="{DE3FDF1F-1B85-46E9-A253-9C6D703B6061}" type="presOf" srcId="{28BDD9EA-78D8-4FE1-B4D7-CA3F62E95799}" destId="{BC433F9D-C93C-4574-B9F3-9488D6F5C18B}" srcOrd="1" destOrd="0" presId="urn:microsoft.com/office/officeart/2005/8/layout/matrix1"/>
    <dgm:cxn modelId="{86F24166-95B5-4475-8C23-E1E0CB247851}" srcId="{250AE63B-713F-4390-AB17-362B7B23BE3A}" destId="{28BDD9EA-78D8-4FE1-B4D7-CA3F62E95799}" srcOrd="2" destOrd="0" parTransId="{891C4679-F6EC-4E44-92DA-B85EFCF3A293}" sibTransId="{C49EEE54-8B1E-4743-B5CE-289AF33394E9}"/>
    <dgm:cxn modelId="{AD020C96-4037-4657-8C13-C17BC93E9E38}" type="presOf" srcId="{28BDD9EA-78D8-4FE1-B4D7-CA3F62E95799}" destId="{24B587CD-1495-4FA1-B2F9-2A40B1A75FF5}" srcOrd="0" destOrd="0" presId="urn:microsoft.com/office/officeart/2005/8/layout/matrix1"/>
    <dgm:cxn modelId="{BEF2ACB2-278E-4688-8EFC-493BFEFCD574}" type="presParOf" srcId="{3713AB7D-A4F9-4BE4-AB3B-E20C2D9F605A}" destId="{CA314B81-DA9D-4258-B6F4-E5A24C8450D4}" srcOrd="0" destOrd="0" presId="urn:microsoft.com/office/officeart/2005/8/layout/matrix1"/>
    <dgm:cxn modelId="{77C1940D-3FC4-424E-92E9-A8C752BBBE78}" type="presParOf" srcId="{CA314B81-DA9D-4258-B6F4-E5A24C8450D4}" destId="{CA0CD040-CA16-45F8-925F-EE957E3ACCD2}" srcOrd="0" destOrd="0" presId="urn:microsoft.com/office/officeart/2005/8/layout/matrix1"/>
    <dgm:cxn modelId="{9E0B917E-A640-4AE9-BFB0-F0229A0CEAEE}" type="presParOf" srcId="{CA314B81-DA9D-4258-B6F4-E5A24C8450D4}" destId="{A24A33FC-84A6-48BE-9763-5EDFC4794B52}" srcOrd="1" destOrd="0" presId="urn:microsoft.com/office/officeart/2005/8/layout/matrix1"/>
    <dgm:cxn modelId="{12DFA62F-41E1-4047-9E42-0CC90688E0F8}" type="presParOf" srcId="{CA314B81-DA9D-4258-B6F4-E5A24C8450D4}" destId="{464071F4-F08E-4E35-A640-9ED4CC36BE75}" srcOrd="2" destOrd="0" presId="urn:microsoft.com/office/officeart/2005/8/layout/matrix1"/>
    <dgm:cxn modelId="{E071E3B5-6D34-4E78-8FAD-CD51B0D6C89A}" type="presParOf" srcId="{CA314B81-DA9D-4258-B6F4-E5A24C8450D4}" destId="{4489C399-59D5-49DE-8051-9BCEB969B6B1}" srcOrd="3" destOrd="0" presId="urn:microsoft.com/office/officeart/2005/8/layout/matrix1"/>
    <dgm:cxn modelId="{2C338253-992D-448A-819B-B695E3DA824D}" type="presParOf" srcId="{CA314B81-DA9D-4258-B6F4-E5A24C8450D4}" destId="{24B587CD-1495-4FA1-B2F9-2A40B1A75FF5}" srcOrd="4" destOrd="0" presId="urn:microsoft.com/office/officeart/2005/8/layout/matrix1"/>
    <dgm:cxn modelId="{31F76C37-5980-4F41-9B40-AF8ACEBA838D}" type="presParOf" srcId="{CA314B81-DA9D-4258-B6F4-E5A24C8450D4}" destId="{BC433F9D-C93C-4574-B9F3-9488D6F5C18B}" srcOrd="5" destOrd="0" presId="urn:microsoft.com/office/officeart/2005/8/layout/matrix1"/>
    <dgm:cxn modelId="{C6A7A4BF-B969-4078-9CE6-C3107CB8C3E2}" type="presParOf" srcId="{CA314B81-DA9D-4258-B6F4-E5A24C8450D4}" destId="{13958A3A-A9F2-4663-9799-929EA9288C3A}" srcOrd="6" destOrd="0" presId="urn:microsoft.com/office/officeart/2005/8/layout/matrix1"/>
    <dgm:cxn modelId="{921F9B17-3FEC-4001-A367-3A88DDC92841}" type="presParOf" srcId="{CA314B81-DA9D-4258-B6F4-E5A24C8450D4}" destId="{4E59BFA4-FABB-46DE-B7FF-9CAAA6EA8305}" srcOrd="7" destOrd="0" presId="urn:microsoft.com/office/officeart/2005/8/layout/matrix1"/>
    <dgm:cxn modelId="{87511DFC-D043-4667-8FD1-7FF41D4F6DD0}" type="presParOf" srcId="{3713AB7D-A4F9-4BE4-AB3B-E20C2D9F605A}" destId="{B137EA0F-2A39-408A-89C0-871846A844C1}" srcOrd="1" destOrd="0" presId="urn:microsoft.com/office/officeart/2005/8/layout/matrix1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3BAEA16-CB8A-45B3-9C1C-743E1555D0CD}" type="doc">
      <dgm:prSet loTypeId="urn:microsoft.com/office/officeart/2005/8/layout/matrix1" loCatId="matrix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250AE63B-713F-4390-AB17-362B7B23BE3A}">
      <dgm:prSet phldrT="[ข้อความ]" custT="1"/>
      <dgm:spPr>
        <a:solidFill>
          <a:srgbClr val="F3C7EB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600" b="1" dirty="0">
              <a:latin typeface="Angsana New" panose="02020603050405020304" pitchFamily="18" charset="-34"/>
              <a:cs typeface="Angsana New" panose="02020603050405020304" pitchFamily="18" charset="-34"/>
            </a:rPr>
            <a:t>ขั้นตอนที่ 1 </a:t>
          </a:r>
          <a:r>
            <a:rPr lang="th-TH" sz="3200" b="1" dirty="0">
              <a:latin typeface="Angsana New" panose="02020603050405020304" pitchFamily="18" charset="-34"/>
              <a:cs typeface="Angsana New" panose="02020603050405020304" pitchFamily="18" charset="-34"/>
            </a:rPr>
            <a:t>การประกวดแนวความคิดในการออกแบบ (ต่อ)</a:t>
          </a:r>
        </a:p>
      </dgm:t>
    </dgm:pt>
    <dgm:pt modelId="{B8F9346E-1DDB-43B7-9310-DC9400A70C8F}" type="parTrans" cxnId="{5170E21E-A878-411A-B2B6-45620F935138}">
      <dgm:prSet/>
      <dgm:spPr/>
      <dgm:t>
        <a:bodyPr/>
        <a:lstStyle/>
        <a:p>
          <a:endParaRPr lang="th-TH"/>
        </a:p>
      </dgm:t>
    </dgm:pt>
    <dgm:pt modelId="{A49C5B6C-8123-4E23-8270-F59A5273268E}" type="sibTrans" cxnId="{5170E21E-A878-411A-B2B6-45620F935138}">
      <dgm:prSet/>
      <dgm:spPr/>
      <dgm:t>
        <a:bodyPr/>
        <a:lstStyle/>
        <a:p>
          <a:endParaRPr lang="th-TH"/>
        </a:p>
      </dgm:t>
    </dgm:pt>
    <dgm:pt modelId="{BB071677-9D2D-45E1-9ED5-1F1E05E6AD45}">
      <dgm:prSet phldrT="[ข้อความ]" phldr="1"/>
      <dgm:spPr/>
      <dgm:t>
        <a:bodyPr/>
        <a:lstStyle/>
        <a:p>
          <a:endParaRPr lang="th-TH"/>
        </a:p>
      </dgm:t>
    </dgm:pt>
    <dgm:pt modelId="{65DA8A0B-B41B-4912-B266-4D98B49D77D1}" type="parTrans" cxnId="{02D96AD1-A7D5-4CC8-8F1D-3AFCA7E15C35}">
      <dgm:prSet/>
      <dgm:spPr/>
      <dgm:t>
        <a:bodyPr/>
        <a:lstStyle/>
        <a:p>
          <a:endParaRPr lang="th-TH"/>
        </a:p>
      </dgm:t>
    </dgm:pt>
    <dgm:pt modelId="{5EAA9623-1058-4BF2-A794-3668175DAC20}" type="sibTrans" cxnId="{02D96AD1-A7D5-4CC8-8F1D-3AFCA7E15C35}">
      <dgm:prSet/>
      <dgm:spPr/>
      <dgm:t>
        <a:bodyPr/>
        <a:lstStyle/>
        <a:p>
          <a:endParaRPr lang="th-TH"/>
        </a:p>
      </dgm:t>
    </dgm:pt>
    <dgm:pt modelId="{D9A2558C-75EE-48D5-B92A-75762002B4B0}">
      <dgm:prSet phldrT="[ข้อความ]" phldr="1"/>
      <dgm:spPr/>
      <dgm:t>
        <a:bodyPr/>
        <a:lstStyle/>
        <a:p>
          <a:endParaRPr lang="th-TH"/>
        </a:p>
      </dgm:t>
    </dgm:pt>
    <dgm:pt modelId="{D52A9DB7-FAF1-4FE7-BEC6-42EAFC57DA76}" type="parTrans" cxnId="{C8742102-BC85-4BCA-A586-D1A7CB1A7E71}">
      <dgm:prSet/>
      <dgm:spPr/>
      <dgm:t>
        <a:bodyPr/>
        <a:lstStyle/>
        <a:p>
          <a:endParaRPr lang="th-TH"/>
        </a:p>
      </dgm:t>
    </dgm:pt>
    <dgm:pt modelId="{484611F0-168D-44EF-A73A-4C6C83B49C57}" type="sibTrans" cxnId="{C8742102-BC85-4BCA-A586-D1A7CB1A7E71}">
      <dgm:prSet/>
      <dgm:spPr/>
      <dgm:t>
        <a:bodyPr/>
        <a:lstStyle/>
        <a:p>
          <a:endParaRPr lang="th-TH"/>
        </a:p>
      </dgm:t>
    </dgm:pt>
    <dgm:pt modelId="{6199A0A0-CE5C-4738-A473-52625D63E567}">
      <dgm:prSet phldrT="[ข้อความ]" phldr="1"/>
      <dgm:spPr/>
      <dgm:t>
        <a:bodyPr/>
        <a:lstStyle/>
        <a:p>
          <a:endParaRPr lang="th-TH"/>
        </a:p>
      </dgm:t>
    </dgm:pt>
    <dgm:pt modelId="{C635BBA4-6B90-4F0C-9612-DD14DBDEF6FD}" type="parTrans" cxnId="{FF4E0CB7-317A-42EF-8BA9-9D573BEFBBCA}">
      <dgm:prSet/>
      <dgm:spPr/>
      <dgm:t>
        <a:bodyPr/>
        <a:lstStyle/>
        <a:p>
          <a:endParaRPr lang="th-TH"/>
        </a:p>
      </dgm:t>
    </dgm:pt>
    <dgm:pt modelId="{0690D61D-DDA2-4F17-8B26-CBCAC1F05768}" type="sibTrans" cxnId="{FF4E0CB7-317A-42EF-8BA9-9D573BEFBBCA}">
      <dgm:prSet/>
      <dgm:spPr/>
      <dgm:t>
        <a:bodyPr/>
        <a:lstStyle/>
        <a:p>
          <a:endParaRPr lang="th-TH"/>
        </a:p>
      </dgm:t>
    </dgm:pt>
    <dgm:pt modelId="{D9E596FD-2ECC-4E64-908A-23722A6258D7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 sz="2800" b="1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เมื่อถึงกำหนดวัน เวลาการเปิดซอง        ให้คณะกรรมการฯ ตรวจสอบเอกสารหลักฐานต่าง ๆ ของผู้ให้บริการทุกราย</a:t>
          </a:r>
        </a:p>
      </dgm:t>
    </dgm:pt>
    <dgm:pt modelId="{D6D5376B-2ACA-489F-8D4A-3027B6460EE2}" type="parTrans" cxnId="{0AC6BC33-B6B2-42AE-891E-A4D69159346A}">
      <dgm:prSet/>
      <dgm:spPr/>
      <dgm:t>
        <a:bodyPr/>
        <a:lstStyle/>
        <a:p>
          <a:endParaRPr lang="th-TH"/>
        </a:p>
      </dgm:t>
    </dgm:pt>
    <dgm:pt modelId="{67AAC07D-7773-455E-AD0C-7BAEBC586BCF}" type="sibTrans" cxnId="{0AC6BC33-B6B2-42AE-891E-A4D69159346A}">
      <dgm:prSet/>
      <dgm:spPr/>
      <dgm:t>
        <a:bodyPr/>
        <a:lstStyle/>
        <a:p>
          <a:endParaRPr lang="th-TH"/>
        </a:p>
      </dgm:t>
    </dgm:pt>
    <dgm:pt modelId="{73EB2FFE-2345-43AE-A327-7C120AF7CCA4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แล้วคัดเลือกที่ถูกต้อง ครบถ้วน            และให้คัดเลือกผู้ที่เสนอแนวความคิด      ที่ได้คะแนนด้านคุณภาพมากที่สุด      และจัดลำดับไว้ </a:t>
          </a:r>
        </a:p>
      </dgm:t>
    </dgm:pt>
    <dgm:pt modelId="{7EE1A164-C286-435A-8D2E-D07508CC0D76}" type="parTrans" cxnId="{A8A493D9-F67A-4652-A8A4-4625237CC6A5}">
      <dgm:prSet/>
      <dgm:spPr/>
      <dgm:t>
        <a:bodyPr/>
        <a:lstStyle/>
        <a:p>
          <a:endParaRPr lang="th-TH"/>
        </a:p>
      </dgm:t>
    </dgm:pt>
    <dgm:pt modelId="{E8B306A2-E38A-4CDE-AF98-74E2778338E0}" type="sibTrans" cxnId="{A8A493D9-F67A-4652-A8A4-4625237CC6A5}">
      <dgm:prSet/>
      <dgm:spPr/>
      <dgm:t>
        <a:bodyPr/>
        <a:lstStyle/>
        <a:p>
          <a:endParaRPr lang="th-TH"/>
        </a:p>
      </dgm:t>
    </dgm:pt>
    <dgm:pt modelId="{053BA9E9-5E57-4307-ACE4-50FAA1F3925D}">
      <dgm:prSet custT="1"/>
      <dgm:spPr/>
      <dgm:t>
        <a:bodyPr/>
        <a:lstStyle/>
        <a:p>
          <a:endParaRPr lang="th-TH"/>
        </a:p>
      </dgm:t>
    </dgm:pt>
    <dgm:pt modelId="{F8047F49-EB25-4D8A-8901-C8030D362631}" type="parTrans" cxnId="{A649F9D9-58BB-4C00-9374-2A6DC6B5F412}">
      <dgm:prSet/>
      <dgm:spPr/>
      <dgm:t>
        <a:bodyPr/>
        <a:lstStyle/>
        <a:p>
          <a:endParaRPr lang="th-TH"/>
        </a:p>
      </dgm:t>
    </dgm:pt>
    <dgm:pt modelId="{C76BCC6C-84E4-42CE-BC84-CA912CD0F36E}" type="sibTrans" cxnId="{A649F9D9-58BB-4C00-9374-2A6DC6B5F412}">
      <dgm:prSet/>
      <dgm:spPr/>
      <dgm:t>
        <a:bodyPr/>
        <a:lstStyle/>
        <a:p>
          <a:endParaRPr lang="th-TH"/>
        </a:p>
      </dgm:t>
    </dgm:pt>
    <dgm:pt modelId="{FA887A69-B7CD-45A1-909D-A24EC468864B}">
      <dgm:prSet/>
      <dgm:spPr/>
      <dgm:t>
        <a:bodyPr/>
        <a:lstStyle/>
        <a:p>
          <a:endParaRPr lang="th-TH"/>
        </a:p>
      </dgm:t>
    </dgm:pt>
    <dgm:pt modelId="{59D71B47-588F-4E09-816D-72494A6E2F75}" type="parTrans" cxnId="{66C9142F-10AF-490B-9A8B-E7494E2B2293}">
      <dgm:prSet/>
      <dgm:spPr/>
      <dgm:t>
        <a:bodyPr/>
        <a:lstStyle/>
        <a:p>
          <a:endParaRPr lang="th-TH"/>
        </a:p>
      </dgm:t>
    </dgm:pt>
    <dgm:pt modelId="{80F6CBB9-8511-4A9F-8A03-3EC7A179E3BD}" type="sibTrans" cxnId="{66C9142F-10AF-490B-9A8B-E7494E2B2293}">
      <dgm:prSet/>
      <dgm:spPr/>
      <dgm:t>
        <a:bodyPr/>
        <a:lstStyle/>
        <a:p>
          <a:endParaRPr lang="th-TH"/>
        </a:p>
      </dgm:t>
    </dgm:pt>
    <dgm:pt modelId="{5276C0C7-9487-4D91-A7C1-1EB327482127}">
      <dgm:prSet/>
      <dgm:spPr/>
      <dgm:t>
        <a:bodyPr/>
        <a:lstStyle/>
        <a:p>
          <a:endParaRPr lang="th-TH"/>
        </a:p>
      </dgm:t>
    </dgm:pt>
    <dgm:pt modelId="{B76FE185-CA0E-42F2-A91F-D06799FB72F4}" type="parTrans" cxnId="{2F28E974-6C8C-4621-8D73-515F230A38C8}">
      <dgm:prSet/>
      <dgm:spPr/>
      <dgm:t>
        <a:bodyPr/>
        <a:lstStyle/>
        <a:p>
          <a:endParaRPr lang="th-TH"/>
        </a:p>
      </dgm:t>
    </dgm:pt>
    <dgm:pt modelId="{88987C08-F494-4F6A-8A65-9D6E7F6BFC5E}" type="sibTrans" cxnId="{2F28E974-6C8C-4621-8D73-515F230A38C8}">
      <dgm:prSet/>
      <dgm:spPr/>
      <dgm:t>
        <a:bodyPr/>
        <a:lstStyle/>
        <a:p>
          <a:endParaRPr lang="th-TH"/>
        </a:p>
      </dgm:t>
    </dgm:pt>
    <dgm:pt modelId="{28BDD9EA-78D8-4FE1-B4D7-CA3F62E95799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เสนอรายงานผลการพิจารณาให้หัวหน้าหน่วยงานของรัฐพิจารณา    </a:t>
          </a:r>
        </a:p>
      </dgm:t>
    </dgm:pt>
    <dgm:pt modelId="{891C4679-F6EC-4E44-92DA-B85EFCF3A293}" type="parTrans" cxnId="{86F24166-95B5-4475-8C23-E1E0CB247851}">
      <dgm:prSet/>
      <dgm:spPr/>
      <dgm:t>
        <a:bodyPr/>
        <a:lstStyle/>
        <a:p>
          <a:endParaRPr lang="th-TH"/>
        </a:p>
      </dgm:t>
    </dgm:pt>
    <dgm:pt modelId="{C49EEE54-8B1E-4743-B5CE-289AF33394E9}" type="sibTrans" cxnId="{86F24166-95B5-4475-8C23-E1E0CB247851}">
      <dgm:prSet/>
      <dgm:spPr/>
      <dgm:t>
        <a:bodyPr/>
        <a:lstStyle/>
        <a:p>
          <a:endParaRPr lang="th-TH"/>
        </a:p>
      </dgm:t>
    </dgm:pt>
    <dgm:pt modelId="{23CF1CBD-615B-45D6-BE86-2D50B149A91F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ให้คณะกรรมการฯ ตรวจสอบการมีผลประโยชน์ของผู้ให้บริการที่ได้รับคัดเลือกแล้วคัดเลือกผู้ให้บริการที่ไม่มีผลประโยชน์ร่วมกันไปสู่ขั้นตอนที่ 2 </a:t>
          </a:r>
        </a:p>
      </dgm:t>
    </dgm:pt>
    <dgm:pt modelId="{CB9639CA-AFEA-40F2-90D9-D957587FADB1}" type="parTrans" cxnId="{B91136D0-39B8-4035-B9C9-66F029DDB360}">
      <dgm:prSet/>
      <dgm:spPr/>
      <dgm:t>
        <a:bodyPr/>
        <a:lstStyle/>
        <a:p>
          <a:endParaRPr lang="th-TH"/>
        </a:p>
      </dgm:t>
    </dgm:pt>
    <dgm:pt modelId="{89049870-C27A-443C-81AE-FD46628CCCA0}" type="sibTrans" cxnId="{B91136D0-39B8-4035-B9C9-66F029DDB360}">
      <dgm:prSet/>
      <dgm:spPr/>
      <dgm:t>
        <a:bodyPr/>
        <a:lstStyle/>
        <a:p>
          <a:endParaRPr lang="th-TH"/>
        </a:p>
      </dgm:t>
    </dgm:pt>
    <dgm:pt modelId="{3713AB7D-A4F9-4BE4-AB3B-E20C2D9F605A}" type="pres">
      <dgm:prSet presAssocID="{93BAEA16-CB8A-45B3-9C1C-743E1555D0C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314B81-DA9D-4258-B6F4-E5A24C8450D4}" type="pres">
      <dgm:prSet presAssocID="{93BAEA16-CB8A-45B3-9C1C-743E1555D0CD}" presName="matrix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CA0CD040-CA16-45F8-925F-EE957E3ACCD2}" type="pres">
      <dgm:prSet presAssocID="{93BAEA16-CB8A-45B3-9C1C-743E1555D0CD}" presName="tile1" presStyleLbl="node1" presStyleIdx="0" presStyleCnt="4"/>
      <dgm:spPr/>
      <dgm:t>
        <a:bodyPr/>
        <a:lstStyle/>
        <a:p>
          <a:endParaRPr lang="en-US"/>
        </a:p>
      </dgm:t>
    </dgm:pt>
    <dgm:pt modelId="{A24A33FC-84A6-48BE-9763-5EDFC4794B52}" type="pres">
      <dgm:prSet presAssocID="{93BAEA16-CB8A-45B3-9C1C-743E1555D0C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4071F4-F08E-4E35-A640-9ED4CC36BE75}" type="pres">
      <dgm:prSet presAssocID="{93BAEA16-CB8A-45B3-9C1C-743E1555D0CD}" presName="tile2" presStyleLbl="node1" presStyleIdx="1" presStyleCnt="4"/>
      <dgm:spPr/>
      <dgm:t>
        <a:bodyPr/>
        <a:lstStyle/>
        <a:p>
          <a:endParaRPr lang="en-US"/>
        </a:p>
      </dgm:t>
    </dgm:pt>
    <dgm:pt modelId="{4489C399-59D5-49DE-8051-9BCEB969B6B1}" type="pres">
      <dgm:prSet presAssocID="{93BAEA16-CB8A-45B3-9C1C-743E1555D0C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587CD-1495-4FA1-B2F9-2A40B1A75FF5}" type="pres">
      <dgm:prSet presAssocID="{93BAEA16-CB8A-45B3-9C1C-743E1555D0CD}" presName="tile3" presStyleLbl="node1" presStyleIdx="2" presStyleCnt="4"/>
      <dgm:spPr/>
      <dgm:t>
        <a:bodyPr/>
        <a:lstStyle/>
        <a:p>
          <a:endParaRPr lang="en-US"/>
        </a:p>
      </dgm:t>
    </dgm:pt>
    <dgm:pt modelId="{BC433F9D-C93C-4574-B9F3-9488D6F5C18B}" type="pres">
      <dgm:prSet presAssocID="{93BAEA16-CB8A-45B3-9C1C-743E1555D0C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58A3A-A9F2-4663-9799-929EA9288C3A}" type="pres">
      <dgm:prSet presAssocID="{93BAEA16-CB8A-45B3-9C1C-743E1555D0CD}" presName="tile4" presStyleLbl="node1" presStyleIdx="3" presStyleCnt="4" custLinFactNeighborX="29480" custLinFactNeighborY="22519"/>
      <dgm:spPr/>
      <dgm:t>
        <a:bodyPr/>
        <a:lstStyle/>
        <a:p>
          <a:endParaRPr lang="en-US"/>
        </a:p>
      </dgm:t>
    </dgm:pt>
    <dgm:pt modelId="{4E59BFA4-FABB-46DE-B7FF-9CAAA6EA8305}" type="pres">
      <dgm:prSet presAssocID="{93BAEA16-CB8A-45B3-9C1C-743E1555D0C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7EA0F-2A39-408A-89C0-871846A844C1}" type="pres">
      <dgm:prSet presAssocID="{93BAEA16-CB8A-45B3-9C1C-743E1555D0CD}" presName="centerTile" presStyleLbl="fgShp" presStyleIdx="0" presStyleCnt="1" custScaleX="279096" custScaleY="58147" custLinFactNeighborX="-9650" custLinFactNeighborY="-569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AC6BC33-B6B2-42AE-891E-A4D69159346A}" srcId="{250AE63B-713F-4390-AB17-362B7B23BE3A}" destId="{D9E596FD-2ECC-4E64-908A-23722A6258D7}" srcOrd="0" destOrd="0" parTransId="{D6D5376B-2ACA-489F-8D4A-3027B6460EE2}" sibTransId="{67AAC07D-7773-455E-AD0C-7BAEBC586BCF}"/>
    <dgm:cxn modelId="{C8742102-BC85-4BCA-A586-D1A7CB1A7E71}" srcId="{93BAEA16-CB8A-45B3-9C1C-743E1555D0CD}" destId="{D9A2558C-75EE-48D5-B92A-75762002B4B0}" srcOrd="4" destOrd="0" parTransId="{D52A9DB7-FAF1-4FE7-BEC6-42EAFC57DA76}" sibTransId="{484611F0-168D-44EF-A73A-4C6C83B49C57}"/>
    <dgm:cxn modelId="{43558BB2-5AC7-46A9-A241-D5A8E6A9B04C}" type="presOf" srcId="{73EB2FFE-2345-43AE-A327-7C120AF7CCA4}" destId="{4489C399-59D5-49DE-8051-9BCEB969B6B1}" srcOrd="1" destOrd="0" presId="urn:microsoft.com/office/officeart/2005/8/layout/matrix1"/>
    <dgm:cxn modelId="{372D876C-FF1F-4FB8-8890-9DC2D1DAF21A}" type="presOf" srcId="{28BDD9EA-78D8-4FE1-B4D7-CA3F62E95799}" destId="{24B587CD-1495-4FA1-B2F9-2A40B1A75FF5}" srcOrd="0" destOrd="0" presId="urn:microsoft.com/office/officeart/2005/8/layout/matrix1"/>
    <dgm:cxn modelId="{A8A493D9-F67A-4652-A8A4-4625237CC6A5}" srcId="{250AE63B-713F-4390-AB17-362B7B23BE3A}" destId="{73EB2FFE-2345-43AE-A327-7C120AF7CCA4}" srcOrd="1" destOrd="0" parTransId="{7EE1A164-C286-435A-8D2E-D07508CC0D76}" sibTransId="{E8B306A2-E38A-4CDE-AF98-74E2778338E0}"/>
    <dgm:cxn modelId="{93C264BA-A3E8-4BD4-A2E6-CA9B2F78B466}" type="presOf" srcId="{28BDD9EA-78D8-4FE1-B4D7-CA3F62E95799}" destId="{BC433F9D-C93C-4574-B9F3-9488D6F5C18B}" srcOrd="1" destOrd="0" presId="urn:microsoft.com/office/officeart/2005/8/layout/matrix1"/>
    <dgm:cxn modelId="{A649F9D9-58BB-4C00-9374-2A6DC6B5F412}" srcId="{250AE63B-713F-4390-AB17-362B7B23BE3A}" destId="{053BA9E9-5E57-4307-ACE4-50FAA1F3925D}" srcOrd="4" destOrd="0" parTransId="{F8047F49-EB25-4D8A-8901-C8030D362631}" sibTransId="{C76BCC6C-84E4-42CE-BC84-CA912CD0F36E}"/>
    <dgm:cxn modelId="{7FEB17B9-1B84-483B-9810-A9D471CF02EE}" type="presOf" srcId="{D9E596FD-2ECC-4E64-908A-23722A6258D7}" destId="{CA0CD040-CA16-45F8-925F-EE957E3ACCD2}" srcOrd="0" destOrd="0" presId="urn:microsoft.com/office/officeart/2005/8/layout/matrix1"/>
    <dgm:cxn modelId="{C41F36C4-2795-4752-BBDF-D4C32126227B}" type="presOf" srcId="{23CF1CBD-615B-45D6-BE86-2D50B149A91F}" destId="{13958A3A-A9F2-4663-9799-929EA9288C3A}" srcOrd="0" destOrd="0" presId="urn:microsoft.com/office/officeart/2005/8/layout/matrix1"/>
    <dgm:cxn modelId="{B91136D0-39B8-4035-B9C9-66F029DDB360}" srcId="{250AE63B-713F-4390-AB17-362B7B23BE3A}" destId="{23CF1CBD-615B-45D6-BE86-2D50B149A91F}" srcOrd="3" destOrd="0" parTransId="{CB9639CA-AFEA-40F2-90D9-D957587FADB1}" sibTransId="{89049870-C27A-443C-81AE-FD46628CCCA0}"/>
    <dgm:cxn modelId="{7CE24622-C467-4A7B-B1F8-2FA3D679BA45}" type="presOf" srcId="{D9E596FD-2ECC-4E64-908A-23722A6258D7}" destId="{A24A33FC-84A6-48BE-9763-5EDFC4794B52}" srcOrd="1" destOrd="0" presId="urn:microsoft.com/office/officeart/2005/8/layout/matrix1"/>
    <dgm:cxn modelId="{FF4E0CB7-317A-42EF-8BA9-9D573BEFBBCA}" srcId="{93BAEA16-CB8A-45B3-9C1C-743E1555D0CD}" destId="{6199A0A0-CE5C-4738-A473-52625D63E567}" srcOrd="5" destOrd="0" parTransId="{C635BBA4-6B90-4F0C-9612-DD14DBDEF6FD}" sibTransId="{0690D61D-DDA2-4F17-8B26-CBCAC1F05768}"/>
    <dgm:cxn modelId="{5170E21E-A878-411A-B2B6-45620F935138}" srcId="{93BAEA16-CB8A-45B3-9C1C-743E1555D0CD}" destId="{250AE63B-713F-4390-AB17-362B7B23BE3A}" srcOrd="0" destOrd="0" parTransId="{B8F9346E-1DDB-43B7-9310-DC9400A70C8F}" sibTransId="{A49C5B6C-8123-4E23-8270-F59A5273268E}"/>
    <dgm:cxn modelId="{11199CA3-1598-4027-A9A2-FB9C2908B339}" type="presOf" srcId="{93BAEA16-CB8A-45B3-9C1C-743E1555D0CD}" destId="{3713AB7D-A4F9-4BE4-AB3B-E20C2D9F605A}" srcOrd="0" destOrd="0" presId="urn:microsoft.com/office/officeart/2005/8/layout/matrix1"/>
    <dgm:cxn modelId="{02D96AD1-A7D5-4CC8-8F1D-3AFCA7E15C35}" srcId="{93BAEA16-CB8A-45B3-9C1C-743E1555D0CD}" destId="{BB071677-9D2D-45E1-9ED5-1F1E05E6AD45}" srcOrd="3" destOrd="0" parTransId="{65DA8A0B-B41B-4912-B266-4D98B49D77D1}" sibTransId="{5EAA9623-1058-4BF2-A794-3668175DAC20}"/>
    <dgm:cxn modelId="{4C7A5369-43F6-4FCB-A603-C058007B8C81}" type="presOf" srcId="{250AE63B-713F-4390-AB17-362B7B23BE3A}" destId="{B137EA0F-2A39-408A-89C0-871846A844C1}" srcOrd="0" destOrd="0" presId="urn:microsoft.com/office/officeart/2005/8/layout/matrix1"/>
    <dgm:cxn modelId="{2F28E974-6C8C-4621-8D73-515F230A38C8}" srcId="{93BAEA16-CB8A-45B3-9C1C-743E1555D0CD}" destId="{5276C0C7-9487-4D91-A7C1-1EB327482127}" srcOrd="1" destOrd="0" parTransId="{B76FE185-CA0E-42F2-A91F-D06799FB72F4}" sibTransId="{88987C08-F494-4F6A-8A65-9D6E7F6BFC5E}"/>
    <dgm:cxn modelId="{0B9860B6-EAB7-429A-A50E-CEB9869F0D36}" type="presOf" srcId="{73EB2FFE-2345-43AE-A327-7C120AF7CCA4}" destId="{464071F4-F08E-4E35-A640-9ED4CC36BE75}" srcOrd="0" destOrd="0" presId="urn:microsoft.com/office/officeart/2005/8/layout/matrix1"/>
    <dgm:cxn modelId="{66C9142F-10AF-490B-9A8B-E7494E2B2293}" srcId="{93BAEA16-CB8A-45B3-9C1C-743E1555D0CD}" destId="{FA887A69-B7CD-45A1-909D-A24EC468864B}" srcOrd="2" destOrd="0" parTransId="{59D71B47-588F-4E09-816D-72494A6E2F75}" sibTransId="{80F6CBB9-8511-4A9F-8A03-3EC7A179E3BD}"/>
    <dgm:cxn modelId="{86F24166-95B5-4475-8C23-E1E0CB247851}" srcId="{250AE63B-713F-4390-AB17-362B7B23BE3A}" destId="{28BDD9EA-78D8-4FE1-B4D7-CA3F62E95799}" srcOrd="2" destOrd="0" parTransId="{891C4679-F6EC-4E44-92DA-B85EFCF3A293}" sibTransId="{C49EEE54-8B1E-4743-B5CE-289AF33394E9}"/>
    <dgm:cxn modelId="{82138598-6F79-4E09-A2FC-0B145E975EAB}" type="presOf" srcId="{23CF1CBD-615B-45D6-BE86-2D50B149A91F}" destId="{4E59BFA4-FABB-46DE-B7FF-9CAAA6EA8305}" srcOrd="1" destOrd="0" presId="urn:microsoft.com/office/officeart/2005/8/layout/matrix1"/>
    <dgm:cxn modelId="{7AB6CD37-0181-428B-8692-4586D81ABEE5}" type="presParOf" srcId="{3713AB7D-A4F9-4BE4-AB3B-E20C2D9F605A}" destId="{CA314B81-DA9D-4258-B6F4-E5A24C8450D4}" srcOrd="0" destOrd="0" presId="urn:microsoft.com/office/officeart/2005/8/layout/matrix1"/>
    <dgm:cxn modelId="{DC52D68B-CDD5-4D56-B215-2E295D3C7994}" type="presParOf" srcId="{CA314B81-DA9D-4258-B6F4-E5A24C8450D4}" destId="{CA0CD040-CA16-45F8-925F-EE957E3ACCD2}" srcOrd="0" destOrd="0" presId="urn:microsoft.com/office/officeart/2005/8/layout/matrix1"/>
    <dgm:cxn modelId="{A1EA6869-C95A-46BB-9792-A4E68C3323E4}" type="presParOf" srcId="{CA314B81-DA9D-4258-B6F4-E5A24C8450D4}" destId="{A24A33FC-84A6-48BE-9763-5EDFC4794B52}" srcOrd="1" destOrd="0" presId="urn:microsoft.com/office/officeart/2005/8/layout/matrix1"/>
    <dgm:cxn modelId="{46CBBA49-7B70-478C-A197-DDC09B4A691D}" type="presParOf" srcId="{CA314B81-DA9D-4258-B6F4-E5A24C8450D4}" destId="{464071F4-F08E-4E35-A640-9ED4CC36BE75}" srcOrd="2" destOrd="0" presId="urn:microsoft.com/office/officeart/2005/8/layout/matrix1"/>
    <dgm:cxn modelId="{DEBA5301-9D6D-4EB7-9FF8-71112542AD10}" type="presParOf" srcId="{CA314B81-DA9D-4258-B6F4-E5A24C8450D4}" destId="{4489C399-59D5-49DE-8051-9BCEB969B6B1}" srcOrd="3" destOrd="0" presId="urn:microsoft.com/office/officeart/2005/8/layout/matrix1"/>
    <dgm:cxn modelId="{7D4C4D8A-97F9-49C3-8535-F3A159E0F957}" type="presParOf" srcId="{CA314B81-DA9D-4258-B6F4-E5A24C8450D4}" destId="{24B587CD-1495-4FA1-B2F9-2A40B1A75FF5}" srcOrd="4" destOrd="0" presId="urn:microsoft.com/office/officeart/2005/8/layout/matrix1"/>
    <dgm:cxn modelId="{32520D8F-CA13-4924-8D80-9EC4CE8072F6}" type="presParOf" srcId="{CA314B81-DA9D-4258-B6F4-E5A24C8450D4}" destId="{BC433F9D-C93C-4574-B9F3-9488D6F5C18B}" srcOrd="5" destOrd="0" presId="urn:microsoft.com/office/officeart/2005/8/layout/matrix1"/>
    <dgm:cxn modelId="{D68692E7-7258-4447-97D5-8E387853CDDA}" type="presParOf" srcId="{CA314B81-DA9D-4258-B6F4-E5A24C8450D4}" destId="{13958A3A-A9F2-4663-9799-929EA9288C3A}" srcOrd="6" destOrd="0" presId="urn:microsoft.com/office/officeart/2005/8/layout/matrix1"/>
    <dgm:cxn modelId="{35A81CDE-8D70-4D38-BCE2-74DC5E5934B2}" type="presParOf" srcId="{CA314B81-DA9D-4258-B6F4-E5A24C8450D4}" destId="{4E59BFA4-FABB-46DE-B7FF-9CAAA6EA8305}" srcOrd="7" destOrd="0" presId="urn:microsoft.com/office/officeart/2005/8/layout/matrix1"/>
    <dgm:cxn modelId="{6C4CD350-B8FB-4423-9157-7EA4AB5664E6}" type="presParOf" srcId="{3713AB7D-A4F9-4BE4-AB3B-E20C2D9F605A}" destId="{B137EA0F-2A39-408A-89C0-871846A844C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B48611F-2553-41DC-9132-5E43B65A9D4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8D631252-3B9C-4CC3-A32E-070B7EB904A1}">
      <dgm:prSet phldrT="[ข้อความ]" custT="1"/>
      <dgm:spPr>
        <a:solidFill>
          <a:schemeClr val="tx2">
            <a:lumMod val="40000"/>
            <a:lumOff val="60000"/>
            <a:alpha val="4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(ก) ผู้ชนะการประกวดแบบแนวความคิด จะต้องพัฒนาแนวความคิดจากขั้นตอนที่ 1 แล้วให้เป็นแบบเพื่อการประกวดและจัดส่งให้หน่วยงานของรัฐภายในเวลาที่กำหนด</a:t>
          </a:r>
        </a:p>
      </dgm:t>
    </dgm:pt>
    <dgm:pt modelId="{2A4F430F-6FBB-4D80-B6B4-429523F3E861}" type="parTrans" cxnId="{6B5D1730-FD32-43EC-AC54-E25A2121A921}">
      <dgm:prSet/>
      <dgm:spPr/>
      <dgm:t>
        <a:bodyPr/>
        <a:lstStyle/>
        <a:p>
          <a:endParaRPr lang="th-TH"/>
        </a:p>
      </dgm:t>
    </dgm:pt>
    <dgm:pt modelId="{2A65C403-1C77-4036-B6AE-4306B55EB88E}" type="sibTrans" cxnId="{6B5D1730-FD32-43EC-AC54-E25A2121A921}">
      <dgm:prSet/>
      <dgm:spPr/>
      <dgm:t>
        <a:bodyPr/>
        <a:lstStyle/>
        <a:p>
          <a:endParaRPr lang="th-TH"/>
        </a:p>
      </dgm:t>
    </dgm:pt>
    <dgm:pt modelId="{CCF1A466-871C-4F09-A6E6-B7957BAF795D}">
      <dgm:prSet phldrT="[ข้อความ]" custT="1"/>
      <dgm:spPr>
        <a:solidFill>
          <a:schemeClr val="accent1">
            <a:lumMod val="40000"/>
            <a:lumOff val="60000"/>
            <a:alpha val="4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(ข) เมื่อถึงกำหนดเวลาการเปิดซองข้อเสนอขั้นตอนที่ 2 ให้คณะกรรมการฯ   ตรวจสอบเอกสารหลักฐานต่างๆ ของทุกรายและการมีผลประโยชน์ร่วมกัน แล้วให้คัดเลือกผู้ชนะการประกวดแบบที่ได้คะแนนคุณภาพมากที่สุด        และจัดลำดับ</a:t>
          </a:r>
        </a:p>
      </dgm:t>
    </dgm:pt>
    <dgm:pt modelId="{25E8534C-645B-45E8-929E-E8F157A9F967}" type="parTrans" cxnId="{D4FA3A21-CC5D-490D-8C79-FA625A5AD0BD}">
      <dgm:prSet/>
      <dgm:spPr/>
      <dgm:t>
        <a:bodyPr/>
        <a:lstStyle/>
        <a:p>
          <a:endParaRPr lang="th-TH"/>
        </a:p>
      </dgm:t>
    </dgm:pt>
    <dgm:pt modelId="{8257A50E-DB55-4AF9-B558-D2C3E985715D}" type="sibTrans" cxnId="{D4FA3A21-CC5D-490D-8C79-FA625A5AD0BD}">
      <dgm:prSet/>
      <dgm:spPr/>
      <dgm:t>
        <a:bodyPr/>
        <a:lstStyle/>
        <a:p>
          <a:endParaRPr lang="th-TH"/>
        </a:p>
      </dgm:t>
    </dgm:pt>
    <dgm:pt modelId="{BF2C0E44-F3E0-4AC6-A19C-123D6F175C55}">
      <dgm:prSet phldrT="[ข้อความ]" custT="1"/>
      <dgm:spPr>
        <a:solidFill>
          <a:srgbClr val="FFC000">
            <a:alpha val="40000"/>
          </a:srgb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(ค) ให้คณะกรรมการฯ รายงานผลการพิจารณา และความเห็นพร้อมด้วยเอกสารที่ได้รับไว้ทั้งหมดเสนอหัวหน้าหน่วยงานของรัฐเพื่อสั่งการ </a:t>
          </a:r>
          <a:b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โดยเสนอผ่านหัวหน้าเจ้าหน้าที่</a:t>
          </a:r>
        </a:p>
      </dgm:t>
    </dgm:pt>
    <dgm:pt modelId="{27A95412-6EE1-448E-A507-55EF619AC1EF}" type="parTrans" cxnId="{6C347EFE-04B4-4AE7-8CE7-A71A572E4F9B}">
      <dgm:prSet/>
      <dgm:spPr/>
      <dgm:t>
        <a:bodyPr/>
        <a:lstStyle/>
        <a:p>
          <a:endParaRPr lang="th-TH"/>
        </a:p>
      </dgm:t>
    </dgm:pt>
    <dgm:pt modelId="{6E110C2C-B6C7-467B-9AEF-51E69DF94471}" type="sibTrans" cxnId="{6C347EFE-04B4-4AE7-8CE7-A71A572E4F9B}">
      <dgm:prSet/>
      <dgm:spPr/>
      <dgm:t>
        <a:bodyPr/>
        <a:lstStyle/>
        <a:p>
          <a:endParaRPr lang="th-TH"/>
        </a:p>
      </dgm:t>
    </dgm:pt>
    <dgm:pt modelId="{148BAADF-ECE7-4DB7-986C-C41FEB069F62}" type="pres">
      <dgm:prSet presAssocID="{2B48611F-2553-41DC-9132-5E43B65A9D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3BB4B8-BD88-41DC-A3BF-E6ECE4367C9F}" type="pres">
      <dgm:prSet presAssocID="{8D631252-3B9C-4CC3-A32E-070B7EB904A1}" presName="composite" presStyleCnt="0"/>
      <dgm:spPr/>
    </dgm:pt>
    <dgm:pt modelId="{1F8FA92E-82BF-42AD-B890-C28B37FA2AFD}" type="pres">
      <dgm:prSet presAssocID="{8D631252-3B9C-4CC3-A32E-070B7EB904A1}" presName="rect1" presStyleLbl="trAlignAcc1" presStyleIdx="0" presStyleCnt="3" custScaleX="187279" custScaleY="83391" custLinFactNeighborX="2426" custLinFactNeighborY="255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FDB80-ECD1-4E9C-8E0D-A53305EB907D}" type="pres">
      <dgm:prSet presAssocID="{8D631252-3B9C-4CC3-A32E-070B7EB904A1}" presName="rect2" presStyleLbl="fgImgPlace1" presStyleIdx="0" presStyleCnt="3" custScaleX="84882" custScaleY="52039" custLinFactX="-100000" custLinFactNeighborX="-101438" custLinFactNeighborY="34328"/>
      <dgm:spPr/>
    </dgm:pt>
    <dgm:pt modelId="{E48554F4-E799-4F0E-BF88-E09E06688B7B}" type="pres">
      <dgm:prSet presAssocID="{2A65C403-1C77-4036-B6AE-4306B55EB88E}" presName="sibTrans" presStyleCnt="0"/>
      <dgm:spPr/>
    </dgm:pt>
    <dgm:pt modelId="{866E074C-348B-4881-A56F-1AEDC669953E}" type="pres">
      <dgm:prSet presAssocID="{CCF1A466-871C-4F09-A6E6-B7957BAF795D}" presName="composite" presStyleCnt="0"/>
      <dgm:spPr/>
    </dgm:pt>
    <dgm:pt modelId="{A9CD9579-3553-4208-93A6-4C3680571BE8}" type="pres">
      <dgm:prSet presAssocID="{CCF1A466-871C-4F09-A6E6-B7957BAF795D}" presName="rect1" presStyleLbl="trAlignAcc1" presStyleIdx="1" presStyleCnt="3" custScaleX="188768" custScaleY="145393" custLinFactNeighborX="998" custLinFactNeighborY="24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C43EE1-7CF3-4E8C-B1B7-C439F22D3759}" type="pres">
      <dgm:prSet presAssocID="{CCF1A466-871C-4F09-A6E6-B7957BAF795D}" presName="rect2" presStyleLbl="fgImgPlace1" presStyleIdx="1" presStyleCnt="3" custScaleX="84882" custScaleY="55876" custLinFactX="-91796" custLinFactNeighborX="-100000" custLinFactNeighborY="38669"/>
      <dgm:spPr/>
    </dgm:pt>
    <dgm:pt modelId="{7D495766-8D88-4780-AEE5-CF96DB9E322D}" type="pres">
      <dgm:prSet presAssocID="{8257A50E-DB55-4AF9-B558-D2C3E985715D}" presName="sibTrans" presStyleCnt="0"/>
      <dgm:spPr/>
    </dgm:pt>
    <dgm:pt modelId="{D2F78636-CC10-4A86-9A36-A455F0736C87}" type="pres">
      <dgm:prSet presAssocID="{BF2C0E44-F3E0-4AC6-A19C-123D6F175C55}" presName="composite" presStyleCnt="0"/>
      <dgm:spPr/>
    </dgm:pt>
    <dgm:pt modelId="{F1EB86DE-CEED-4571-B7AD-C8DB034754D6}" type="pres">
      <dgm:prSet presAssocID="{BF2C0E44-F3E0-4AC6-A19C-123D6F175C55}" presName="rect1" presStyleLbl="trAlignAcc1" presStyleIdx="2" presStyleCnt="3" custScaleX="189140" custLinFactNeighborX="-1754" custLinFactNeighborY="20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C12DF-3A7A-40AC-B4B8-D4CB7EA669E7}" type="pres">
      <dgm:prSet presAssocID="{BF2C0E44-F3E0-4AC6-A19C-123D6F175C55}" presName="rect2" presStyleLbl="fgImgPlace1" presStyleIdx="2" presStyleCnt="3" custScaleX="84882" custScaleY="57329" custLinFactX="-89988" custLinFactNeighborX="-100000" custLinFactNeighborY="38173"/>
      <dgm:spPr/>
    </dgm:pt>
  </dgm:ptLst>
  <dgm:cxnLst>
    <dgm:cxn modelId="{B6078320-7AFB-4D91-869D-3FEA299B2ADC}" type="presOf" srcId="{8D631252-3B9C-4CC3-A32E-070B7EB904A1}" destId="{1F8FA92E-82BF-42AD-B890-C28B37FA2AFD}" srcOrd="0" destOrd="0" presId="urn:microsoft.com/office/officeart/2008/layout/PictureStrips"/>
    <dgm:cxn modelId="{FB472E6B-2119-4A91-9402-1D176B2E3AD6}" type="presOf" srcId="{BF2C0E44-F3E0-4AC6-A19C-123D6F175C55}" destId="{F1EB86DE-CEED-4571-B7AD-C8DB034754D6}" srcOrd="0" destOrd="0" presId="urn:microsoft.com/office/officeart/2008/layout/PictureStrips"/>
    <dgm:cxn modelId="{6C347EFE-04B4-4AE7-8CE7-A71A572E4F9B}" srcId="{2B48611F-2553-41DC-9132-5E43B65A9D49}" destId="{BF2C0E44-F3E0-4AC6-A19C-123D6F175C55}" srcOrd="2" destOrd="0" parTransId="{27A95412-6EE1-448E-A507-55EF619AC1EF}" sibTransId="{6E110C2C-B6C7-467B-9AEF-51E69DF94471}"/>
    <dgm:cxn modelId="{6B5D1730-FD32-43EC-AC54-E25A2121A921}" srcId="{2B48611F-2553-41DC-9132-5E43B65A9D49}" destId="{8D631252-3B9C-4CC3-A32E-070B7EB904A1}" srcOrd="0" destOrd="0" parTransId="{2A4F430F-6FBB-4D80-B6B4-429523F3E861}" sibTransId="{2A65C403-1C77-4036-B6AE-4306B55EB88E}"/>
    <dgm:cxn modelId="{CD0C3333-D3B8-4D92-8649-1616735FF39B}" type="presOf" srcId="{CCF1A466-871C-4F09-A6E6-B7957BAF795D}" destId="{A9CD9579-3553-4208-93A6-4C3680571BE8}" srcOrd="0" destOrd="0" presId="urn:microsoft.com/office/officeart/2008/layout/PictureStrips"/>
    <dgm:cxn modelId="{37E8904F-5382-4B11-845F-C1C5BD3AD7DE}" type="presOf" srcId="{2B48611F-2553-41DC-9132-5E43B65A9D49}" destId="{148BAADF-ECE7-4DB7-986C-C41FEB069F62}" srcOrd="0" destOrd="0" presId="urn:microsoft.com/office/officeart/2008/layout/PictureStrips"/>
    <dgm:cxn modelId="{D4FA3A21-CC5D-490D-8C79-FA625A5AD0BD}" srcId="{2B48611F-2553-41DC-9132-5E43B65A9D49}" destId="{CCF1A466-871C-4F09-A6E6-B7957BAF795D}" srcOrd="1" destOrd="0" parTransId="{25E8534C-645B-45E8-929E-E8F157A9F967}" sibTransId="{8257A50E-DB55-4AF9-B558-D2C3E985715D}"/>
    <dgm:cxn modelId="{CD85ED13-E187-4D20-9A58-C7F0190F2ED0}" type="presParOf" srcId="{148BAADF-ECE7-4DB7-986C-C41FEB069F62}" destId="{BC3BB4B8-BD88-41DC-A3BF-E6ECE4367C9F}" srcOrd="0" destOrd="0" presId="urn:microsoft.com/office/officeart/2008/layout/PictureStrips"/>
    <dgm:cxn modelId="{DF702EA0-57AA-4ACC-858E-7B9C091D590A}" type="presParOf" srcId="{BC3BB4B8-BD88-41DC-A3BF-E6ECE4367C9F}" destId="{1F8FA92E-82BF-42AD-B890-C28B37FA2AFD}" srcOrd="0" destOrd="0" presId="urn:microsoft.com/office/officeart/2008/layout/PictureStrips"/>
    <dgm:cxn modelId="{BA965625-05A6-43ED-8643-1ACAE7A8333B}" type="presParOf" srcId="{BC3BB4B8-BD88-41DC-A3BF-E6ECE4367C9F}" destId="{096FDB80-ECD1-4E9C-8E0D-A53305EB907D}" srcOrd="1" destOrd="0" presId="urn:microsoft.com/office/officeart/2008/layout/PictureStrips"/>
    <dgm:cxn modelId="{CE10B8A8-337B-41EC-80C7-D08A02AAA7EB}" type="presParOf" srcId="{148BAADF-ECE7-4DB7-986C-C41FEB069F62}" destId="{E48554F4-E799-4F0E-BF88-E09E06688B7B}" srcOrd="1" destOrd="0" presId="urn:microsoft.com/office/officeart/2008/layout/PictureStrips"/>
    <dgm:cxn modelId="{0D65BEE8-EC57-4777-B0D4-65478EB4AE34}" type="presParOf" srcId="{148BAADF-ECE7-4DB7-986C-C41FEB069F62}" destId="{866E074C-348B-4881-A56F-1AEDC669953E}" srcOrd="2" destOrd="0" presId="urn:microsoft.com/office/officeart/2008/layout/PictureStrips"/>
    <dgm:cxn modelId="{E23DF88F-AACA-4D49-861F-368898433AFF}" type="presParOf" srcId="{866E074C-348B-4881-A56F-1AEDC669953E}" destId="{A9CD9579-3553-4208-93A6-4C3680571BE8}" srcOrd="0" destOrd="0" presId="urn:microsoft.com/office/officeart/2008/layout/PictureStrips"/>
    <dgm:cxn modelId="{F42679D9-0DC8-4C06-B9CD-DD596E91AF23}" type="presParOf" srcId="{866E074C-348B-4881-A56F-1AEDC669953E}" destId="{F8C43EE1-7CF3-4E8C-B1B7-C439F22D3759}" srcOrd="1" destOrd="0" presId="urn:microsoft.com/office/officeart/2008/layout/PictureStrips"/>
    <dgm:cxn modelId="{5568CD8E-3DF4-4919-95D7-FA934509FD83}" type="presParOf" srcId="{148BAADF-ECE7-4DB7-986C-C41FEB069F62}" destId="{7D495766-8D88-4780-AEE5-CF96DB9E322D}" srcOrd="3" destOrd="0" presId="urn:microsoft.com/office/officeart/2008/layout/PictureStrips"/>
    <dgm:cxn modelId="{D9ED56E7-942A-4C3F-ADEC-2FD6A9C578D2}" type="presParOf" srcId="{148BAADF-ECE7-4DB7-986C-C41FEB069F62}" destId="{D2F78636-CC10-4A86-9A36-A455F0736C87}" srcOrd="4" destOrd="0" presId="urn:microsoft.com/office/officeart/2008/layout/PictureStrips"/>
    <dgm:cxn modelId="{2821C5F5-606C-4183-AF7E-5F635F95091E}" type="presParOf" srcId="{D2F78636-CC10-4A86-9A36-A455F0736C87}" destId="{F1EB86DE-CEED-4571-B7AD-C8DB034754D6}" srcOrd="0" destOrd="0" presId="urn:microsoft.com/office/officeart/2008/layout/PictureStrips"/>
    <dgm:cxn modelId="{385A5BDC-D6F9-4470-8A13-F8751D67C8A4}" type="presParOf" srcId="{D2F78636-CC10-4A86-9A36-A455F0736C87}" destId="{78CC12DF-3A7A-40AC-B4B8-D4CB7EA669E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6D9B1A0-62B3-4966-9D74-1E8E46DD0F7D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B26C477-2CA3-495B-8547-464A0B495197}">
      <dgm:prSet phldrT="[ข้อความ]" custT="1"/>
      <dgm:spPr/>
      <dgm:t>
        <a:bodyPr/>
        <a:lstStyle/>
        <a:p>
          <a:r>
            <a:rPr lang="th-TH" sz="2800" b="1" dirty="0"/>
            <a:t>ให้หน่วยงานของรัฐทำสัญญาตามแบบที่คณะกรรมการนโยบายกำหนด</a:t>
          </a:r>
        </a:p>
      </dgm:t>
    </dgm:pt>
    <dgm:pt modelId="{7D87D482-F286-4978-8FF2-C0AAC090A2AC}" type="parTrans" cxnId="{5213567E-FAD0-44F9-9D05-6C943EB3E543}">
      <dgm:prSet/>
      <dgm:spPr/>
      <dgm:t>
        <a:bodyPr/>
        <a:lstStyle/>
        <a:p>
          <a:endParaRPr lang="th-TH" sz="2800"/>
        </a:p>
      </dgm:t>
    </dgm:pt>
    <dgm:pt modelId="{0006712F-B607-4285-AF62-CC5B9A465EB2}" type="sibTrans" cxnId="{5213567E-FAD0-44F9-9D05-6C943EB3E543}">
      <dgm:prSet/>
      <dgm:spPr/>
      <dgm:t>
        <a:bodyPr/>
        <a:lstStyle/>
        <a:p>
          <a:endParaRPr lang="th-TH" sz="2800"/>
        </a:p>
      </dgm:t>
    </dgm:pt>
    <dgm:pt modelId="{7E279F5C-B750-453B-AEA6-561471827F19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หากจำเป็นต้องมีข้อความหรือรายการแตกต่างไปจากที่คณะกรรมการนโยบายกำหนด โดยมีสาระสำคัญตามที่กำหนดไว้ในแบบ และไม่ทำให้หน่วยงานของรัฐเสียเปรียบก็ให้กระทำได้</a:t>
          </a:r>
        </a:p>
      </dgm:t>
    </dgm:pt>
    <dgm:pt modelId="{DF4AF24B-407A-4580-AB47-C53F10CE30AF}" type="parTrans" cxnId="{37BE9D43-428A-4C99-9B55-75C106B56D3D}">
      <dgm:prSet/>
      <dgm:spPr/>
      <dgm:t>
        <a:bodyPr/>
        <a:lstStyle/>
        <a:p>
          <a:endParaRPr lang="th-TH" sz="2800"/>
        </a:p>
      </dgm:t>
    </dgm:pt>
    <dgm:pt modelId="{BC9F129F-AB45-4762-A2FF-DBB95EB2DED2}" type="sibTrans" cxnId="{37BE9D43-428A-4C99-9B55-75C106B56D3D}">
      <dgm:prSet/>
      <dgm:spPr/>
      <dgm:t>
        <a:bodyPr/>
        <a:lstStyle/>
        <a:p>
          <a:endParaRPr lang="th-TH" sz="2800"/>
        </a:p>
      </dgm:t>
    </dgm:pt>
    <dgm:pt modelId="{47D66D20-8A1C-4F4E-B0BE-BFB74DA994D5}">
      <dgm:prSet custT="1"/>
      <dgm:spPr/>
      <dgm:t>
        <a:bodyPr/>
        <a:lstStyle/>
        <a:p>
          <a:r>
            <a:rPr lang="th-TH" sz="2800" b="1" dirty="0"/>
            <a:t>การลงนามในสัญญา เป็นอำนาจของหัวหน้าหน่วยงานของรัฐ</a:t>
          </a:r>
        </a:p>
      </dgm:t>
    </dgm:pt>
    <dgm:pt modelId="{5FB61BE3-76EE-41B0-8207-FD380C65EA3C}" type="parTrans" cxnId="{7A1C6060-8005-4FD9-A955-06868A7D1400}">
      <dgm:prSet/>
      <dgm:spPr/>
      <dgm:t>
        <a:bodyPr/>
        <a:lstStyle/>
        <a:p>
          <a:endParaRPr lang="th-TH" sz="2800"/>
        </a:p>
      </dgm:t>
    </dgm:pt>
    <dgm:pt modelId="{111373A8-AA32-416B-B6F0-07B5B7DF0D20}" type="sibTrans" cxnId="{7A1C6060-8005-4FD9-A955-06868A7D1400}">
      <dgm:prSet/>
      <dgm:spPr/>
      <dgm:t>
        <a:bodyPr/>
        <a:lstStyle/>
        <a:p>
          <a:endParaRPr lang="th-TH" sz="2800"/>
        </a:p>
      </dgm:t>
    </dgm:pt>
    <dgm:pt modelId="{A799AC47-EB9D-467A-9326-290ADB4A8A60}">
      <dgm:prSet custT="1"/>
      <dgm:spPr/>
      <dgm:t>
        <a:bodyPr/>
        <a:lstStyle/>
        <a:p>
          <a:r>
            <a:rPr lang="th-TH" sz="2800" b="1" spc="-100" baseline="0" dirty="0"/>
            <a:t>การแก้ไขสัญญาหรือข้อตกลง ต้องอยู่ภายในขอบข่ายแห่งวัตถุประสงค์เดิม</a:t>
          </a:r>
        </a:p>
      </dgm:t>
    </dgm:pt>
    <dgm:pt modelId="{E8ADAB07-87B7-4F7A-9643-74DEEC272A91}" type="parTrans" cxnId="{A1CFA1F4-15E1-4724-875D-A71EB44B5B6C}">
      <dgm:prSet/>
      <dgm:spPr/>
      <dgm:t>
        <a:bodyPr/>
        <a:lstStyle/>
        <a:p>
          <a:endParaRPr lang="th-TH" sz="2800"/>
        </a:p>
      </dgm:t>
    </dgm:pt>
    <dgm:pt modelId="{45FB46C9-267C-4424-9AC1-73746804BA34}" type="sibTrans" cxnId="{A1CFA1F4-15E1-4724-875D-A71EB44B5B6C}">
      <dgm:prSet/>
      <dgm:spPr/>
      <dgm:t>
        <a:bodyPr/>
        <a:lstStyle/>
        <a:p>
          <a:endParaRPr lang="th-TH" sz="2800"/>
        </a:p>
      </dgm:t>
    </dgm:pt>
    <dgm:pt modelId="{30DE9441-1CF8-456F-86C0-CCFD91D057E3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การลงนามในสัญญาตามวรรคหนึ่ง จะกระทำได้เมื่อพ้นระยะเวลา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การอุทธรณ์ตามกฎหมายว่าด้วยการจัดซื้อจัดจ้างและการบริหารพัสดุภาครัฐ</a:t>
          </a:r>
        </a:p>
      </dgm:t>
    </dgm:pt>
    <dgm:pt modelId="{D970046A-36D9-44E5-8834-49D167C35010}" type="sibTrans" cxnId="{F115932B-F63D-428D-AE30-13C7CD5B6153}">
      <dgm:prSet/>
      <dgm:spPr/>
      <dgm:t>
        <a:bodyPr/>
        <a:lstStyle/>
        <a:p>
          <a:endParaRPr lang="th-TH"/>
        </a:p>
      </dgm:t>
    </dgm:pt>
    <dgm:pt modelId="{1772A76A-8AF2-4ED7-86D2-CEB350682E25}" type="parTrans" cxnId="{F115932B-F63D-428D-AE30-13C7CD5B6153}">
      <dgm:prSet/>
      <dgm:spPr/>
      <dgm:t>
        <a:bodyPr/>
        <a:lstStyle/>
        <a:p>
          <a:endParaRPr lang="th-TH"/>
        </a:p>
      </dgm:t>
    </dgm:pt>
    <dgm:pt modelId="{23D98CA4-50A5-4BE3-8E59-097D7F1D7B74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หน่วยงานของรัฐต้องพิจารณาเปรียบเทียบคุณภาพของพัสดุ หรือ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รายละเอียดของงาน รวมทั้งราคาของพัสดุหรืองานตามสัญญาหรือ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ข้อตกลงกับพัสดุที่จะทำการแก้ไขนั้นก่อนแก้ไขสัญญาหรือข้อตกลงด้วย</a:t>
          </a:r>
        </a:p>
      </dgm:t>
    </dgm:pt>
    <dgm:pt modelId="{14E7ADA6-CC81-4352-A534-D37482135FC7}" type="parTrans" cxnId="{CC9F3381-4240-41A6-87A9-B3487E5AB620}">
      <dgm:prSet/>
      <dgm:spPr/>
      <dgm:t>
        <a:bodyPr/>
        <a:lstStyle/>
        <a:p>
          <a:endParaRPr lang="th-TH"/>
        </a:p>
      </dgm:t>
    </dgm:pt>
    <dgm:pt modelId="{1001EAAB-0188-420C-8C65-5B518DC2DED5}" type="sibTrans" cxnId="{CC9F3381-4240-41A6-87A9-B3487E5AB620}">
      <dgm:prSet/>
      <dgm:spPr/>
      <dgm:t>
        <a:bodyPr/>
        <a:lstStyle/>
        <a:p>
          <a:endParaRPr lang="th-TH"/>
        </a:p>
      </dgm:t>
    </dgm:pt>
    <dgm:pt modelId="{2CFC6C4E-C340-4110-A37B-326AF76E0DD6}">
      <dgm:prSet custT="1"/>
      <dgm:spPr/>
      <dgm:t>
        <a:bodyPr/>
        <a:lstStyle/>
        <a:p>
          <a:endParaRPr lang="th-TH" sz="2600" b="1" dirty="0">
            <a:solidFill>
              <a:srgbClr val="1504F6"/>
            </a:solidFill>
          </a:endParaRPr>
        </a:p>
      </dgm:t>
    </dgm:pt>
    <dgm:pt modelId="{DF933970-7974-4105-87D9-15DF2003E1C1}" type="parTrans" cxnId="{F7D0EC61-7476-41A0-85B0-BA37FF215032}">
      <dgm:prSet/>
      <dgm:spPr/>
      <dgm:t>
        <a:bodyPr/>
        <a:lstStyle/>
        <a:p>
          <a:endParaRPr lang="th-TH"/>
        </a:p>
      </dgm:t>
    </dgm:pt>
    <dgm:pt modelId="{E6865BC6-5F10-4F7E-B060-29E0F4663A70}" type="sibTrans" cxnId="{F7D0EC61-7476-41A0-85B0-BA37FF215032}">
      <dgm:prSet/>
      <dgm:spPr/>
      <dgm:t>
        <a:bodyPr/>
        <a:lstStyle/>
        <a:p>
          <a:endParaRPr lang="th-TH"/>
        </a:p>
      </dgm:t>
    </dgm:pt>
    <dgm:pt modelId="{E32D28B7-96DA-493F-B16A-3686799CD19F}" type="pres">
      <dgm:prSet presAssocID="{86D9B1A0-62B3-4966-9D74-1E8E46DD0F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6B6249-CD83-4C56-B7F6-7016A202E537}" type="pres">
      <dgm:prSet presAssocID="{AB26C477-2CA3-495B-8547-464A0B495197}" presName="parentLin" presStyleCnt="0"/>
      <dgm:spPr/>
    </dgm:pt>
    <dgm:pt modelId="{8E38B7B0-60A9-4063-A463-6B5DAAE03C09}" type="pres">
      <dgm:prSet presAssocID="{AB26C477-2CA3-495B-8547-464A0B49519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2E4119E-4D59-4C8B-B889-5F9635B4521D}" type="pres">
      <dgm:prSet presAssocID="{AB26C477-2CA3-495B-8547-464A0B495197}" presName="parentText" presStyleLbl="node1" presStyleIdx="0" presStyleCnt="3" custScaleX="142857" custScaleY="227197" custLinFactNeighborX="-100000" custLinFactNeighborY="107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B7980-3567-4FDD-872D-DBAE7EAADB47}" type="pres">
      <dgm:prSet presAssocID="{AB26C477-2CA3-495B-8547-464A0B495197}" presName="negativeSpace" presStyleCnt="0"/>
      <dgm:spPr/>
    </dgm:pt>
    <dgm:pt modelId="{D0C18442-6CE2-4DC1-B170-C811A72B0E3E}" type="pres">
      <dgm:prSet presAssocID="{AB26C477-2CA3-495B-8547-464A0B495197}" presName="childText" presStyleLbl="conFgAcc1" presStyleIdx="0" presStyleCnt="3" custScaleY="85177" custLinFactNeighborY="-810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BF23B-4073-476E-9320-109224370605}" type="pres">
      <dgm:prSet presAssocID="{0006712F-B607-4285-AF62-CC5B9A465EB2}" presName="spaceBetweenRectangles" presStyleCnt="0"/>
      <dgm:spPr/>
    </dgm:pt>
    <dgm:pt modelId="{5986E98F-CCCF-461B-A26F-F55669ECC598}" type="pres">
      <dgm:prSet presAssocID="{47D66D20-8A1C-4F4E-B0BE-BFB74DA994D5}" presName="parentLin" presStyleCnt="0"/>
      <dgm:spPr/>
    </dgm:pt>
    <dgm:pt modelId="{C06A9EA9-72E2-41BD-8D7C-BB29141983B4}" type="pres">
      <dgm:prSet presAssocID="{47D66D20-8A1C-4F4E-B0BE-BFB74DA994D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2CD87C2-045F-4B34-9435-ABC7D038467D}" type="pres">
      <dgm:prSet presAssocID="{47D66D20-8A1C-4F4E-B0BE-BFB74DA994D5}" presName="parentText" presStyleLbl="node1" presStyleIdx="1" presStyleCnt="3" custScaleX="114928" custScaleY="282437" custLinFactNeighborX="-95225" custLinFactNeighborY="-3161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0E78E5-CD8B-442B-B4BC-1125F16F3054}" type="pres">
      <dgm:prSet presAssocID="{47D66D20-8A1C-4F4E-B0BE-BFB74DA994D5}" presName="negativeSpace" presStyleCnt="0"/>
      <dgm:spPr/>
    </dgm:pt>
    <dgm:pt modelId="{BF970CC1-5D3C-44A2-94C3-D44A65A11A99}" type="pres">
      <dgm:prSet presAssocID="{47D66D20-8A1C-4F4E-B0BE-BFB74DA994D5}" presName="childText" presStyleLbl="conFgAcc1" presStyleIdx="1" presStyleCnt="3" custScaleY="84973" custLinFactNeighborX="126" custLinFactNeighborY="60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23AE30-8CC5-47F5-9991-154B1B76E2FA}" type="pres">
      <dgm:prSet presAssocID="{111373A8-AA32-416B-B6F0-07B5B7DF0D20}" presName="spaceBetweenRectangles" presStyleCnt="0"/>
      <dgm:spPr/>
    </dgm:pt>
    <dgm:pt modelId="{580DFF35-FBEB-41F7-88B8-2328158D8800}" type="pres">
      <dgm:prSet presAssocID="{A799AC47-EB9D-467A-9326-290ADB4A8A60}" presName="parentLin" presStyleCnt="0"/>
      <dgm:spPr/>
    </dgm:pt>
    <dgm:pt modelId="{83D61A10-ECC0-4EC3-BBD6-57122ED1D08D}" type="pres">
      <dgm:prSet presAssocID="{A799AC47-EB9D-467A-9326-290ADB4A8A60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B1B424BD-D479-4ABC-ADCC-BF0796C71869}" type="pres">
      <dgm:prSet presAssocID="{A799AC47-EB9D-467A-9326-290ADB4A8A60}" presName="parentText" presStyleLbl="node1" presStyleIdx="2" presStyleCnt="3" custScaleX="124138" custScaleY="263433" custLinFactNeighborX="-100000" custLinFactNeighborY="-26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B88AD-A1FF-402A-94BB-7A743B424B3D}" type="pres">
      <dgm:prSet presAssocID="{A799AC47-EB9D-467A-9326-290ADB4A8A60}" presName="negativeSpace" presStyleCnt="0"/>
      <dgm:spPr/>
    </dgm:pt>
    <dgm:pt modelId="{C1D154D1-8198-4FEE-AF51-B32DE82B7535}" type="pres">
      <dgm:prSet presAssocID="{A799AC47-EB9D-467A-9326-290ADB4A8A60}" presName="childText" presStyleLbl="conFgAcc1" presStyleIdx="2" presStyleCnt="3" custScaleY="81607" custLinFactNeighborY="2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18FC50-9377-4A40-B885-BFF166A08C64}" type="presOf" srcId="{47D66D20-8A1C-4F4E-B0BE-BFB74DA994D5}" destId="{C06A9EA9-72E2-41BD-8D7C-BB29141983B4}" srcOrd="0" destOrd="0" presId="urn:microsoft.com/office/officeart/2005/8/layout/list1"/>
    <dgm:cxn modelId="{3A1437F3-27B4-447E-92F1-532C50C88619}" type="presOf" srcId="{A799AC47-EB9D-467A-9326-290ADB4A8A60}" destId="{83D61A10-ECC0-4EC3-BBD6-57122ED1D08D}" srcOrd="0" destOrd="0" presId="urn:microsoft.com/office/officeart/2005/8/layout/list1"/>
    <dgm:cxn modelId="{1F78BB6D-AAD2-4500-BC2A-87CDEE59C9FB}" type="presOf" srcId="{23D98CA4-50A5-4BE3-8E59-097D7F1D7B74}" destId="{C1D154D1-8198-4FEE-AF51-B32DE82B7535}" srcOrd="0" destOrd="0" presId="urn:microsoft.com/office/officeart/2005/8/layout/list1"/>
    <dgm:cxn modelId="{F115932B-F63D-428D-AE30-13C7CD5B6153}" srcId="{47D66D20-8A1C-4F4E-B0BE-BFB74DA994D5}" destId="{30DE9441-1CF8-456F-86C0-CCFD91D057E3}" srcOrd="0" destOrd="0" parTransId="{1772A76A-8AF2-4ED7-86D2-CEB350682E25}" sibTransId="{D970046A-36D9-44E5-8834-49D167C35010}"/>
    <dgm:cxn modelId="{0AB475A6-0A98-4165-BCE4-34072CBB2FDA}" type="presOf" srcId="{AB26C477-2CA3-495B-8547-464A0B495197}" destId="{42E4119E-4D59-4C8B-B889-5F9635B4521D}" srcOrd="1" destOrd="0" presId="urn:microsoft.com/office/officeart/2005/8/layout/list1"/>
    <dgm:cxn modelId="{5213567E-FAD0-44F9-9D05-6C943EB3E543}" srcId="{86D9B1A0-62B3-4966-9D74-1E8E46DD0F7D}" destId="{AB26C477-2CA3-495B-8547-464A0B495197}" srcOrd="0" destOrd="0" parTransId="{7D87D482-F286-4978-8FF2-C0AAC090A2AC}" sibTransId="{0006712F-B607-4285-AF62-CC5B9A465EB2}"/>
    <dgm:cxn modelId="{CC9F3381-4240-41A6-87A9-B3487E5AB620}" srcId="{A799AC47-EB9D-467A-9326-290ADB4A8A60}" destId="{23D98CA4-50A5-4BE3-8E59-097D7F1D7B74}" srcOrd="0" destOrd="0" parTransId="{14E7ADA6-CC81-4352-A534-D37482135FC7}" sibTransId="{1001EAAB-0188-420C-8C65-5B518DC2DED5}"/>
    <dgm:cxn modelId="{623424C3-187A-49CB-99A7-F12F0A18C24F}" type="presOf" srcId="{47D66D20-8A1C-4F4E-B0BE-BFB74DA994D5}" destId="{12CD87C2-045F-4B34-9435-ABC7D038467D}" srcOrd="1" destOrd="0" presId="urn:microsoft.com/office/officeart/2005/8/layout/list1"/>
    <dgm:cxn modelId="{A1CFA1F4-15E1-4724-875D-A71EB44B5B6C}" srcId="{86D9B1A0-62B3-4966-9D74-1E8E46DD0F7D}" destId="{A799AC47-EB9D-467A-9326-290ADB4A8A60}" srcOrd="2" destOrd="0" parTransId="{E8ADAB07-87B7-4F7A-9643-74DEEC272A91}" sibTransId="{45FB46C9-267C-4424-9AC1-73746804BA34}"/>
    <dgm:cxn modelId="{75B37F16-2375-4813-96CC-048575983EC6}" type="presOf" srcId="{2CFC6C4E-C340-4110-A37B-326AF76E0DD6}" destId="{C1D154D1-8198-4FEE-AF51-B32DE82B7535}" srcOrd="0" destOrd="1" presId="urn:microsoft.com/office/officeart/2005/8/layout/list1"/>
    <dgm:cxn modelId="{CCA3E5D9-B581-49E5-AB56-06226495B869}" type="presOf" srcId="{30DE9441-1CF8-456F-86C0-CCFD91D057E3}" destId="{BF970CC1-5D3C-44A2-94C3-D44A65A11A99}" srcOrd="0" destOrd="0" presId="urn:microsoft.com/office/officeart/2005/8/layout/list1"/>
    <dgm:cxn modelId="{7A1C6060-8005-4FD9-A955-06868A7D1400}" srcId="{86D9B1A0-62B3-4966-9D74-1E8E46DD0F7D}" destId="{47D66D20-8A1C-4F4E-B0BE-BFB74DA994D5}" srcOrd="1" destOrd="0" parTransId="{5FB61BE3-76EE-41B0-8207-FD380C65EA3C}" sibTransId="{111373A8-AA32-416B-B6F0-07B5B7DF0D20}"/>
    <dgm:cxn modelId="{F7D0EC61-7476-41A0-85B0-BA37FF215032}" srcId="{A799AC47-EB9D-467A-9326-290ADB4A8A60}" destId="{2CFC6C4E-C340-4110-A37B-326AF76E0DD6}" srcOrd="1" destOrd="0" parTransId="{DF933970-7974-4105-87D9-15DF2003E1C1}" sibTransId="{E6865BC6-5F10-4F7E-B060-29E0F4663A70}"/>
    <dgm:cxn modelId="{37BE9D43-428A-4C99-9B55-75C106B56D3D}" srcId="{AB26C477-2CA3-495B-8547-464A0B495197}" destId="{7E279F5C-B750-453B-AEA6-561471827F19}" srcOrd="0" destOrd="0" parTransId="{DF4AF24B-407A-4580-AB47-C53F10CE30AF}" sibTransId="{BC9F129F-AB45-4762-A2FF-DBB95EB2DED2}"/>
    <dgm:cxn modelId="{922797BB-A7C2-4B09-B01F-62D03224B7B2}" type="presOf" srcId="{86D9B1A0-62B3-4966-9D74-1E8E46DD0F7D}" destId="{E32D28B7-96DA-493F-B16A-3686799CD19F}" srcOrd="0" destOrd="0" presId="urn:microsoft.com/office/officeart/2005/8/layout/list1"/>
    <dgm:cxn modelId="{88F9BD4B-708F-423D-B2D0-C4B3154B4C9D}" type="presOf" srcId="{AB26C477-2CA3-495B-8547-464A0B495197}" destId="{8E38B7B0-60A9-4063-A463-6B5DAAE03C09}" srcOrd="0" destOrd="0" presId="urn:microsoft.com/office/officeart/2005/8/layout/list1"/>
    <dgm:cxn modelId="{CC52DD68-0417-4777-8395-0DC1AB8A5CB9}" type="presOf" srcId="{7E279F5C-B750-453B-AEA6-561471827F19}" destId="{D0C18442-6CE2-4DC1-B170-C811A72B0E3E}" srcOrd="0" destOrd="0" presId="urn:microsoft.com/office/officeart/2005/8/layout/list1"/>
    <dgm:cxn modelId="{D549643A-7F5A-4EBD-90B8-D1B470D8894B}" type="presOf" srcId="{A799AC47-EB9D-467A-9326-290ADB4A8A60}" destId="{B1B424BD-D479-4ABC-ADCC-BF0796C71869}" srcOrd="1" destOrd="0" presId="urn:microsoft.com/office/officeart/2005/8/layout/list1"/>
    <dgm:cxn modelId="{42BE1ADC-696B-4249-8362-2AC4D07A5F68}" type="presParOf" srcId="{E32D28B7-96DA-493F-B16A-3686799CD19F}" destId="{846B6249-CD83-4C56-B7F6-7016A202E537}" srcOrd="0" destOrd="0" presId="urn:microsoft.com/office/officeart/2005/8/layout/list1"/>
    <dgm:cxn modelId="{AD8F1BEF-5522-4FEB-9475-468D44FC21D8}" type="presParOf" srcId="{846B6249-CD83-4C56-B7F6-7016A202E537}" destId="{8E38B7B0-60A9-4063-A463-6B5DAAE03C09}" srcOrd="0" destOrd="0" presId="urn:microsoft.com/office/officeart/2005/8/layout/list1"/>
    <dgm:cxn modelId="{29133BC7-3F9D-4188-834D-268CBBA56FFB}" type="presParOf" srcId="{846B6249-CD83-4C56-B7F6-7016A202E537}" destId="{42E4119E-4D59-4C8B-B889-5F9635B4521D}" srcOrd="1" destOrd="0" presId="urn:microsoft.com/office/officeart/2005/8/layout/list1"/>
    <dgm:cxn modelId="{791FF03B-2715-49B2-BBA1-EC1A91B7CFDD}" type="presParOf" srcId="{E32D28B7-96DA-493F-B16A-3686799CD19F}" destId="{B1CB7980-3567-4FDD-872D-DBAE7EAADB47}" srcOrd="1" destOrd="0" presId="urn:microsoft.com/office/officeart/2005/8/layout/list1"/>
    <dgm:cxn modelId="{70433BDC-6541-413B-ACFC-08F4EA83643D}" type="presParOf" srcId="{E32D28B7-96DA-493F-B16A-3686799CD19F}" destId="{D0C18442-6CE2-4DC1-B170-C811A72B0E3E}" srcOrd="2" destOrd="0" presId="urn:microsoft.com/office/officeart/2005/8/layout/list1"/>
    <dgm:cxn modelId="{7A24ECE5-BCF5-4F98-AE18-5705B56750D7}" type="presParOf" srcId="{E32D28B7-96DA-493F-B16A-3686799CD19F}" destId="{212BF23B-4073-476E-9320-109224370605}" srcOrd="3" destOrd="0" presId="urn:microsoft.com/office/officeart/2005/8/layout/list1"/>
    <dgm:cxn modelId="{C85C1216-F20B-47DD-9655-5F49DA37B025}" type="presParOf" srcId="{E32D28B7-96DA-493F-B16A-3686799CD19F}" destId="{5986E98F-CCCF-461B-A26F-F55669ECC598}" srcOrd="4" destOrd="0" presId="urn:microsoft.com/office/officeart/2005/8/layout/list1"/>
    <dgm:cxn modelId="{7880F604-80E4-4634-8987-551A27E08A89}" type="presParOf" srcId="{5986E98F-CCCF-461B-A26F-F55669ECC598}" destId="{C06A9EA9-72E2-41BD-8D7C-BB29141983B4}" srcOrd="0" destOrd="0" presId="urn:microsoft.com/office/officeart/2005/8/layout/list1"/>
    <dgm:cxn modelId="{E27575F0-D258-4E70-B71F-768C7BAE664E}" type="presParOf" srcId="{5986E98F-CCCF-461B-A26F-F55669ECC598}" destId="{12CD87C2-045F-4B34-9435-ABC7D038467D}" srcOrd="1" destOrd="0" presId="urn:microsoft.com/office/officeart/2005/8/layout/list1"/>
    <dgm:cxn modelId="{96985156-B16D-4D55-A3C6-9A786D9C3E17}" type="presParOf" srcId="{E32D28B7-96DA-493F-B16A-3686799CD19F}" destId="{1B0E78E5-CD8B-442B-B4BC-1125F16F3054}" srcOrd="5" destOrd="0" presId="urn:microsoft.com/office/officeart/2005/8/layout/list1"/>
    <dgm:cxn modelId="{ABB86BB9-8EDC-440B-9EC3-F1A409017242}" type="presParOf" srcId="{E32D28B7-96DA-493F-B16A-3686799CD19F}" destId="{BF970CC1-5D3C-44A2-94C3-D44A65A11A99}" srcOrd="6" destOrd="0" presId="urn:microsoft.com/office/officeart/2005/8/layout/list1"/>
    <dgm:cxn modelId="{52E55887-D13B-4EFB-933C-AE8219967496}" type="presParOf" srcId="{E32D28B7-96DA-493F-B16A-3686799CD19F}" destId="{B523AE30-8CC5-47F5-9991-154B1B76E2FA}" srcOrd="7" destOrd="0" presId="urn:microsoft.com/office/officeart/2005/8/layout/list1"/>
    <dgm:cxn modelId="{60D64E62-7B38-4DE4-8A21-E437E3C71CB3}" type="presParOf" srcId="{E32D28B7-96DA-493F-B16A-3686799CD19F}" destId="{580DFF35-FBEB-41F7-88B8-2328158D8800}" srcOrd="8" destOrd="0" presId="urn:microsoft.com/office/officeart/2005/8/layout/list1"/>
    <dgm:cxn modelId="{8D73738C-DD45-471A-9E61-9C23852675F7}" type="presParOf" srcId="{580DFF35-FBEB-41F7-88B8-2328158D8800}" destId="{83D61A10-ECC0-4EC3-BBD6-57122ED1D08D}" srcOrd="0" destOrd="0" presId="urn:microsoft.com/office/officeart/2005/8/layout/list1"/>
    <dgm:cxn modelId="{B9BDA9CD-3A4E-4C0B-B63E-DBD9354FAB7F}" type="presParOf" srcId="{580DFF35-FBEB-41F7-88B8-2328158D8800}" destId="{B1B424BD-D479-4ABC-ADCC-BF0796C71869}" srcOrd="1" destOrd="0" presId="urn:microsoft.com/office/officeart/2005/8/layout/list1"/>
    <dgm:cxn modelId="{48A73512-B837-45D3-AE8D-84C79961A436}" type="presParOf" srcId="{E32D28B7-96DA-493F-B16A-3686799CD19F}" destId="{08BB88AD-A1FF-402A-94BB-7A743B424B3D}" srcOrd="9" destOrd="0" presId="urn:microsoft.com/office/officeart/2005/8/layout/list1"/>
    <dgm:cxn modelId="{BE34F349-106B-415F-B352-9DB30C3DADB4}" type="presParOf" srcId="{E32D28B7-96DA-493F-B16A-3686799CD19F}" destId="{C1D154D1-8198-4FEE-AF51-B32DE82B75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7F787D1-58DA-433A-91C1-EFC4BCF9289C}" type="doc">
      <dgm:prSet loTypeId="urn:microsoft.com/office/officeart/2005/8/layout/matrix3" loCatId="matrix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C17989F8-877D-4425-90F3-D61C974EE871}">
      <dgm:prSet phldrT="[Text]" custT="1"/>
      <dgm:spPr>
        <a:solidFill>
          <a:srgbClr val="CC99FF"/>
        </a:solidFill>
      </dgm:spPr>
      <dgm:t>
        <a:bodyPr/>
        <a:lstStyle/>
        <a:p>
          <a:r>
            <a:rPr lang="th-TH" sz="2800" b="1" dirty="0">
              <a:solidFill>
                <a:schemeClr val="tx1"/>
              </a:solidFill>
            </a:rPr>
            <a:t>เหตุเกิดจากความผิด</a:t>
          </a:r>
          <a:br>
            <a:rPr lang="th-TH" sz="2800" b="1" dirty="0">
              <a:solidFill>
                <a:schemeClr val="tx1"/>
              </a:solidFill>
            </a:rPr>
          </a:br>
          <a:r>
            <a:rPr lang="th-TH" sz="2800" b="1" dirty="0">
              <a:solidFill>
                <a:schemeClr val="tx1"/>
              </a:solidFill>
            </a:rPr>
            <a:t> เกิดจากความบกพร่องของหน่วยงานของรัฐ</a:t>
          </a:r>
        </a:p>
      </dgm:t>
    </dgm:pt>
    <dgm:pt modelId="{F4A93AB8-A808-4BBD-BA36-A2F807F98E64}" type="parTrans" cxnId="{56E6AF08-F0CE-4D4C-A1B2-4AC2205AEEB4}">
      <dgm:prSet/>
      <dgm:spPr/>
      <dgm:t>
        <a:bodyPr/>
        <a:lstStyle/>
        <a:p>
          <a:endParaRPr lang="th-TH" sz="1800" b="1"/>
        </a:p>
      </dgm:t>
    </dgm:pt>
    <dgm:pt modelId="{C4835C18-9529-42FC-95F5-2E566895C517}" type="sibTrans" cxnId="{56E6AF08-F0CE-4D4C-A1B2-4AC2205AEEB4}">
      <dgm:prSet/>
      <dgm:spPr/>
      <dgm:t>
        <a:bodyPr/>
        <a:lstStyle/>
        <a:p>
          <a:endParaRPr lang="th-TH" sz="1800" b="1"/>
        </a:p>
      </dgm:t>
    </dgm:pt>
    <dgm:pt modelId="{7617E377-5A3E-4FFD-B3AB-594CD932E0B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4000" b="1" dirty="0">
              <a:solidFill>
                <a:schemeClr val="tx1"/>
              </a:solidFill>
            </a:rPr>
            <a:t>เหตุสุดวิสัย</a:t>
          </a:r>
        </a:p>
      </dgm:t>
    </dgm:pt>
    <dgm:pt modelId="{148F456B-419B-49C2-BFCE-77397BDBC030}" type="parTrans" cxnId="{1756AFCD-4018-47E2-ADCB-986F8C7C5218}">
      <dgm:prSet/>
      <dgm:spPr/>
      <dgm:t>
        <a:bodyPr/>
        <a:lstStyle/>
        <a:p>
          <a:endParaRPr lang="th-TH" sz="1800" b="1"/>
        </a:p>
      </dgm:t>
    </dgm:pt>
    <dgm:pt modelId="{29BC0688-1EB2-4F89-9CDF-E43A7B9DD12D}" type="sibTrans" cxnId="{1756AFCD-4018-47E2-ADCB-986F8C7C5218}">
      <dgm:prSet/>
      <dgm:spPr/>
      <dgm:t>
        <a:bodyPr/>
        <a:lstStyle/>
        <a:p>
          <a:endParaRPr lang="th-TH" sz="1800" b="1"/>
        </a:p>
      </dgm:t>
    </dgm:pt>
    <dgm:pt modelId="{54CD487A-F254-44B3-8AA6-2E3BEF12037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2800" b="1" dirty="0">
              <a:solidFill>
                <a:schemeClr val="tx1"/>
              </a:solidFill>
            </a:rPr>
            <a:t>เหตุเกิดจากพฤติการณ์อันหนึ่งอันใด ที่คู่สัญญาไม่ต้องรับผิด</a:t>
          </a:r>
          <a:br>
            <a:rPr lang="th-TH" sz="2800" b="1" dirty="0">
              <a:solidFill>
                <a:schemeClr val="tx1"/>
              </a:solidFill>
            </a:rPr>
          </a:br>
          <a:r>
            <a:rPr lang="th-TH" sz="2800" b="1" dirty="0">
              <a:solidFill>
                <a:schemeClr val="tx1"/>
              </a:solidFill>
            </a:rPr>
            <a:t>ตามกฎหมาย</a:t>
          </a:r>
        </a:p>
      </dgm:t>
    </dgm:pt>
    <dgm:pt modelId="{0B699700-C5D0-4A5F-BE85-A70B1DB0AE9D}" type="parTrans" cxnId="{B8F9C08D-53A3-423A-A29A-EFCA6B795DBE}">
      <dgm:prSet/>
      <dgm:spPr/>
      <dgm:t>
        <a:bodyPr/>
        <a:lstStyle/>
        <a:p>
          <a:endParaRPr lang="th-TH" sz="1800" b="1"/>
        </a:p>
      </dgm:t>
    </dgm:pt>
    <dgm:pt modelId="{E64F48B2-DBA8-4B41-B174-DF4A2409996A}" type="sibTrans" cxnId="{B8F9C08D-53A3-423A-A29A-EFCA6B795DBE}">
      <dgm:prSet/>
      <dgm:spPr/>
      <dgm:t>
        <a:bodyPr/>
        <a:lstStyle/>
        <a:p>
          <a:endParaRPr lang="th-TH" sz="1800" b="1"/>
        </a:p>
      </dgm:t>
    </dgm:pt>
    <dgm:pt modelId="{21EA4F8C-6047-4671-89FC-7DDA14E0F04F}">
      <dgm:prSet custT="1"/>
      <dgm:spPr>
        <a:solidFill>
          <a:srgbClr val="00CC99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</a:rPr>
            <a:t>เหตุอื่นตามที่กำหนดให้กฎกระทรวง</a:t>
          </a:r>
        </a:p>
      </dgm:t>
    </dgm:pt>
    <dgm:pt modelId="{5DE5FD4C-290B-4930-A1E0-99885004B03B}" type="parTrans" cxnId="{1D20F824-1393-4138-904E-94E6DCA9B6E6}">
      <dgm:prSet/>
      <dgm:spPr/>
      <dgm:t>
        <a:bodyPr/>
        <a:lstStyle/>
        <a:p>
          <a:endParaRPr lang="th-TH" sz="1800" b="1"/>
        </a:p>
      </dgm:t>
    </dgm:pt>
    <dgm:pt modelId="{778AB71F-6516-43D5-BC30-B209CCD1455E}" type="sibTrans" cxnId="{1D20F824-1393-4138-904E-94E6DCA9B6E6}">
      <dgm:prSet/>
      <dgm:spPr/>
      <dgm:t>
        <a:bodyPr/>
        <a:lstStyle/>
        <a:p>
          <a:endParaRPr lang="th-TH" sz="1800" b="1"/>
        </a:p>
      </dgm:t>
    </dgm:pt>
    <dgm:pt modelId="{33B5464F-EE68-42F0-9EC9-BBD9434E3398}" type="pres">
      <dgm:prSet presAssocID="{E7F787D1-58DA-433A-91C1-EFC4BCF9289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FC23A8-FE21-477B-9C99-63482667B1A0}" type="pres">
      <dgm:prSet presAssocID="{E7F787D1-58DA-433A-91C1-EFC4BCF9289C}" presName="diamond" presStyleLbl="bgShp" presStyleIdx="0" presStyleCnt="1" custScaleY="79635" custLinFactNeighborY="-731"/>
      <dgm:spPr/>
    </dgm:pt>
    <dgm:pt modelId="{82E482A4-8B00-41DB-8D45-564680477B5A}" type="pres">
      <dgm:prSet presAssocID="{E7F787D1-58DA-433A-91C1-EFC4BCF9289C}" presName="quad1" presStyleLbl="node1" presStyleIdx="0" presStyleCnt="4" custScaleX="147713" custLinFactNeighborX="-39437" custLinFactNeighborY="-2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BFC8D8-EB73-4429-892B-B0B055F940C6}" type="pres">
      <dgm:prSet presAssocID="{E7F787D1-58DA-433A-91C1-EFC4BCF9289C}" presName="quad2" presStyleLbl="node1" presStyleIdx="1" presStyleCnt="4" custScaleX="166275" custLinFactNeighborX="37148" custLinFactNeighborY="-2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C0A81-05D4-4731-9501-5333978186B9}" type="pres">
      <dgm:prSet presAssocID="{E7F787D1-58DA-433A-91C1-EFC4BCF9289C}" presName="quad3" presStyleLbl="node1" presStyleIdx="2" presStyleCnt="4" custScaleX="147713" custLinFactNeighborX="-39437" custLinFactNeighborY="-336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A9795-09BB-4845-BCBB-D18294E8EBAE}" type="pres">
      <dgm:prSet presAssocID="{E7F787D1-58DA-433A-91C1-EFC4BCF9289C}" presName="quad4" presStyleLbl="node1" presStyleIdx="3" presStyleCnt="4" custScaleX="165767" custLinFactNeighborX="37148" custLinFactNeighborY="-336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CAD6B7-DF8C-4229-971D-6046587F8BBB}" type="presOf" srcId="{54CD487A-F254-44B3-8AA6-2E3BEF12037B}" destId="{E70C0A81-05D4-4731-9501-5333978186B9}" srcOrd="0" destOrd="0" presId="urn:microsoft.com/office/officeart/2005/8/layout/matrix3"/>
    <dgm:cxn modelId="{0596292A-C10B-4A07-894C-39691E20828C}" type="presOf" srcId="{21EA4F8C-6047-4671-89FC-7DDA14E0F04F}" destId="{DEDA9795-09BB-4845-BCBB-D18294E8EBAE}" srcOrd="0" destOrd="0" presId="urn:microsoft.com/office/officeart/2005/8/layout/matrix3"/>
    <dgm:cxn modelId="{A7CEDEC0-59BA-4A64-BE86-A1114B8DB4D7}" type="presOf" srcId="{C17989F8-877D-4425-90F3-D61C974EE871}" destId="{82E482A4-8B00-41DB-8D45-564680477B5A}" srcOrd="0" destOrd="0" presId="urn:microsoft.com/office/officeart/2005/8/layout/matrix3"/>
    <dgm:cxn modelId="{B8F9C08D-53A3-423A-A29A-EFCA6B795DBE}" srcId="{E7F787D1-58DA-433A-91C1-EFC4BCF9289C}" destId="{54CD487A-F254-44B3-8AA6-2E3BEF12037B}" srcOrd="2" destOrd="0" parTransId="{0B699700-C5D0-4A5F-BE85-A70B1DB0AE9D}" sibTransId="{E64F48B2-DBA8-4B41-B174-DF4A2409996A}"/>
    <dgm:cxn modelId="{1756AFCD-4018-47E2-ADCB-986F8C7C5218}" srcId="{E7F787D1-58DA-433A-91C1-EFC4BCF9289C}" destId="{7617E377-5A3E-4FFD-B3AB-594CD932E0BA}" srcOrd="1" destOrd="0" parTransId="{148F456B-419B-49C2-BFCE-77397BDBC030}" sibTransId="{29BC0688-1EB2-4F89-9CDF-E43A7B9DD12D}"/>
    <dgm:cxn modelId="{56E6AF08-F0CE-4D4C-A1B2-4AC2205AEEB4}" srcId="{E7F787D1-58DA-433A-91C1-EFC4BCF9289C}" destId="{C17989F8-877D-4425-90F3-D61C974EE871}" srcOrd="0" destOrd="0" parTransId="{F4A93AB8-A808-4BBD-BA36-A2F807F98E64}" sibTransId="{C4835C18-9529-42FC-95F5-2E566895C517}"/>
    <dgm:cxn modelId="{C9DA9E01-0350-4755-B5D9-6E3DBBF8F951}" type="presOf" srcId="{E7F787D1-58DA-433A-91C1-EFC4BCF9289C}" destId="{33B5464F-EE68-42F0-9EC9-BBD9434E3398}" srcOrd="0" destOrd="0" presId="urn:microsoft.com/office/officeart/2005/8/layout/matrix3"/>
    <dgm:cxn modelId="{A2509089-D63B-4400-85A3-59D29E1ECE72}" type="presOf" srcId="{7617E377-5A3E-4FFD-B3AB-594CD932E0BA}" destId="{14BFC8D8-EB73-4429-892B-B0B055F940C6}" srcOrd="0" destOrd="0" presId="urn:microsoft.com/office/officeart/2005/8/layout/matrix3"/>
    <dgm:cxn modelId="{1D20F824-1393-4138-904E-94E6DCA9B6E6}" srcId="{E7F787D1-58DA-433A-91C1-EFC4BCF9289C}" destId="{21EA4F8C-6047-4671-89FC-7DDA14E0F04F}" srcOrd="3" destOrd="0" parTransId="{5DE5FD4C-290B-4930-A1E0-99885004B03B}" sibTransId="{778AB71F-6516-43D5-BC30-B209CCD1455E}"/>
    <dgm:cxn modelId="{C93E55F1-9163-4D21-8CAF-AD3719536A4A}" type="presParOf" srcId="{33B5464F-EE68-42F0-9EC9-BBD9434E3398}" destId="{F8FC23A8-FE21-477B-9C99-63482667B1A0}" srcOrd="0" destOrd="0" presId="urn:microsoft.com/office/officeart/2005/8/layout/matrix3"/>
    <dgm:cxn modelId="{87A5C533-2B1B-40D3-BEE6-D1EF58A0253D}" type="presParOf" srcId="{33B5464F-EE68-42F0-9EC9-BBD9434E3398}" destId="{82E482A4-8B00-41DB-8D45-564680477B5A}" srcOrd="1" destOrd="0" presId="urn:microsoft.com/office/officeart/2005/8/layout/matrix3"/>
    <dgm:cxn modelId="{5C4656FA-FE29-49DA-85E1-CAEA27A109A0}" type="presParOf" srcId="{33B5464F-EE68-42F0-9EC9-BBD9434E3398}" destId="{14BFC8D8-EB73-4429-892B-B0B055F940C6}" srcOrd="2" destOrd="0" presId="urn:microsoft.com/office/officeart/2005/8/layout/matrix3"/>
    <dgm:cxn modelId="{1A64A525-7749-477C-838B-F46C4D668EE7}" type="presParOf" srcId="{33B5464F-EE68-42F0-9EC9-BBD9434E3398}" destId="{E70C0A81-05D4-4731-9501-5333978186B9}" srcOrd="3" destOrd="0" presId="urn:microsoft.com/office/officeart/2005/8/layout/matrix3"/>
    <dgm:cxn modelId="{418A9CE8-0BED-4037-AD49-B9EBB7BDEAF6}" type="presParOf" srcId="{33B5464F-EE68-42F0-9EC9-BBD9434E3398}" destId="{DEDA9795-09BB-4845-BCBB-D18294E8EBA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FB4CDC8-9161-4B91-BAF9-9D975651DE7B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เป็นผู้ยื่นข้อเสนอที่ได้รับการคัดเลือกแล้วไม่ยอมทำสัญญาหรือข้อตกลง</a:t>
          </a:r>
          <a:b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เป็นหนังสือกับหน่วยงานของรัฐภายในเวลาที่กำหนด</a:t>
          </a:r>
        </a:p>
      </dgm:t>
    </dgm:pt>
    <dgm:pt modelId="{DFEB74FF-2C00-4E79-A9B1-AE4C04631D9C}" type="parTrans" cxnId="{DAD01570-9F57-410C-B17D-AD92431B0F71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88D66163-CA79-43C3-AD8D-D804FE805727}" type="sibTrans" cxnId="{DAD01570-9F57-410C-B17D-AD92431B0F71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E596A0F0-19EB-425E-B5D1-B9969A1FCD65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thaiDist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ลการปฏิบัติตามสัญญาของที่ปรึกษาหรือผู้ให้บริการงานจ้างออกแบบหรือควบคุมงานก่อสร้างมีข้อบกพร่อง ผิดพลาด หรือก่อให้เกิดความเสียหายแก่หน่วยงานของรัฐอย่างร้ายแรง</a:t>
          </a: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คู่สัญญาของหน่วยงานของรัฐหรือผู้รับจ้างช่วงที่หน่วยงานของรัฐอนุญาต</a:t>
          </a:r>
          <a:b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ให้รับช่วงงานได้ ไม่ปฏิบัติตามสัญญาหรือข้อตกลงเป็นหนังสือนั้น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thaiDist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ู้ยื่นข้อเสนอหรือคู่สัญญาของหน่วยงานของรัฐกระทำการอันมีลักษณะเป็นการขัดขวางการแข่งขันราคาอย่างเป็นธรรม  เสนอราคาที่มีผลประโยชน์ร่วมกัน หรือกระทำการโดยไม่สุจริต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DED3BFBC-F475-4424-AF67-DD4F0835696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ู้ให้บริการงานจ้างออกแบบหรือควบคุมงานก่อสร้างหรือผู้ประกอบการงานก่อสร้างไม่ปฏิบัติตามมาตรา 88</a:t>
          </a:r>
        </a:p>
      </dgm:t>
    </dgm:pt>
    <dgm:pt modelId="{031656FF-BC93-412E-A3A8-A4E90C6CB8B8}" type="parTrans" cxnId="{D0419EC1-70B0-43D1-A225-1A84FCCB8E84}">
      <dgm:prSet/>
      <dgm:spPr/>
      <dgm:t>
        <a:bodyPr/>
        <a:lstStyle/>
        <a:p>
          <a:endParaRPr lang="th-TH" sz="2200"/>
        </a:p>
      </dgm:t>
    </dgm:pt>
    <dgm:pt modelId="{E7FAFAC9-1FB3-4C5A-924E-6240EC50D15F}" type="sibTrans" cxnId="{D0419EC1-70B0-43D1-A225-1A84FCCB8E84}">
      <dgm:prSet/>
      <dgm:spPr/>
      <dgm:t>
        <a:bodyPr/>
        <a:lstStyle/>
        <a:p>
          <a:endParaRPr lang="th-TH" sz="2200"/>
        </a:p>
      </dgm:t>
    </dgm:pt>
    <dgm:pt modelId="{EC136DAD-44B8-4256-AB8A-48F9F53BC12B}">
      <dgm:prSet custT="1"/>
      <dgm:spPr/>
      <dgm:t>
        <a:bodyPr/>
        <a:lstStyle/>
        <a:p>
          <a:endParaRPr lang="th-TH" sz="2200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 sz="2200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 sz="2200"/>
        </a:p>
      </dgm:t>
    </dgm:pt>
    <dgm:pt modelId="{778C40EF-1AA5-4E44-9775-2F8C47BD732E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alt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การกระทำอื่นๆ ที่กำหนดในกฎกระทรวง    </a:t>
          </a:r>
          <a:endParaRPr lang="th-TH" sz="2200" b="1" dirty="0">
            <a:solidFill>
              <a:srgbClr val="0C03BD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AA0624F4-7000-4C5F-A3B0-285BE2354D37}" type="parTrans" cxnId="{06622D05-4FEC-44B7-A5DA-BD429FADBB14}">
      <dgm:prSet/>
      <dgm:spPr/>
      <dgm:t>
        <a:bodyPr/>
        <a:lstStyle/>
        <a:p>
          <a:endParaRPr lang="th-TH" sz="2200"/>
        </a:p>
      </dgm:t>
    </dgm:pt>
    <dgm:pt modelId="{C1493F7E-D378-4DB3-A31B-3C073BBAB3FF}" type="sibTrans" cxnId="{06622D05-4FEC-44B7-A5DA-BD429FADBB14}">
      <dgm:prSet/>
      <dgm:spPr/>
      <dgm:t>
        <a:bodyPr/>
        <a:lstStyle/>
        <a:p>
          <a:endParaRPr lang="th-TH" sz="2200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F5D822-98C3-40FC-AC1E-05C972A2A5F5}" type="pres">
      <dgm:prSet presAssocID="{9FB4CDC8-9161-4B91-BAF9-9D975651DE7B}" presName="parentLin" presStyleCnt="0"/>
      <dgm:spPr/>
    </dgm:pt>
    <dgm:pt modelId="{10ED30A8-3686-40D5-80E7-01C73CB59337}" type="pres">
      <dgm:prSet presAssocID="{9FB4CDC8-9161-4B91-BAF9-9D975651DE7B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5B717FA7-E904-4B67-9AF5-C82A7C811AC1}" type="pres">
      <dgm:prSet presAssocID="{9FB4CDC8-9161-4B91-BAF9-9D975651DE7B}" presName="parentText" presStyleLbl="node1" presStyleIdx="0" presStyleCnt="6" custScaleX="122449" custScaleY="1619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F07472-6920-4CC6-92C5-671BA5BECDD7}" type="pres">
      <dgm:prSet presAssocID="{9FB4CDC8-9161-4B91-BAF9-9D975651DE7B}" presName="negativeSpace" presStyleCnt="0"/>
      <dgm:spPr/>
    </dgm:pt>
    <dgm:pt modelId="{0F160B32-4838-44B1-8CD9-E3E3EBACA6CA}" type="pres">
      <dgm:prSet presAssocID="{9FB4CDC8-9161-4B91-BAF9-9D975651DE7B}" presName="childText" presStyleLbl="conFgAcc1" presStyleIdx="0" presStyleCnt="6" custScaleY="76596" custLinFactNeighborY="-12982">
        <dgm:presLayoutVars>
          <dgm:bulletEnabled val="1"/>
        </dgm:presLayoutVars>
      </dgm:prSet>
      <dgm:spPr/>
    </dgm:pt>
    <dgm:pt modelId="{24493908-EC1B-4526-B777-D8C6D7FA25C3}" type="pres">
      <dgm:prSet presAssocID="{88D66163-CA79-43C3-AD8D-D804FE805727}" presName="spaceBetweenRectangles" presStyleCnt="0"/>
      <dgm:spPr/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A5763476-80D2-4C89-B4E9-5355212EAC24}" type="pres">
      <dgm:prSet presAssocID="{FFAFF489-1F9E-4225-8D18-EAD1630083EA}" presName="parentText" presStyleLbl="node1" presStyleIdx="1" presStyleCnt="6" custScaleX="123274" custScaleY="205739" custLinFactNeighborX="453" custLinFactNeighborY="-136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1" presStyleCnt="6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544397DA-8383-4B1B-A725-F2C82FA9CE57}" type="pres">
      <dgm:prSet presAssocID="{AA02C5E4-1274-47EB-B6F2-40B8F66BA166}" presName="parentText" presStyleLbl="node1" presStyleIdx="2" presStyleCnt="6" custScaleX="124296" custScaleY="235608" custLinFactNeighborX="453" custLinFactNeighborY="129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2" presStyleCnt="6" custScaleY="74463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8BBD4463-5DA3-4474-B490-74CB43D02A31}" type="pres">
      <dgm:prSet presAssocID="{E596A0F0-19EB-425E-B5D1-B9969A1FCD65}" presName="parentText" presStyleLbl="node1" presStyleIdx="3" presStyleCnt="6" custScaleX="124296" custScaleY="239112" custLinFactNeighborX="454" custLinFactNeighborY="2515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3" presStyleCnt="6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4D6922-9BD6-4DAA-891F-7B3AADA9379A}" type="pres">
      <dgm:prSet presAssocID="{00A6C368-D7C5-4EB5-8387-E0C97DCD9CD4}" presName="spaceBetweenRectangles" presStyleCnt="0"/>
      <dgm:spPr/>
    </dgm:pt>
    <dgm:pt modelId="{B62E92BD-CA08-4472-B28E-0C07614A37B2}" type="pres">
      <dgm:prSet presAssocID="{DED3BFBC-F475-4424-AF67-DD4F0835696E}" presName="parentLin" presStyleCnt="0"/>
      <dgm:spPr/>
    </dgm:pt>
    <dgm:pt modelId="{8A8F98A7-2E56-4747-9190-AC0D1EDD0F2C}" type="pres">
      <dgm:prSet presAssocID="{DED3BFBC-F475-4424-AF67-DD4F0835696E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C5453E43-9F45-4979-848D-5FF65F083D1F}" type="pres">
      <dgm:prSet presAssocID="{DED3BFBC-F475-4424-AF67-DD4F0835696E}" presName="parentText" presStyleLbl="node1" presStyleIdx="4" presStyleCnt="6" custScaleX="123290" custScaleY="166266" custLinFactNeighborX="454" custLinFactNeighborY="7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291619-69A5-4D9A-A6D9-5E7244E45FED}" type="pres">
      <dgm:prSet presAssocID="{DED3BFBC-F475-4424-AF67-DD4F0835696E}" presName="negativeSpace" presStyleCnt="0"/>
      <dgm:spPr/>
    </dgm:pt>
    <dgm:pt modelId="{6238B661-A972-4F29-902D-C697592F3EB5}" type="pres">
      <dgm:prSet presAssocID="{DED3BFBC-F475-4424-AF67-DD4F0835696E}" presName="childText" presStyleLbl="conFgAcc1" presStyleIdx="4" presStyleCnt="6" custScaleY="74532">
        <dgm:presLayoutVars>
          <dgm:bulletEnabled val="1"/>
        </dgm:presLayoutVars>
      </dgm:prSet>
      <dgm:spPr/>
    </dgm:pt>
    <dgm:pt modelId="{60377034-F9BD-42BD-A67C-F7CDEC385A07}" type="pres">
      <dgm:prSet presAssocID="{E7FAFAC9-1FB3-4C5A-924E-6240EC50D15F}" presName="spaceBetweenRectangles" presStyleCnt="0"/>
      <dgm:spPr/>
    </dgm:pt>
    <dgm:pt modelId="{BB958E2E-3BF4-47A7-8207-985FA58D2651}" type="pres">
      <dgm:prSet presAssocID="{778C40EF-1AA5-4E44-9775-2F8C47BD732E}" presName="parentLin" presStyleCnt="0"/>
      <dgm:spPr/>
    </dgm:pt>
    <dgm:pt modelId="{872D088B-B4AF-493B-B360-C638111132A1}" type="pres">
      <dgm:prSet presAssocID="{778C40EF-1AA5-4E44-9775-2F8C47BD732E}" presName="parentLeftMargin" presStyleLbl="node1" presStyleIdx="4" presStyleCnt="6" custScaleX="123290" custScaleY="91027" custLinFactNeighborX="454" custLinFactNeighborY="734"/>
      <dgm:spPr/>
      <dgm:t>
        <a:bodyPr/>
        <a:lstStyle/>
        <a:p>
          <a:endParaRPr lang="en-US"/>
        </a:p>
      </dgm:t>
    </dgm:pt>
    <dgm:pt modelId="{6914ECC2-AD83-4EE6-989C-938EB7DFFCF7}" type="pres">
      <dgm:prSet presAssocID="{778C40EF-1AA5-4E44-9775-2F8C47BD732E}" presName="parentText" presStyleLbl="node1" presStyleIdx="5" presStyleCnt="6" custScaleX="118392" custLinFactNeighborX="4736" custLinFactNeighborY="-1130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9CD691-A01D-449D-A10E-189734192DF6}" type="pres">
      <dgm:prSet presAssocID="{778C40EF-1AA5-4E44-9775-2F8C47BD732E}" presName="negativeSpace" presStyleCnt="0"/>
      <dgm:spPr/>
    </dgm:pt>
    <dgm:pt modelId="{FF2F44FB-85FA-46F7-911F-214E4E55422A}" type="pres">
      <dgm:prSet presAssocID="{778C40EF-1AA5-4E44-9775-2F8C47BD732E}" presName="childText" presStyleLbl="conFgAcc1" presStyleIdx="5" presStyleCnt="6" custLinFactNeighborX="301" custLinFactNeighborY="-39986">
        <dgm:presLayoutVars>
          <dgm:bulletEnabled val="1"/>
        </dgm:presLayoutVars>
      </dgm:prSet>
      <dgm:spPr/>
    </dgm:pt>
  </dgm:ptLst>
  <dgm:cxnLst>
    <dgm:cxn modelId="{2C5C37CF-8C8B-4488-8B33-5A524D5709D5}" type="presOf" srcId="{E596A0F0-19EB-425E-B5D1-B9969A1FCD65}" destId="{8BBD4463-5DA3-4474-B490-74CB43D02A31}" srcOrd="1" destOrd="0" presId="urn:microsoft.com/office/officeart/2005/8/layout/list1"/>
    <dgm:cxn modelId="{D0419EC1-70B0-43D1-A225-1A84FCCB8E84}" srcId="{65B8ACDD-DBC8-46AE-A198-55E144CFAAE2}" destId="{DED3BFBC-F475-4424-AF67-DD4F0835696E}" srcOrd="4" destOrd="0" parTransId="{031656FF-BC93-412E-A3A8-A4E90C6CB8B8}" sibTransId="{E7FAFAC9-1FB3-4C5A-924E-6240EC50D15F}"/>
    <dgm:cxn modelId="{671D5794-4F70-4D41-99F1-29013EA7F11D}" type="presOf" srcId="{DED3BFBC-F475-4424-AF67-DD4F0835696E}" destId="{C5453E43-9F45-4979-848D-5FF65F083D1F}" srcOrd="1" destOrd="0" presId="urn:microsoft.com/office/officeart/2005/8/layout/list1"/>
    <dgm:cxn modelId="{249E21DB-5358-4407-94AA-E5F3005B56B0}" type="presOf" srcId="{FFAFF489-1F9E-4225-8D18-EAD1630083EA}" destId="{A5763476-80D2-4C89-B4E9-5355212EAC24}" srcOrd="1" destOrd="0" presId="urn:microsoft.com/office/officeart/2005/8/layout/list1"/>
    <dgm:cxn modelId="{DAD01570-9F57-410C-B17D-AD92431B0F71}" srcId="{65B8ACDD-DBC8-46AE-A198-55E144CFAAE2}" destId="{9FB4CDC8-9161-4B91-BAF9-9D975651DE7B}" srcOrd="0" destOrd="0" parTransId="{DFEB74FF-2C00-4E79-A9B1-AE4C04631D9C}" sibTransId="{88D66163-CA79-43C3-AD8D-D804FE805727}"/>
    <dgm:cxn modelId="{5C470471-A580-4FD8-84FA-32D320115248}" srcId="{65B8ACDD-DBC8-46AE-A198-55E144CFAAE2}" destId="{E596A0F0-19EB-425E-B5D1-B9969A1FCD65}" srcOrd="3" destOrd="0" parTransId="{33B99C55-4CC4-46CA-9439-3D9438E79461}" sibTransId="{00A6C368-D7C5-4EB5-8387-E0C97DCD9CD4}"/>
    <dgm:cxn modelId="{C662CE25-4C16-4230-BF2C-8C5849B162F9}" type="presOf" srcId="{9FB4CDC8-9161-4B91-BAF9-9D975651DE7B}" destId="{10ED30A8-3686-40D5-80E7-01C73CB59337}" srcOrd="0" destOrd="0" presId="urn:microsoft.com/office/officeart/2005/8/layout/list1"/>
    <dgm:cxn modelId="{3C0BD1DE-946A-4333-A47F-FB7A55312CCB}" type="presOf" srcId="{AA02C5E4-1274-47EB-B6F2-40B8F66BA166}" destId="{544397DA-8383-4B1B-A725-F2C82FA9CE57}" srcOrd="1" destOrd="0" presId="urn:microsoft.com/office/officeart/2005/8/layout/list1"/>
    <dgm:cxn modelId="{254F2F54-BE2E-40CB-A736-8B49772CE19A}" srcId="{65B8ACDD-DBC8-46AE-A198-55E144CFAAE2}" destId="{AA02C5E4-1274-47EB-B6F2-40B8F66BA166}" srcOrd="2" destOrd="0" parTransId="{2C4727FC-7B67-4704-8884-261579F6C587}" sibTransId="{B668035E-B499-4680-96BF-0184D15109EF}"/>
    <dgm:cxn modelId="{03CDCB56-4B7D-467B-8EE4-8E1E35925C2E}" type="presOf" srcId="{65B8ACDD-DBC8-46AE-A198-55E144CFAAE2}" destId="{AA1767D0-9CB9-48E7-81F0-8095F49D7126}" srcOrd="0" destOrd="0" presId="urn:microsoft.com/office/officeart/2005/8/layout/list1"/>
    <dgm:cxn modelId="{06622D05-4FEC-44B7-A5DA-BD429FADBB14}" srcId="{65B8ACDD-DBC8-46AE-A198-55E144CFAAE2}" destId="{778C40EF-1AA5-4E44-9775-2F8C47BD732E}" srcOrd="5" destOrd="0" parTransId="{AA0624F4-7000-4C5F-A3B0-285BE2354D37}" sibTransId="{C1493F7E-D378-4DB3-A31B-3C073BBAB3FF}"/>
    <dgm:cxn modelId="{08D82516-4D08-4AEF-837B-3B8E5357E288}" type="presOf" srcId="{778C40EF-1AA5-4E44-9775-2F8C47BD732E}" destId="{6914ECC2-AD83-4EE6-989C-938EB7DFFCF7}" srcOrd="1" destOrd="0" presId="urn:microsoft.com/office/officeart/2005/8/layout/list1"/>
    <dgm:cxn modelId="{7E3D0D91-E132-498A-8911-264DEF6001B7}" type="presOf" srcId="{EC136DAD-44B8-4256-AB8A-48F9F53BC12B}" destId="{8EC92FF8-356E-46CA-9A25-281A4F03C2E4}" srcOrd="0" destOrd="0" presId="urn:microsoft.com/office/officeart/2005/8/layout/list1"/>
    <dgm:cxn modelId="{A40775EE-8210-4F6D-B82D-9F19640B87D9}" type="presOf" srcId="{E596A0F0-19EB-425E-B5D1-B9969A1FCD65}" destId="{C65B7C8E-1345-416E-8BD0-83ABBC89520E}" srcOrd="0" destOrd="0" presId="urn:microsoft.com/office/officeart/2005/8/layout/list1"/>
    <dgm:cxn modelId="{E38CE5B0-80F7-4F67-8A2F-5FBC6738C615}" type="presOf" srcId="{DED3BFBC-F475-4424-AF67-DD4F0835696E}" destId="{8A8F98A7-2E56-4747-9190-AC0D1EDD0F2C}" srcOrd="0" destOrd="0" presId="urn:microsoft.com/office/officeart/2005/8/layout/list1"/>
    <dgm:cxn modelId="{27EB0A83-2668-4B6A-ACBB-1B52C1C96826}" srcId="{65B8ACDD-DBC8-46AE-A198-55E144CFAAE2}" destId="{FFAFF489-1F9E-4225-8D18-EAD1630083EA}" srcOrd="1" destOrd="0" parTransId="{DFCC3AB6-EE56-4518-9132-BE8456EF0F2F}" sibTransId="{B8547472-488A-4C47-B20F-7286E8471248}"/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4A83A618-0CCF-4EF8-848F-9CE4823FD6B2}" type="presOf" srcId="{9FB4CDC8-9161-4B91-BAF9-9D975651DE7B}" destId="{5B717FA7-E904-4B67-9AF5-C82A7C811AC1}" srcOrd="1" destOrd="0" presId="urn:microsoft.com/office/officeart/2005/8/layout/list1"/>
    <dgm:cxn modelId="{94780307-31CB-4C76-8BCD-DF71802314FA}" type="presOf" srcId="{AA02C5E4-1274-47EB-B6F2-40B8F66BA166}" destId="{00626CE1-B742-42DE-BF44-809743C000EC}" srcOrd="0" destOrd="0" presId="urn:microsoft.com/office/officeart/2005/8/layout/list1"/>
    <dgm:cxn modelId="{410A4BD6-523B-44BC-9A7B-CA4A32423B1C}" type="presOf" srcId="{FFAFF489-1F9E-4225-8D18-EAD1630083EA}" destId="{A1720148-9163-44F7-8A90-A2D540F21DE1}" srcOrd="0" destOrd="0" presId="urn:microsoft.com/office/officeart/2005/8/layout/list1"/>
    <dgm:cxn modelId="{9514C930-73DC-4B9C-9288-BA5260328D9D}" type="presOf" srcId="{778C40EF-1AA5-4E44-9775-2F8C47BD732E}" destId="{872D088B-B4AF-493B-B360-C638111132A1}" srcOrd="0" destOrd="0" presId="urn:microsoft.com/office/officeart/2005/8/layout/list1"/>
    <dgm:cxn modelId="{2ED0A919-313C-4043-8590-3B4B1A635D22}" type="presParOf" srcId="{AA1767D0-9CB9-48E7-81F0-8095F49D7126}" destId="{DAF5D822-98C3-40FC-AC1E-05C972A2A5F5}" srcOrd="0" destOrd="0" presId="urn:microsoft.com/office/officeart/2005/8/layout/list1"/>
    <dgm:cxn modelId="{B11034DB-C884-431F-AF26-D46946CEEB41}" type="presParOf" srcId="{DAF5D822-98C3-40FC-AC1E-05C972A2A5F5}" destId="{10ED30A8-3686-40D5-80E7-01C73CB59337}" srcOrd="0" destOrd="0" presId="urn:microsoft.com/office/officeart/2005/8/layout/list1"/>
    <dgm:cxn modelId="{B80DA9E5-620C-433B-B684-94877CC50399}" type="presParOf" srcId="{DAF5D822-98C3-40FC-AC1E-05C972A2A5F5}" destId="{5B717FA7-E904-4B67-9AF5-C82A7C811AC1}" srcOrd="1" destOrd="0" presId="urn:microsoft.com/office/officeart/2005/8/layout/list1"/>
    <dgm:cxn modelId="{EFE2C6DE-7ACF-4EB6-98F7-EB1948478791}" type="presParOf" srcId="{AA1767D0-9CB9-48E7-81F0-8095F49D7126}" destId="{72F07472-6920-4CC6-92C5-671BA5BECDD7}" srcOrd="1" destOrd="0" presId="urn:microsoft.com/office/officeart/2005/8/layout/list1"/>
    <dgm:cxn modelId="{EAA9BE2C-E685-4A0B-AF93-D9411E0BD070}" type="presParOf" srcId="{AA1767D0-9CB9-48E7-81F0-8095F49D7126}" destId="{0F160B32-4838-44B1-8CD9-E3E3EBACA6CA}" srcOrd="2" destOrd="0" presId="urn:microsoft.com/office/officeart/2005/8/layout/list1"/>
    <dgm:cxn modelId="{C5860E94-33F9-457B-9A15-F80033508C6B}" type="presParOf" srcId="{AA1767D0-9CB9-48E7-81F0-8095F49D7126}" destId="{24493908-EC1B-4526-B777-D8C6D7FA25C3}" srcOrd="3" destOrd="0" presId="urn:microsoft.com/office/officeart/2005/8/layout/list1"/>
    <dgm:cxn modelId="{BA5A0328-D447-42B7-B75D-0F49B9472913}" type="presParOf" srcId="{AA1767D0-9CB9-48E7-81F0-8095F49D7126}" destId="{4A00A604-C6EF-4E52-9CBA-6895B98319E4}" srcOrd="4" destOrd="0" presId="urn:microsoft.com/office/officeart/2005/8/layout/list1"/>
    <dgm:cxn modelId="{5C6F5C81-6E27-4EDC-8F0D-0092C9F7BC33}" type="presParOf" srcId="{4A00A604-C6EF-4E52-9CBA-6895B98319E4}" destId="{A1720148-9163-44F7-8A90-A2D540F21DE1}" srcOrd="0" destOrd="0" presId="urn:microsoft.com/office/officeart/2005/8/layout/list1"/>
    <dgm:cxn modelId="{6C1DAF5D-A9C0-478F-8A18-59614A20EF2B}" type="presParOf" srcId="{4A00A604-C6EF-4E52-9CBA-6895B98319E4}" destId="{A5763476-80D2-4C89-B4E9-5355212EAC24}" srcOrd="1" destOrd="0" presId="urn:microsoft.com/office/officeart/2005/8/layout/list1"/>
    <dgm:cxn modelId="{39B73F93-59A0-41C4-834A-FEFA82D1456D}" type="presParOf" srcId="{AA1767D0-9CB9-48E7-81F0-8095F49D7126}" destId="{8EC4CEE0-A36C-4043-9045-B321A7569101}" srcOrd="5" destOrd="0" presId="urn:microsoft.com/office/officeart/2005/8/layout/list1"/>
    <dgm:cxn modelId="{E3DB956B-13DA-4A89-A886-5532229CB1CF}" type="presParOf" srcId="{AA1767D0-9CB9-48E7-81F0-8095F49D7126}" destId="{F9758C61-9E82-4A09-B8A0-C8DACD134D65}" srcOrd="6" destOrd="0" presId="urn:microsoft.com/office/officeart/2005/8/layout/list1"/>
    <dgm:cxn modelId="{9E967ADE-3219-44D6-BA00-1C5C8A35CC79}" type="presParOf" srcId="{AA1767D0-9CB9-48E7-81F0-8095F49D7126}" destId="{5E61078E-B71E-454F-82C1-D02AB1FA004C}" srcOrd="7" destOrd="0" presId="urn:microsoft.com/office/officeart/2005/8/layout/list1"/>
    <dgm:cxn modelId="{8D0B2C54-DC76-4F16-8CE0-50D30B50E72A}" type="presParOf" srcId="{AA1767D0-9CB9-48E7-81F0-8095F49D7126}" destId="{3093D519-0FFA-41F0-B45E-ED636BFF88D6}" srcOrd="8" destOrd="0" presId="urn:microsoft.com/office/officeart/2005/8/layout/list1"/>
    <dgm:cxn modelId="{FF7D1808-9265-48E9-BE21-B9ECB19C86CA}" type="presParOf" srcId="{3093D519-0FFA-41F0-B45E-ED636BFF88D6}" destId="{00626CE1-B742-42DE-BF44-809743C000EC}" srcOrd="0" destOrd="0" presId="urn:microsoft.com/office/officeart/2005/8/layout/list1"/>
    <dgm:cxn modelId="{B5FEC504-86DC-4CB7-A76A-CBC28A439EE2}" type="presParOf" srcId="{3093D519-0FFA-41F0-B45E-ED636BFF88D6}" destId="{544397DA-8383-4B1B-A725-F2C82FA9CE57}" srcOrd="1" destOrd="0" presId="urn:microsoft.com/office/officeart/2005/8/layout/list1"/>
    <dgm:cxn modelId="{1C953BA1-789D-4C48-80AA-09256A602B50}" type="presParOf" srcId="{AA1767D0-9CB9-48E7-81F0-8095F49D7126}" destId="{17644DCE-5D93-4444-8287-AB7456732F79}" srcOrd="9" destOrd="0" presId="urn:microsoft.com/office/officeart/2005/8/layout/list1"/>
    <dgm:cxn modelId="{40F4E1CA-9A0E-443A-9B37-E6B23274A744}" type="presParOf" srcId="{AA1767D0-9CB9-48E7-81F0-8095F49D7126}" destId="{44320BA2-82F1-4E8E-943C-2462729C863D}" srcOrd="10" destOrd="0" presId="urn:microsoft.com/office/officeart/2005/8/layout/list1"/>
    <dgm:cxn modelId="{743D788C-3BC6-4ABE-A90C-D8E885F6103E}" type="presParOf" srcId="{AA1767D0-9CB9-48E7-81F0-8095F49D7126}" destId="{A3698402-649D-4560-994A-7CA4103DD1FB}" srcOrd="11" destOrd="0" presId="urn:microsoft.com/office/officeart/2005/8/layout/list1"/>
    <dgm:cxn modelId="{889E75F5-32E2-4BB1-9FF9-EA8BE1FF4860}" type="presParOf" srcId="{AA1767D0-9CB9-48E7-81F0-8095F49D7126}" destId="{1B2614E4-2408-4955-AEF6-2461457074DB}" srcOrd="12" destOrd="0" presId="urn:microsoft.com/office/officeart/2005/8/layout/list1"/>
    <dgm:cxn modelId="{B98EEC52-DD71-4A4D-9D58-8E2E95AAA8FA}" type="presParOf" srcId="{1B2614E4-2408-4955-AEF6-2461457074DB}" destId="{C65B7C8E-1345-416E-8BD0-83ABBC89520E}" srcOrd="0" destOrd="0" presId="urn:microsoft.com/office/officeart/2005/8/layout/list1"/>
    <dgm:cxn modelId="{8B28F284-8BCC-4B80-8635-8645468986E9}" type="presParOf" srcId="{1B2614E4-2408-4955-AEF6-2461457074DB}" destId="{8BBD4463-5DA3-4474-B490-74CB43D02A31}" srcOrd="1" destOrd="0" presId="urn:microsoft.com/office/officeart/2005/8/layout/list1"/>
    <dgm:cxn modelId="{4AFABFB5-9AD1-447D-A46E-4ECEAD8B965D}" type="presParOf" srcId="{AA1767D0-9CB9-48E7-81F0-8095F49D7126}" destId="{04D33244-3D75-46C5-AE59-4CA166519CE2}" srcOrd="13" destOrd="0" presId="urn:microsoft.com/office/officeart/2005/8/layout/list1"/>
    <dgm:cxn modelId="{272C74A6-D8BD-452F-8C04-4A26A8C99FFA}" type="presParOf" srcId="{AA1767D0-9CB9-48E7-81F0-8095F49D7126}" destId="{8EC92FF8-356E-46CA-9A25-281A4F03C2E4}" srcOrd="14" destOrd="0" presId="urn:microsoft.com/office/officeart/2005/8/layout/list1"/>
    <dgm:cxn modelId="{F858916C-E10F-4ECE-B791-A4DA94F7E593}" type="presParOf" srcId="{AA1767D0-9CB9-48E7-81F0-8095F49D7126}" destId="{014D6922-9BD6-4DAA-891F-7B3AADA9379A}" srcOrd="15" destOrd="0" presId="urn:microsoft.com/office/officeart/2005/8/layout/list1"/>
    <dgm:cxn modelId="{4B4450A5-55B9-405B-A0F0-BB4648C96127}" type="presParOf" srcId="{AA1767D0-9CB9-48E7-81F0-8095F49D7126}" destId="{B62E92BD-CA08-4472-B28E-0C07614A37B2}" srcOrd="16" destOrd="0" presId="urn:microsoft.com/office/officeart/2005/8/layout/list1"/>
    <dgm:cxn modelId="{1743F4E7-EA81-4C1C-A1CA-B2D00B00FDC0}" type="presParOf" srcId="{B62E92BD-CA08-4472-B28E-0C07614A37B2}" destId="{8A8F98A7-2E56-4747-9190-AC0D1EDD0F2C}" srcOrd="0" destOrd="0" presId="urn:microsoft.com/office/officeart/2005/8/layout/list1"/>
    <dgm:cxn modelId="{595E6839-E108-45C7-9ECB-D37E795B2852}" type="presParOf" srcId="{B62E92BD-CA08-4472-B28E-0C07614A37B2}" destId="{C5453E43-9F45-4979-848D-5FF65F083D1F}" srcOrd="1" destOrd="0" presId="urn:microsoft.com/office/officeart/2005/8/layout/list1"/>
    <dgm:cxn modelId="{7DB05D93-12F2-476E-BDD4-D67A4C34F241}" type="presParOf" srcId="{AA1767D0-9CB9-48E7-81F0-8095F49D7126}" destId="{45291619-69A5-4D9A-A6D9-5E7244E45FED}" srcOrd="17" destOrd="0" presId="urn:microsoft.com/office/officeart/2005/8/layout/list1"/>
    <dgm:cxn modelId="{0984962D-4757-401C-9114-84DA1F1C7A72}" type="presParOf" srcId="{AA1767D0-9CB9-48E7-81F0-8095F49D7126}" destId="{6238B661-A972-4F29-902D-C697592F3EB5}" srcOrd="18" destOrd="0" presId="urn:microsoft.com/office/officeart/2005/8/layout/list1"/>
    <dgm:cxn modelId="{07E87744-ACD6-436E-938E-EE16D48682D2}" type="presParOf" srcId="{AA1767D0-9CB9-48E7-81F0-8095F49D7126}" destId="{60377034-F9BD-42BD-A67C-F7CDEC385A07}" srcOrd="19" destOrd="0" presId="urn:microsoft.com/office/officeart/2005/8/layout/list1"/>
    <dgm:cxn modelId="{0FDC2B79-7732-4176-8409-AEAB822EF880}" type="presParOf" srcId="{AA1767D0-9CB9-48E7-81F0-8095F49D7126}" destId="{BB958E2E-3BF4-47A7-8207-985FA58D2651}" srcOrd="20" destOrd="0" presId="urn:microsoft.com/office/officeart/2005/8/layout/list1"/>
    <dgm:cxn modelId="{A50E5417-45E3-4A6F-B226-D9847A15E4CD}" type="presParOf" srcId="{BB958E2E-3BF4-47A7-8207-985FA58D2651}" destId="{872D088B-B4AF-493B-B360-C638111132A1}" srcOrd="0" destOrd="0" presId="urn:microsoft.com/office/officeart/2005/8/layout/list1"/>
    <dgm:cxn modelId="{BA4E85D2-BA47-4547-9102-25E9DFC397C8}" type="presParOf" srcId="{BB958E2E-3BF4-47A7-8207-985FA58D2651}" destId="{6914ECC2-AD83-4EE6-989C-938EB7DFFCF7}" srcOrd="1" destOrd="0" presId="urn:microsoft.com/office/officeart/2005/8/layout/list1"/>
    <dgm:cxn modelId="{C2C1AA7F-33F3-4DA4-88F7-EE505B517DFE}" type="presParOf" srcId="{AA1767D0-9CB9-48E7-81F0-8095F49D7126}" destId="{519CD691-A01D-449D-A10E-189734192DF6}" srcOrd="21" destOrd="0" presId="urn:microsoft.com/office/officeart/2005/8/layout/list1"/>
    <dgm:cxn modelId="{B3BD0AFC-833E-446F-B986-70B998E97AD3}" type="presParOf" srcId="{AA1767D0-9CB9-48E7-81F0-8095F49D7126}" destId="{FF2F44FB-85FA-46F7-911F-214E4E55422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596A0F0-19EB-425E-B5D1-B9969A1FCD65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3. ได้พ้นกำหนดระยะเวลาการแจ้งเวียนรายชื่อให้เป็นผู้ทิ้งงานตามระเบียบที่รัฐมนตรีกำหนด</a:t>
          </a: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1. เป็นผู้ที่มีฐานะการเงินมั่นคง 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accent5"/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2. มีการชำระภาษีโดยถูกต้องตามกฎหมาย </a:t>
          </a:r>
          <a:r>
            <a:rPr lang="th-TH" sz="2800" b="1" u="heavy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และ</a:t>
          </a:r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/>
      <dgm:spPr/>
      <dgm:t>
        <a:bodyPr/>
        <a:lstStyle/>
        <a:p>
          <a:endParaRPr lang="th-TH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5763476-80D2-4C89-B4E9-5355212EAC24}" type="pres">
      <dgm:prSet presAssocID="{FFAFF489-1F9E-4225-8D18-EAD1630083EA}" presName="parentText" presStyleLbl="node1" presStyleIdx="0" presStyleCnt="3" custScaleX="123274" custScaleY="65102" custLinFactNeighborX="-5660" custLinFactNeighborY="2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3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44397DA-8383-4B1B-A725-F2C82FA9CE57}" type="pres">
      <dgm:prSet presAssocID="{AA02C5E4-1274-47EB-B6F2-40B8F66BA166}" presName="parentText" presStyleLbl="node1" presStyleIdx="1" presStyleCnt="3" custScaleX="124296" custScaleY="61259" custLinFactNeighborX="-5654" custLinFactNeighborY="-24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1" presStyleCnt="3" custScaleY="74463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BBD4463-5DA3-4474-B490-74CB43D02A31}" type="pres">
      <dgm:prSet presAssocID="{E596A0F0-19EB-425E-B5D1-B9969A1FCD65}" presName="parentText" presStyleLbl="node1" presStyleIdx="2" presStyleCnt="3" custScaleX="124296" custScaleY="64503" custLinFactNeighborX="-5660" custLinFactNeighborY="-102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2" presStyleCnt="3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CFD0C5-A834-4787-84B1-5EDFFC8237BC}" type="presOf" srcId="{EC136DAD-44B8-4256-AB8A-48F9F53BC12B}" destId="{8EC92FF8-356E-46CA-9A25-281A4F03C2E4}" srcOrd="0" destOrd="0" presId="urn:microsoft.com/office/officeart/2005/8/layout/list1"/>
    <dgm:cxn modelId="{7594743E-2FDA-4834-A614-3765D98849C6}" type="presOf" srcId="{FFAFF489-1F9E-4225-8D18-EAD1630083EA}" destId="{A5763476-80D2-4C89-B4E9-5355212EAC24}" srcOrd="1" destOrd="0" presId="urn:microsoft.com/office/officeart/2005/8/layout/list1"/>
    <dgm:cxn modelId="{ACA7D95F-1BCE-40F7-875C-9C0E4A64368F}" type="presOf" srcId="{65B8ACDD-DBC8-46AE-A198-55E144CFAAE2}" destId="{AA1767D0-9CB9-48E7-81F0-8095F49D7126}" srcOrd="0" destOrd="0" presId="urn:microsoft.com/office/officeart/2005/8/layout/list1"/>
    <dgm:cxn modelId="{E685A102-9E39-4B14-ABAF-087CEE0FAC42}" type="presOf" srcId="{AA02C5E4-1274-47EB-B6F2-40B8F66BA166}" destId="{00626CE1-B742-42DE-BF44-809743C000EC}" srcOrd="0" destOrd="0" presId="urn:microsoft.com/office/officeart/2005/8/layout/list1"/>
    <dgm:cxn modelId="{757865EB-47CA-4281-8FA4-0AF2721EA23F}" type="presOf" srcId="{E596A0F0-19EB-425E-B5D1-B9969A1FCD65}" destId="{C65B7C8E-1345-416E-8BD0-83ABBC89520E}" srcOrd="0" destOrd="0" presId="urn:microsoft.com/office/officeart/2005/8/layout/list1"/>
    <dgm:cxn modelId="{8E0877F0-01CA-427D-AF13-7E45CD3D790C}" type="presOf" srcId="{E596A0F0-19EB-425E-B5D1-B9969A1FCD65}" destId="{8BBD4463-5DA3-4474-B490-74CB43D02A31}" srcOrd="1" destOrd="0" presId="urn:microsoft.com/office/officeart/2005/8/layout/list1"/>
    <dgm:cxn modelId="{254F2F54-BE2E-40CB-A736-8B49772CE19A}" srcId="{65B8ACDD-DBC8-46AE-A198-55E144CFAAE2}" destId="{AA02C5E4-1274-47EB-B6F2-40B8F66BA166}" srcOrd="1" destOrd="0" parTransId="{2C4727FC-7B67-4704-8884-261579F6C587}" sibTransId="{B668035E-B499-4680-96BF-0184D15109EF}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5C470471-A580-4FD8-84FA-32D320115248}" srcId="{65B8ACDD-DBC8-46AE-A198-55E144CFAAE2}" destId="{E596A0F0-19EB-425E-B5D1-B9969A1FCD65}" srcOrd="2" destOrd="0" parTransId="{33B99C55-4CC4-46CA-9439-3D9438E79461}" sibTransId="{00A6C368-D7C5-4EB5-8387-E0C97DCD9CD4}"/>
    <dgm:cxn modelId="{E118ABC6-3F90-45F3-A572-B0B874E73610}" type="presOf" srcId="{AA02C5E4-1274-47EB-B6F2-40B8F66BA166}" destId="{544397DA-8383-4B1B-A725-F2C82FA9CE57}" srcOrd="1" destOrd="0" presId="urn:microsoft.com/office/officeart/2005/8/layout/list1"/>
    <dgm:cxn modelId="{50CA20C3-F9B5-428A-B5F7-1F9383C14911}" type="presOf" srcId="{FFAFF489-1F9E-4225-8D18-EAD1630083EA}" destId="{A1720148-9163-44F7-8A90-A2D540F21DE1}" srcOrd="0" destOrd="0" presId="urn:microsoft.com/office/officeart/2005/8/layout/list1"/>
    <dgm:cxn modelId="{F3273C14-7BCE-4A93-85D6-7DF1D8803CD7}" type="presParOf" srcId="{AA1767D0-9CB9-48E7-81F0-8095F49D7126}" destId="{4A00A604-C6EF-4E52-9CBA-6895B98319E4}" srcOrd="0" destOrd="0" presId="urn:microsoft.com/office/officeart/2005/8/layout/list1"/>
    <dgm:cxn modelId="{79859B4C-EE4E-4B94-A92B-EDC4C3A96EB9}" type="presParOf" srcId="{4A00A604-C6EF-4E52-9CBA-6895B98319E4}" destId="{A1720148-9163-44F7-8A90-A2D540F21DE1}" srcOrd="0" destOrd="0" presId="urn:microsoft.com/office/officeart/2005/8/layout/list1"/>
    <dgm:cxn modelId="{5C98A1D4-944A-4DAB-9C85-C25619565D88}" type="presParOf" srcId="{4A00A604-C6EF-4E52-9CBA-6895B98319E4}" destId="{A5763476-80D2-4C89-B4E9-5355212EAC24}" srcOrd="1" destOrd="0" presId="urn:microsoft.com/office/officeart/2005/8/layout/list1"/>
    <dgm:cxn modelId="{6DBDA74D-5A55-4FDE-A660-6EF4B3A59413}" type="presParOf" srcId="{AA1767D0-9CB9-48E7-81F0-8095F49D7126}" destId="{8EC4CEE0-A36C-4043-9045-B321A7569101}" srcOrd="1" destOrd="0" presId="urn:microsoft.com/office/officeart/2005/8/layout/list1"/>
    <dgm:cxn modelId="{1C6FEA4F-B8BA-4FE8-AFDE-8913E9A97A39}" type="presParOf" srcId="{AA1767D0-9CB9-48E7-81F0-8095F49D7126}" destId="{F9758C61-9E82-4A09-B8A0-C8DACD134D65}" srcOrd="2" destOrd="0" presId="urn:microsoft.com/office/officeart/2005/8/layout/list1"/>
    <dgm:cxn modelId="{24670B6B-F9C4-439D-9471-DBE0FB74D9FF}" type="presParOf" srcId="{AA1767D0-9CB9-48E7-81F0-8095F49D7126}" destId="{5E61078E-B71E-454F-82C1-D02AB1FA004C}" srcOrd="3" destOrd="0" presId="urn:microsoft.com/office/officeart/2005/8/layout/list1"/>
    <dgm:cxn modelId="{7D95800A-2F04-440C-940C-09E98BFBB812}" type="presParOf" srcId="{AA1767D0-9CB9-48E7-81F0-8095F49D7126}" destId="{3093D519-0FFA-41F0-B45E-ED636BFF88D6}" srcOrd="4" destOrd="0" presId="urn:microsoft.com/office/officeart/2005/8/layout/list1"/>
    <dgm:cxn modelId="{5D36135B-DC8B-4F77-B0FD-924BC758C4A4}" type="presParOf" srcId="{3093D519-0FFA-41F0-B45E-ED636BFF88D6}" destId="{00626CE1-B742-42DE-BF44-809743C000EC}" srcOrd="0" destOrd="0" presId="urn:microsoft.com/office/officeart/2005/8/layout/list1"/>
    <dgm:cxn modelId="{CB400C69-F705-4AF1-BF66-1E25BC665557}" type="presParOf" srcId="{3093D519-0FFA-41F0-B45E-ED636BFF88D6}" destId="{544397DA-8383-4B1B-A725-F2C82FA9CE57}" srcOrd="1" destOrd="0" presId="urn:microsoft.com/office/officeart/2005/8/layout/list1"/>
    <dgm:cxn modelId="{68ADD333-D519-4F87-A998-92B541793600}" type="presParOf" srcId="{AA1767D0-9CB9-48E7-81F0-8095F49D7126}" destId="{17644DCE-5D93-4444-8287-AB7456732F79}" srcOrd="5" destOrd="0" presId="urn:microsoft.com/office/officeart/2005/8/layout/list1"/>
    <dgm:cxn modelId="{473F1A98-8F3C-42C1-9E92-9AB81E65A837}" type="presParOf" srcId="{AA1767D0-9CB9-48E7-81F0-8095F49D7126}" destId="{44320BA2-82F1-4E8E-943C-2462729C863D}" srcOrd="6" destOrd="0" presId="urn:microsoft.com/office/officeart/2005/8/layout/list1"/>
    <dgm:cxn modelId="{FD86F2C2-2C76-43D6-AD62-64873B297178}" type="presParOf" srcId="{AA1767D0-9CB9-48E7-81F0-8095F49D7126}" destId="{A3698402-649D-4560-994A-7CA4103DD1FB}" srcOrd="7" destOrd="0" presId="urn:microsoft.com/office/officeart/2005/8/layout/list1"/>
    <dgm:cxn modelId="{60A07198-9D9B-4DC0-8E15-2AD75BB4FB3A}" type="presParOf" srcId="{AA1767D0-9CB9-48E7-81F0-8095F49D7126}" destId="{1B2614E4-2408-4955-AEF6-2461457074DB}" srcOrd="8" destOrd="0" presId="urn:microsoft.com/office/officeart/2005/8/layout/list1"/>
    <dgm:cxn modelId="{EB93C60C-939C-4DA8-95FF-32F2DCD43452}" type="presParOf" srcId="{1B2614E4-2408-4955-AEF6-2461457074DB}" destId="{C65B7C8E-1345-416E-8BD0-83ABBC89520E}" srcOrd="0" destOrd="0" presId="urn:microsoft.com/office/officeart/2005/8/layout/list1"/>
    <dgm:cxn modelId="{B393471B-9C13-46D1-9AB7-4B8797D64E96}" type="presParOf" srcId="{1B2614E4-2408-4955-AEF6-2461457074DB}" destId="{8BBD4463-5DA3-4474-B490-74CB43D02A31}" srcOrd="1" destOrd="0" presId="urn:microsoft.com/office/officeart/2005/8/layout/list1"/>
    <dgm:cxn modelId="{8BB75F8C-DB65-4747-A995-25895F2524C2}" type="presParOf" srcId="{AA1767D0-9CB9-48E7-81F0-8095F49D7126}" destId="{04D33244-3D75-46C5-AE59-4CA166519CE2}" srcOrd="9" destOrd="0" presId="urn:microsoft.com/office/officeart/2005/8/layout/list1"/>
    <dgm:cxn modelId="{A9DE60CD-BA53-44C0-BF3E-9A707482A277}" type="presParOf" srcId="{AA1767D0-9CB9-48E7-81F0-8095F49D7126}" destId="{8EC92FF8-356E-46CA-9A25-281A4F03C2E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2D6E4EB-AE72-436B-9DC8-D1AA9BACBFA0}">
      <dgm:prSet custT="1"/>
      <dgm:spPr>
        <a:solidFill>
          <a:srgbClr val="CCFFCC"/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องค์การมหาชน</a:t>
          </a:r>
        </a:p>
      </dgm:t>
    </dgm:pt>
    <dgm:pt modelId="{A510754E-2939-41AF-8F7C-7AA764D7A3E3}" type="parTrans" cxnId="{5CD5F16D-F938-4563-9DDF-0DD74850F2BE}">
      <dgm:prSet/>
      <dgm:spPr/>
      <dgm:t>
        <a:bodyPr/>
        <a:lstStyle/>
        <a:p>
          <a:endParaRPr lang="th-TH" b="1">
            <a:effectLst/>
          </a:endParaRPr>
        </a:p>
      </dgm:t>
    </dgm:pt>
    <dgm:pt modelId="{6D87A8B4-8B21-45DC-8E59-7F8DF496656D}" type="sibTrans" cxnId="{5CD5F16D-F938-4563-9DDF-0DD74850F2BE}">
      <dgm:prSet/>
      <dgm:spPr/>
      <dgm:t>
        <a:bodyPr/>
        <a:lstStyle/>
        <a:p>
          <a:endParaRPr lang="th-TH" b="1">
            <a:effectLst/>
          </a:endParaRPr>
        </a:p>
      </dgm:t>
    </dgm:pt>
    <dgm:pt modelId="{47AAE553-F51E-4D8E-985B-9BE21B4C4F9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องค์กรอิสระ</a:t>
          </a:r>
        </a:p>
      </dgm:t>
    </dgm:pt>
    <dgm:pt modelId="{BCCD6146-6F30-48C2-87C6-C56E3EDC1E0C}" type="parTrans" cxnId="{F665BF30-3893-402C-BAEE-2A59EB5C055E}">
      <dgm:prSet/>
      <dgm:spPr/>
      <dgm:t>
        <a:bodyPr/>
        <a:lstStyle/>
        <a:p>
          <a:endParaRPr lang="th-TH" b="1">
            <a:effectLst/>
          </a:endParaRPr>
        </a:p>
      </dgm:t>
    </dgm:pt>
    <dgm:pt modelId="{8B3D64E5-FA27-447C-96D5-5F3B9E23E147}" type="sibTrans" cxnId="{F665BF30-3893-402C-BAEE-2A59EB5C055E}">
      <dgm:prSet/>
      <dgm:spPr/>
      <dgm:t>
        <a:bodyPr/>
        <a:lstStyle/>
        <a:p>
          <a:endParaRPr lang="th-TH" b="1">
            <a:effectLst/>
          </a:endParaRPr>
        </a:p>
      </dgm:t>
    </dgm:pt>
    <dgm:pt modelId="{ACEAE637-671A-4314-B590-B811B5BD4CE6}">
      <dgm:prSet custT="1"/>
      <dgm:spPr>
        <a:solidFill>
          <a:srgbClr val="CCFFCC"/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องค์กรตามรัฐธรรมนูญ</a:t>
          </a:r>
        </a:p>
      </dgm:t>
    </dgm:pt>
    <dgm:pt modelId="{F42E37AC-C023-4326-A1FC-7BAA1C508937}" type="parTrans" cxnId="{E66FD11A-1B03-4566-9F16-0C07F6DD46EE}">
      <dgm:prSet/>
      <dgm:spPr/>
      <dgm:t>
        <a:bodyPr/>
        <a:lstStyle/>
        <a:p>
          <a:endParaRPr lang="th-TH" b="1">
            <a:effectLst/>
          </a:endParaRPr>
        </a:p>
      </dgm:t>
    </dgm:pt>
    <dgm:pt modelId="{C3EC7A64-041B-4986-BFA7-CFB2E5E7D642}" type="sibTrans" cxnId="{E66FD11A-1B03-4566-9F16-0C07F6DD46EE}">
      <dgm:prSet/>
      <dgm:spPr/>
      <dgm:t>
        <a:bodyPr/>
        <a:lstStyle/>
        <a:p>
          <a:endParaRPr lang="th-TH" b="1">
            <a:effectLst/>
          </a:endParaRPr>
        </a:p>
      </dgm:t>
    </dgm:pt>
    <dgm:pt modelId="{A50BE697-E2B8-4E38-AC07-B55B237E8DC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หน่วยธุรการของศาล</a:t>
          </a:r>
          <a:endParaRPr lang="th-TH" sz="2600" b="1" dirty="0">
            <a:solidFill>
              <a:srgbClr val="3D34F6"/>
            </a:solidFill>
            <a:effectLst/>
            <a:latin typeface="Angsana New" panose="02020603050405020304" pitchFamily="18" charset="-34"/>
            <a:ea typeface="Cordia New" panose="020B0304020202020204" pitchFamily="34" charset="-34"/>
          </a:endParaRPr>
        </a:p>
      </dgm:t>
    </dgm:pt>
    <dgm:pt modelId="{C1D386C8-CF37-451B-B3E8-766F6B5C14BF}" type="parTrans" cxnId="{1B01C6AD-54E6-4D9F-8C51-359EA6E8EF62}">
      <dgm:prSet/>
      <dgm:spPr/>
      <dgm:t>
        <a:bodyPr/>
        <a:lstStyle/>
        <a:p>
          <a:endParaRPr lang="th-TH" b="1">
            <a:effectLst/>
          </a:endParaRPr>
        </a:p>
      </dgm:t>
    </dgm:pt>
    <dgm:pt modelId="{0E5278E5-7437-4B8B-A411-7FA3134958B2}" type="sibTrans" cxnId="{1B01C6AD-54E6-4D9F-8C51-359EA6E8EF62}">
      <dgm:prSet/>
      <dgm:spPr/>
      <dgm:t>
        <a:bodyPr/>
        <a:lstStyle/>
        <a:p>
          <a:endParaRPr lang="th-TH" b="1">
            <a:effectLst/>
          </a:endParaRPr>
        </a:p>
      </dgm:t>
    </dgm:pt>
    <dgm:pt modelId="{CFE80E8F-00B7-405D-B061-82E6350AF050}">
      <dgm:prSet custT="1"/>
      <dgm:spPr/>
      <dgm:t>
        <a:bodyPr/>
        <a:lstStyle/>
        <a:p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ผู้อำนวยการ หรือผู้ดำรงตำแหน่งที่เรียกชื่ออย่างอื่นที่มีฐานะเทียบเท่า</a:t>
          </a:r>
        </a:p>
      </dgm:t>
    </dgm:pt>
    <dgm:pt modelId="{3476564A-0269-4A65-A2CA-5A0F1962AAEF}" type="parTrans" cxnId="{056DB267-7AD0-4540-83B0-484588EDF605}">
      <dgm:prSet/>
      <dgm:spPr/>
      <dgm:t>
        <a:bodyPr/>
        <a:lstStyle/>
        <a:p>
          <a:endParaRPr lang="th-TH" b="1">
            <a:effectLst/>
          </a:endParaRPr>
        </a:p>
      </dgm:t>
    </dgm:pt>
    <dgm:pt modelId="{BF749993-0948-47B8-B7A1-4D2C7126C72C}" type="sibTrans" cxnId="{056DB267-7AD0-4540-83B0-484588EDF605}">
      <dgm:prSet/>
      <dgm:spPr/>
      <dgm:t>
        <a:bodyPr/>
        <a:lstStyle/>
        <a:p>
          <a:endParaRPr lang="th-TH" b="1">
            <a:effectLst/>
          </a:endParaRPr>
        </a:p>
      </dgm:t>
    </dgm:pt>
    <dgm:pt modelId="{81CB6317-9DFE-4678-B2EA-759CDF2BB694}">
      <dgm:prSet custT="1"/>
      <dgm:spPr/>
      <dgm:t>
        <a:bodyPr/>
        <a:lstStyle/>
        <a:p>
          <a:r>
            <a:rPr lang="th-TH" sz="20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</a:t>
          </a:r>
          <a:r>
            <a:rPr lang="th-TH" sz="2000" b="1" dirty="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เลขาธิการคณะกรรมการการเลือกตั้ง เลขาธิการสำนักงานผู้ตรวจการแผ่นดิน เลขาธิการคณะกรรมการป้องกันและปราบปรามการทุจริตแห่งชาติ ผู้ว่าการตรวจเงินแผ่นดิน เลขาธิการคณะกรรมการสิทธิมนุษยชนแห่งชาติ</a:t>
          </a:r>
        </a:p>
      </dgm:t>
    </dgm:pt>
    <dgm:pt modelId="{39CB4D48-2281-43E8-9F23-CCA223FDAC57}" type="parTrans" cxnId="{BC61CAF5-D7ED-4913-B425-5EF628DE11E8}">
      <dgm:prSet/>
      <dgm:spPr/>
      <dgm:t>
        <a:bodyPr/>
        <a:lstStyle/>
        <a:p>
          <a:endParaRPr lang="th-TH" b="1">
            <a:effectLst/>
          </a:endParaRPr>
        </a:p>
      </dgm:t>
    </dgm:pt>
    <dgm:pt modelId="{875BE43E-DEAA-48F7-B41B-DAD9563E4C8D}" type="sibTrans" cxnId="{BC61CAF5-D7ED-4913-B425-5EF628DE11E8}">
      <dgm:prSet/>
      <dgm:spPr/>
      <dgm:t>
        <a:bodyPr/>
        <a:lstStyle/>
        <a:p>
          <a:endParaRPr lang="th-TH" b="1">
            <a:effectLst/>
          </a:endParaRPr>
        </a:p>
      </dgm:t>
    </dgm:pt>
    <dgm:pt modelId="{527B645C-3130-4963-A8C7-8686E9981BFC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</a:rPr>
            <a:t>หมายถึง อัยการสูงสุด</a:t>
          </a:r>
        </a:p>
      </dgm:t>
    </dgm:pt>
    <dgm:pt modelId="{DCF6EFA2-1C1B-4677-9263-C57841753250}" type="parTrans" cxnId="{D6C43EF7-9D8D-4625-A619-E3A7A12FEEDA}">
      <dgm:prSet/>
      <dgm:spPr/>
      <dgm:t>
        <a:bodyPr/>
        <a:lstStyle/>
        <a:p>
          <a:endParaRPr lang="th-TH" b="1">
            <a:effectLst/>
          </a:endParaRPr>
        </a:p>
      </dgm:t>
    </dgm:pt>
    <dgm:pt modelId="{89B89341-0BC2-496E-8D11-B34F9B4C9C79}" type="sibTrans" cxnId="{D6C43EF7-9D8D-4625-A619-E3A7A12FEEDA}">
      <dgm:prSet/>
      <dgm:spPr/>
      <dgm:t>
        <a:bodyPr/>
        <a:lstStyle/>
        <a:p>
          <a:endParaRPr lang="th-TH" b="1">
            <a:effectLst/>
          </a:endParaRPr>
        </a:p>
      </dgm:t>
    </dgm:pt>
    <dgm:pt modelId="{C65CA009-1013-4A8A-A442-98ED63EA0A1A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</a:rPr>
            <a:t>หมายถึง </a:t>
          </a:r>
          <a:r>
            <a:rPr lang="th-TH" sz="2400" b="1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</a:rPr>
            <a:t>เลขาธิการสำนักงานศาลยุติธรรม เลขาธิการสำนักงานศาลปกครอง เลขาธิการสำนักงานศาลรัฐธรรมนูญ </a:t>
          </a:r>
        </a:p>
      </dgm:t>
    </dgm:pt>
    <dgm:pt modelId="{33664343-7335-44CD-985B-3C52B2F51AF9}" type="parTrans" cxnId="{DE6E1093-2884-4285-AC96-7852BA16EBF8}">
      <dgm:prSet/>
      <dgm:spPr/>
      <dgm:t>
        <a:bodyPr/>
        <a:lstStyle/>
        <a:p>
          <a:endParaRPr lang="th-TH" b="1">
            <a:effectLst/>
          </a:endParaRPr>
        </a:p>
      </dgm:t>
    </dgm:pt>
    <dgm:pt modelId="{3AB5D9BC-A25F-47BE-A319-E816199154CD}" type="sibTrans" cxnId="{DE6E1093-2884-4285-AC96-7852BA16EBF8}">
      <dgm:prSet/>
      <dgm:spPr/>
      <dgm:t>
        <a:bodyPr/>
        <a:lstStyle/>
        <a:p>
          <a:endParaRPr lang="th-TH" b="1">
            <a:effectLst/>
          </a:endParaRPr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C091CE-4EB8-49DA-A4B0-A8B885A7BBA8}" type="pres">
      <dgm:prSet presAssocID="{82D6E4EB-AE72-436B-9DC8-D1AA9BACBFA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84EEBF-F2C2-472D-9565-7DE3CAA43589}" type="pres">
      <dgm:prSet presAssocID="{82D6E4EB-AE72-436B-9DC8-D1AA9BACBFA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A0F91-C46D-4A99-AD6F-DD5031FBA993}" type="pres">
      <dgm:prSet presAssocID="{47AAE553-F51E-4D8E-985B-9BE21B4C4F9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6397C8-25A5-47D2-8BE7-671922F4576B}" type="pres">
      <dgm:prSet presAssocID="{47AAE553-F51E-4D8E-985B-9BE21B4C4F9B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FFF5F-2B2D-4D92-9D30-11D7F9807E05}" type="pres">
      <dgm:prSet presAssocID="{ACEAE637-671A-4314-B590-B811B5BD4CE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C7FB1-F2FD-4A17-8CD6-D1A027AAEFBA}" type="pres">
      <dgm:prSet presAssocID="{ACEAE637-671A-4314-B590-B811B5BD4CE6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4B8B88-A0DD-42BC-A286-EDC15295EAC6}" type="pres">
      <dgm:prSet presAssocID="{A50BE697-E2B8-4E38-AC07-B55B237E8DC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D55DB-D16A-4A9A-8CDA-756A9280ADCF}" type="pres">
      <dgm:prSet presAssocID="{A50BE697-E2B8-4E38-AC07-B55B237E8DC3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A67E41-8480-4154-9920-97F5A492A32A}" type="presOf" srcId="{0CECCBDB-B4CF-4324-8EDA-0C01529EDF4E}" destId="{FDDE738C-5DF5-40CE-A1E8-79F70D375103}" srcOrd="0" destOrd="0" presId="urn:microsoft.com/office/officeart/2005/8/layout/vList2"/>
    <dgm:cxn modelId="{5CD5F16D-F938-4563-9DDF-0DD74850F2BE}" srcId="{0CECCBDB-B4CF-4324-8EDA-0C01529EDF4E}" destId="{82D6E4EB-AE72-436B-9DC8-D1AA9BACBFA0}" srcOrd="0" destOrd="0" parTransId="{A510754E-2939-41AF-8F7C-7AA764D7A3E3}" sibTransId="{6D87A8B4-8B21-45DC-8E59-7F8DF496656D}"/>
    <dgm:cxn modelId="{55D6162F-A127-4E91-AE42-91439CDE386A}" type="presOf" srcId="{C65CA009-1013-4A8A-A442-98ED63EA0A1A}" destId="{977D55DB-D16A-4A9A-8CDA-756A9280ADCF}" srcOrd="0" destOrd="0" presId="urn:microsoft.com/office/officeart/2005/8/layout/vList2"/>
    <dgm:cxn modelId="{D6C43EF7-9D8D-4625-A619-E3A7A12FEEDA}" srcId="{ACEAE637-671A-4314-B590-B811B5BD4CE6}" destId="{527B645C-3130-4963-A8C7-8686E9981BFC}" srcOrd="0" destOrd="0" parTransId="{DCF6EFA2-1C1B-4677-9263-C57841753250}" sibTransId="{89B89341-0BC2-496E-8D11-B34F9B4C9C79}"/>
    <dgm:cxn modelId="{C938612A-F688-4AE4-843E-DAADBA74C9E6}" type="presOf" srcId="{527B645C-3130-4963-A8C7-8686E9981BFC}" destId="{6CFC7FB1-F2FD-4A17-8CD6-D1A027AAEFBA}" srcOrd="0" destOrd="0" presId="urn:microsoft.com/office/officeart/2005/8/layout/vList2"/>
    <dgm:cxn modelId="{056DB267-7AD0-4540-83B0-484588EDF605}" srcId="{82D6E4EB-AE72-436B-9DC8-D1AA9BACBFA0}" destId="{CFE80E8F-00B7-405D-B061-82E6350AF050}" srcOrd="0" destOrd="0" parTransId="{3476564A-0269-4A65-A2CA-5A0F1962AAEF}" sibTransId="{BF749993-0948-47B8-B7A1-4D2C7126C72C}"/>
    <dgm:cxn modelId="{BC61CAF5-D7ED-4913-B425-5EF628DE11E8}" srcId="{47AAE553-F51E-4D8E-985B-9BE21B4C4F9B}" destId="{81CB6317-9DFE-4678-B2EA-759CDF2BB694}" srcOrd="0" destOrd="0" parTransId="{39CB4D48-2281-43E8-9F23-CCA223FDAC57}" sibTransId="{875BE43E-DEAA-48F7-B41B-DAD9563E4C8D}"/>
    <dgm:cxn modelId="{776ECA73-3871-40A9-8E15-E4EC7691D2D8}" type="presOf" srcId="{47AAE553-F51E-4D8E-985B-9BE21B4C4F9B}" destId="{4F3A0F91-C46D-4A99-AD6F-DD5031FBA993}" srcOrd="0" destOrd="0" presId="urn:microsoft.com/office/officeart/2005/8/layout/vList2"/>
    <dgm:cxn modelId="{5B9CF992-DDB4-42CF-9E9A-00AED9CC4931}" type="presOf" srcId="{A50BE697-E2B8-4E38-AC07-B55B237E8DC3}" destId="{C74B8B88-A0DD-42BC-A286-EDC15295EAC6}" srcOrd="0" destOrd="0" presId="urn:microsoft.com/office/officeart/2005/8/layout/vList2"/>
    <dgm:cxn modelId="{E66FD11A-1B03-4566-9F16-0C07F6DD46EE}" srcId="{0CECCBDB-B4CF-4324-8EDA-0C01529EDF4E}" destId="{ACEAE637-671A-4314-B590-B811B5BD4CE6}" srcOrd="2" destOrd="0" parTransId="{F42E37AC-C023-4326-A1FC-7BAA1C508937}" sibTransId="{C3EC7A64-041B-4986-BFA7-CFB2E5E7D642}"/>
    <dgm:cxn modelId="{120E6E1E-8B55-433D-AC89-734FEBD0AF2A}" type="presOf" srcId="{81CB6317-9DFE-4678-B2EA-759CDF2BB694}" destId="{E06397C8-25A5-47D2-8BE7-671922F4576B}" srcOrd="0" destOrd="0" presId="urn:microsoft.com/office/officeart/2005/8/layout/vList2"/>
    <dgm:cxn modelId="{A7925327-3AF7-4E3C-BE23-596945386CA1}" type="presOf" srcId="{ACEAE637-671A-4314-B590-B811B5BD4CE6}" destId="{A8FFFF5F-2B2D-4D92-9D30-11D7F9807E05}" srcOrd="0" destOrd="0" presId="urn:microsoft.com/office/officeart/2005/8/layout/vList2"/>
    <dgm:cxn modelId="{DE6E1093-2884-4285-AC96-7852BA16EBF8}" srcId="{A50BE697-E2B8-4E38-AC07-B55B237E8DC3}" destId="{C65CA009-1013-4A8A-A442-98ED63EA0A1A}" srcOrd="0" destOrd="0" parTransId="{33664343-7335-44CD-985B-3C52B2F51AF9}" sibTransId="{3AB5D9BC-A25F-47BE-A319-E816199154CD}"/>
    <dgm:cxn modelId="{4FA730E1-D334-48A3-B590-3596C0F1D12E}" type="presOf" srcId="{82D6E4EB-AE72-436B-9DC8-D1AA9BACBFA0}" destId="{51C091CE-4EB8-49DA-A4B0-A8B885A7BBA8}" srcOrd="0" destOrd="0" presId="urn:microsoft.com/office/officeart/2005/8/layout/vList2"/>
    <dgm:cxn modelId="{F665BF30-3893-402C-BAEE-2A59EB5C055E}" srcId="{0CECCBDB-B4CF-4324-8EDA-0C01529EDF4E}" destId="{47AAE553-F51E-4D8E-985B-9BE21B4C4F9B}" srcOrd="1" destOrd="0" parTransId="{BCCD6146-6F30-48C2-87C6-C56E3EDC1E0C}" sibTransId="{8B3D64E5-FA27-447C-96D5-5F3B9E23E147}"/>
    <dgm:cxn modelId="{1B01C6AD-54E6-4D9F-8C51-359EA6E8EF62}" srcId="{0CECCBDB-B4CF-4324-8EDA-0C01529EDF4E}" destId="{A50BE697-E2B8-4E38-AC07-B55B237E8DC3}" srcOrd="3" destOrd="0" parTransId="{C1D386C8-CF37-451B-B3E8-766F6B5C14BF}" sibTransId="{0E5278E5-7437-4B8B-A411-7FA3134958B2}"/>
    <dgm:cxn modelId="{86DA5ED6-7E16-4C6A-80D9-0783C7EDF019}" type="presOf" srcId="{CFE80E8F-00B7-405D-B061-82E6350AF050}" destId="{3A84EEBF-F2C2-472D-9565-7DE3CAA43589}" srcOrd="0" destOrd="0" presId="urn:microsoft.com/office/officeart/2005/8/layout/vList2"/>
    <dgm:cxn modelId="{9C4EC630-DE7A-4889-B1E3-8AB12840F5BC}" type="presParOf" srcId="{FDDE738C-5DF5-40CE-A1E8-79F70D375103}" destId="{51C091CE-4EB8-49DA-A4B0-A8B885A7BBA8}" srcOrd="0" destOrd="0" presId="urn:microsoft.com/office/officeart/2005/8/layout/vList2"/>
    <dgm:cxn modelId="{58553741-56DA-4F74-9B1B-7814D80CD937}" type="presParOf" srcId="{FDDE738C-5DF5-40CE-A1E8-79F70D375103}" destId="{3A84EEBF-F2C2-472D-9565-7DE3CAA43589}" srcOrd="1" destOrd="0" presId="urn:microsoft.com/office/officeart/2005/8/layout/vList2"/>
    <dgm:cxn modelId="{E2B6F300-A78E-4BF3-9CA6-16FDE26EB2F0}" type="presParOf" srcId="{FDDE738C-5DF5-40CE-A1E8-79F70D375103}" destId="{4F3A0F91-C46D-4A99-AD6F-DD5031FBA993}" srcOrd="2" destOrd="0" presId="urn:microsoft.com/office/officeart/2005/8/layout/vList2"/>
    <dgm:cxn modelId="{3E3E0E12-748E-4927-AB81-5AB4B0C5D4CE}" type="presParOf" srcId="{FDDE738C-5DF5-40CE-A1E8-79F70D375103}" destId="{E06397C8-25A5-47D2-8BE7-671922F4576B}" srcOrd="3" destOrd="0" presId="urn:microsoft.com/office/officeart/2005/8/layout/vList2"/>
    <dgm:cxn modelId="{EC110E15-70E5-4BC5-A931-38F06E30B5CB}" type="presParOf" srcId="{FDDE738C-5DF5-40CE-A1E8-79F70D375103}" destId="{A8FFFF5F-2B2D-4D92-9D30-11D7F9807E05}" srcOrd="4" destOrd="0" presId="urn:microsoft.com/office/officeart/2005/8/layout/vList2"/>
    <dgm:cxn modelId="{3A2C2975-DAD9-4AAA-8DCB-3C5A20C86E06}" type="presParOf" srcId="{FDDE738C-5DF5-40CE-A1E8-79F70D375103}" destId="{6CFC7FB1-F2FD-4A17-8CD6-D1A027AAEFBA}" srcOrd="5" destOrd="0" presId="urn:microsoft.com/office/officeart/2005/8/layout/vList2"/>
    <dgm:cxn modelId="{01089331-9B10-4A82-90D6-005FDF795A2A}" type="presParOf" srcId="{FDDE738C-5DF5-40CE-A1E8-79F70D375103}" destId="{C74B8B88-A0DD-42BC-A286-EDC15295EAC6}" srcOrd="6" destOrd="0" presId="urn:microsoft.com/office/officeart/2005/8/layout/vList2"/>
    <dgm:cxn modelId="{8E28F99A-72D5-4A5F-8465-5C65D465E9FD}" type="presParOf" srcId="{FDDE738C-5DF5-40CE-A1E8-79F70D375103}" destId="{977D55DB-D16A-4A9A-8CDA-756A9280ADC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596A0F0-19EB-425E-B5D1-B9969A1FCD65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8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3. 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ถูกขึ้นบัญชีเป็นผู้ทิ้งงานมาไม่น้อยกว่า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10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dirty="0">
              <a:solidFill>
                <a:schemeClr val="tx1"/>
              </a:solidFill>
              <a:effectLst/>
            </a:rPr>
            <a:t>คณะกรรมการวินิจฉัย</a:t>
          </a:r>
          <a:br>
            <a:rPr lang="th-TH" sz="2400" b="1" dirty="0">
              <a:solidFill>
                <a:schemeClr val="tx1"/>
              </a:solidFill>
              <a:effectLst/>
            </a:rPr>
          </a:br>
          <a:r>
            <a:rPr lang="th-TH" sz="2400" b="1" dirty="0">
              <a:solidFill>
                <a:schemeClr val="tx1"/>
              </a:solidFill>
              <a:effectLst/>
            </a:rPr>
            <a:t>อาจเสนอความเห็นต่อปลัดกระทรวงการคลัง เพื่อให้มีการเพิกถอน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ออกจากบัญชีรายชื่อผู้ทิ้งงานก็ได้</a:t>
          </a:r>
          <a:r>
            <a:rPr lang="th-TH" sz="2400" b="1" dirty="0">
              <a:solidFill>
                <a:schemeClr val="tx1"/>
              </a:solidFill>
              <a:effectLst/>
            </a:rPr>
            <a:t> </a:t>
          </a:r>
          <a:endParaRPr lang="th-TH" sz="2400" b="1" dirty="0">
            <a:solidFill>
              <a:schemeClr val="tx1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2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1. ถูกขึ้นบัญชีเป็นผู้ทิ้งงานมาแล้วไม่น้อยกว่า </a:t>
          </a:r>
          <a:r>
            <a:rPr lang="en-US" sz="22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2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2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โดยจะต้องไม่ได้ถูกสั่งให้เป็นผู้ทิ้งงาน เนื่องจากมีการกระทำการอันมีลักษณะเป็นการขัดขวาง การแข่งขันราคาอย่างเป็นธรรม หรือกระทำการโดยไม่สุจริต ทั้งนี้ ผู้ขอเพิกถอนที่จะได้รับการเพิกถอน ในข้อนี้ ต้องไม่เคยมีผลการประเมินเป็นผู้ไม่ผ่านเกณฑ์ที่กำหนดและถูกระงับไม่ให้เข้ายื่นข้อเสนอหรือทำสัญญากับหน่วยงานของรัฐ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4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2. ถูกขึ้นบัญชีเป็นผู้ทิ้งงานมาแล้วตั้งแต่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ปีขึ้นไป 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และจะต้องไม่ได้ถูกสั่งหรือ</a:t>
          </a:r>
          <a:b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</a:b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แจ้งเวียนให้เป็นผู้ทิ้งงาน เนื่องจากมีการกระทำการอันมีลักษณะเป็นการขัดขวางการแข่งขันราคาอย่างเป็นธรรม หรือกระทำการโดยไม่สุจริต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/>
      <dgm:spPr/>
      <dgm:t>
        <a:bodyPr/>
        <a:lstStyle/>
        <a:p>
          <a:endParaRPr lang="th-TH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5763476-80D2-4C89-B4E9-5355212EAC24}" type="pres">
      <dgm:prSet presAssocID="{FFAFF489-1F9E-4225-8D18-EAD1630083EA}" presName="parentText" presStyleLbl="node1" presStyleIdx="0" presStyleCnt="3" custScaleX="136732" custScaleY="123555" custLinFactNeighborX="-10808" custLinFactNeighborY="-18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3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44397DA-8383-4B1B-A725-F2C82FA9CE57}" type="pres">
      <dgm:prSet presAssocID="{AA02C5E4-1274-47EB-B6F2-40B8F66BA166}" presName="parentText" presStyleLbl="node1" presStyleIdx="1" presStyleCnt="3" custScaleX="134463" custScaleY="84210" custLinFactNeighborX="-5654" custLinFactNeighborY="-67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1" presStyleCnt="3" custScaleY="74463" custLinFactNeighborX="1853" custLinFactNeighborY="-4776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BBD4463-5DA3-4474-B490-74CB43D02A31}" type="pres">
      <dgm:prSet presAssocID="{E596A0F0-19EB-425E-B5D1-B9969A1FCD65}" presName="parentText" presStyleLbl="node1" presStyleIdx="2" presStyleCnt="3" custScaleX="142550" custScaleY="92358" custLinFactNeighborX="-5660" custLinFactNeighborY="-28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2" presStyleCnt="3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254F2F54-BE2E-40CB-A736-8B49772CE19A}" srcId="{65B8ACDD-DBC8-46AE-A198-55E144CFAAE2}" destId="{AA02C5E4-1274-47EB-B6F2-40B8F66BA166}" srcOrd="1" destOrd="0" parTransId="{2C4727FC-7B67-4704-8884-261579F6C587}" sibTransId="{B668035E-B499-4680-96BF-0184D15109EF}"/>
    <dgm:cxn modelId="{496C6010-9AB0-4395-9C54-BC3F840CFD47}" type="presOf" srcId="{AA02C5E4-1274-47EB-B6F2-40B8F66BA166}" destId="{544397DA-8383-4B1B-A725-F2C82FA9CE57}" srcOrd="1" destOrd="0" presId="urn:microsoft.com/office/officeart/2005/8/layout/list1"/>
    <dgm:cxn modelId="{3D40885B-3C1E-4AAD-B82F-F20ECAFB4EDA}" type="presOf" srcId="{FFAFF489-1F9E-4225-8D18-EAD1630083EA}" destId="{A1720148-9163-44F7-8A90-A2D540F21DE1}" srcOrd="0" destOrd="0" presId="urn:microsoft.com/office/officeart/2005/8/layout/list1"/>
    <dgm:cxn modelId="{3CDCE1F0-B892-4B67-9B7B-A5FF37DF0E73}" type="presOf" srcId="{65B8ACDD-DBC8-46AE-A198-55E144CFAAE2}" destId="{AA1767D0-9CB9-48E7-81F0-8095F49D7126}" srcOrd="0" destOrd="0" presId="urn:microsoft.com/office/officeart/2005/8/layout/list1"/>
    <dgm:cxn modelId="{EFF97031-D2BE-4A5F-AD5F-AC96E1E0841E}" type="presOf" srcId="{E596A0F0-19EB-425E-B5D1-B9969A1FCD65}" destId="{8BBD4463-5DA3-4474-B490-74CB43D02A31}" srcOrd="1" destOrd="0" presId="urn:microsoft.com/office/officeart/2005/8/layout/list1"/>
    <dgm:cxn modelId="{68DA7EC4-CBA4-47C8-A296-5CBFDC1C99F4}" type="presOf" srcId="{FFAFF489-1F9E-4225-8D18-EAD1630083EA}" destId="{A5763476-80D2-4C89-B4E9-5355212EAC24}" srcOrd="1" destOrd="0" presId="urn:microsoft.com/office/officeart/2005/8/layout/list1"/>
    <dgm:cxn modelId="{76411DAE-7839-4A83-B99B-8F2870FBE1D9}" type="presOf" srcId="{EC136DAD-44B8-4256-AB8A-48F9F53BC12B}" destId="{8EC92FF8-356E-46CA-9A25-281A4F03C2E4}" srcOrd="0" destOrd="0" presId="urn:microsoft.com/office/officeart/2005/8/layout/list1"/>
    <dgm:cxn modelId="{D41A0837-A38C-49B2-8121-BD4672996849}" type="presOf" srcId="{E596A0F0-19EB-425E-B5D1-B9969A1FCD65}" destId="{C65B7C8E-1345-416E-8BD0-83ABBC89520E}" srcOrd="0" destOrd="0" presId="urn:microsoft.com/office/officeart/2005/8/layout/list1"/>
    <dgm:cxn modelId="{243BAE8B-20C0-4B7F-A551-56DDE48F6C0A}" type="presOf" srcId="{AA02C5E4-1274-47EB-B6F2-40B8F66BA166}" destId="{00626CE1-B742-42DE-BF44-809743C000EC}" srcOrd="0" destOrd="0" presId="urn:microsoft.com/office/officeart/2005/8/layout/list1"/>
    <dgm:cxn modelId="{5C470471-A580-4FD8-84FA-32D320115248}" srcId="{65B8ACDD-DBC8-46AE-A198-55E144CFAAE2}" destId="{E596A0F0-19EB-425E-B5D1-B9969A1FCD65}" srcOrd="2" destOrd="0" parTransId="{33B99C55-4CC4-46CA-9439-3D9438E79461}" sibTransId="{00A6C368-D7C5-4EB5-8387-E0C97DCD9CD4}"/>
    <dgm:cxn modelId="{D0B3EB9B-4130-4B88-AB64-BCD1A169AD07}" type="presParOf" srcId="{AA1767D0-9CB9-48E7-81F0-8095F49D7126}" destId="{4A00A604-C6EF-4E52-9CBA-6895B98319E4}" srcOrd="0" destOrd="0" presId="urn:microsoft.com/office/officeart/2005/8/layout/list1"/>
    <dgm:cxn modelId="{BC12A7F8-4E7E-4385-94F3-F7B938284910}" type="presParOf" srcId="{4A00A604-C6EF-4E52-9CBA-6895B98319E4}" destId="{A1720148-9163-44F7-8A90-A2D540F21DE1}" srcOrd="0" destOrd="0" presId="urn:microsoft.com/office/officeart/2005/8/layout/list1"/>
    <dgm:cxn modelId="{36ED2B70-2B2E-45AC-8478-3EC91843811D}" type="presParOf" srcId="{4A00A604-C6EF-4E52-9CBA-6895B98319E4}" destId="{A5763476-80D2-4C89-B4E9-5355212EAC24}" srcOrd="1" destOrd="0" presId="urn:microsoft.com/office/officeart/2005/8/layout/list1"/>
    <dgm:cxn modelId="{427170D6-EF68-4377-9BE4-3A1126F72C16}" type="presParOf" srcId="{AA1767D0-9CB9-48E7-81F0-8095F49D7126}" destId="{8EC4CEE0-A36C-4043-9045-B321A7569101}" srcOrd="1" destOrd="0" presId="urn:microsoft.com/office/officeart/2005/8/layout/list1"/>
    <dgm:cxn modelId="{BCED55BB-583F-4731-850E-5D7CFB810DBE}" type="presParOf" srcId="{AA1767D0-9CB9-48E7-81F0-8095F49D7126}" destId="{F9758C61-9E82-4A09-B8A0-C8DACD134D65}" srcOrd="2" destOrd="0" presId="urn:microsoft.com/office/officeart/2005/8/layout/list1"/>
    <dgm:cxn modelId="{631F471F-EE0F-496A-B4E3-499F3B29E03F}" type="presParOf" srcId="{AA1767D0-9CB9-48E7-81F0-8095F49D7126}" destId="{5E61078E-B71E-454F-82C1-D02AB1FA004C}" srcOrd="3" destOrd="0" presId="urn:microsoft.com/office/officeart/2005/8/layout/list1"/>
    <dgm:cxn modelId="{66122037-C24D-4EA6-B23F-FD63D3DB54E6}" type="presParOf" srcId="{AA1767D0-9CB9-48E7-81F0-8095F49D7126}" destId="{3093D519-0FFA-41F0-B45E-ED636BFF88D6}" srcOrd="4" destOrd="0" presId="urn:microsoft.com/office/officeart/2005/8/layout/list1"/>
    <dgm:cxn modelId="{D804AF98-7D69-4EC6-A620-5F3ABAA4DAFA}" type="presParOf" srcId="{3093D519-0FFA-41F0-B45E-ED636BFF88D6}" destId="{00626CE1-B742-42DE-BF44-809743C000EC}" srcOrd="0" destOrd="0" presId="urn:microsoft.com/office/officeart/2005/8/layout/list1"/>
    <dgm:cxn modelId="{2C070F3C-5712-4F38-BB5C-040B84BAEF3C}" type="presParOf" srcId="{3093D519-0FFA-41F0-B45E-ED636BFF88D6}" destId="{544397DA-8383-4B1B-A725-F2C82FA9CE57}" srcOrd="1" destOrd="0" presId="urn:microsoft.com/office/officeart/2005/8/layout/list1"/>
    <dgm:cxn modelId="{C0A9EFE6-E90A-4640-8A9C-842727DF5279}" type="presParOf" srcId="{AA1767D0-9CB9-48E7-81F0-8095F49D7126}" destId="{17644DCE-5D93-4444-8287-AB7456732F79}" srcOrd="5" destOrd="0" presId="urn:microsoft.com/office/officeart/2005/8/layout/list1"/>
    <dgm:cxn modelId="{C890BD92-72DF-45BA-9BC5-036625173249}" type="presParOf" srcId="{AA1767D0-9CB9-48E7-81F0-8095F49D7126}" destId="{44320BA2-82F1-4E8E-943C-2462729C863D}" srcOrd="6" destOrd="0" presId="urn:microsoft.com/office/officeart/2005/8/layout/list1"/>
    <dgm:cxn modelId="{7B006611-5666-4028-B90C-24760DA1DC2E}" type="presParOf" srcId="{AA1767D0-9CB9-48E7-81F0-8095F49D7126}" destId="{A3698402-649D-4560-994A-7CA4103DD1FB}" srcOrd="7" destOrd="0" presId="urn:microsoft.com/office/officeart/2005/8/layout/list1"/>
    <dgm:cxn modelId="{1C074DBA-40AE-4698-95C1-EC0B9EF59DFC}" type="presParOf" srcId="{AA1767D0-9CB9-48E7-81F0-8095F49D7126}" destId="{1B2614E4-2408-4955-AEF6-2461457074DB}" srcOrd="8" destOrd="0" presId="urn:microsoft.com/office/officeart/2005/8/layout/list1"/>
    <dgm:cxn modelId="{33FAD236-C97E-4F4C-BDE1-EF5346624721}" type="presParOf" srcId="{1B2614E4-2408-4955-AEF6-2461457074DB}" destId="{C65B7C8E-1345-416E-8BD0-83ABBC89520E}" srcOrd="0" destOrd="0" presId="urn:microsoft.com/office/officeart/2005/8/layout/list1"/>
    <dgm:cxn modelId="{821686A6-97D2-466E-AFCA-172BF894EC32}" type="presParOf" srcId="{1B2614E4-2408-4955-AEF6-2461457074DB}" destId="{8BBD4463-5DA3-4474-B490-74CB43D02A31}" srcOrd="1" destOrd="0" presId="urn:microsoft.com/office/officeart/2005/8/layout/list1"/>
    <dgm:cxn modelId="{7D72AC6E-18A3-4767-9DAC-6EE58F53A862}" type="presParOf" srcId="{AA1767D0-9CB9-48E7-81F0-8095F49D7126}" destId="{04D33244-3D75-46C5-AE59-4CA166519CE2}" srcOrd="9" destOrd="0" presId="urn:microsoft.com/office/officeart/2005/8/layout/list1"/>
    <dgm:cxn modelId="{203584E4-7A48-447D-B76E-93438681AACB}" type="presParOf" srcId="{AA1767D0-9CB9-48E7-81F0-8095F49D7126}" destId="{8EC92FF8-356E-46CA-9A25-281A4F03C2E4}" srcOrd="10" destOrd="0" presId="urn:microsoft.com/office/officeart/2005/8/layout/list1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FFAFF489-1F9E-4225-8D18-EAD1630083EA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4 . </a:t>
          </a:r>
          <a:r>
            <a:rPr lang="th-TH" sz="24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หากผู้ทิ้งงานรายใดถูกเพิกถอนชื่อออกจากการเป็นผู้ทิ้งงานไปแล้ว และถูกสั่งให้เป็นผู้ทิ้งงานซ้ำอีก ภายในระยะเวลา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3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นับถัดจากวันที่ได้รับการเพิกถอนชื่อออกจากการเป็นผู้ทิ้งงานแล้ว การเพิกถอนการเป็นผู้ทิ้งงานในครั้งหลัง ผู้ทิ้งงานจะไม่มีสิทธิได้เพิกถอนตามข้อ </a:t>
          </a:r>
          <a:r>
            <a:rPr lang="en-US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1 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แต่จะมีสิทธิได้เพิกถอนตามข้อ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ได้ เมื่อครบกำหนดระยะเวลา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8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นับตั้งแต่วันที่ถูกสั่งและแจ้งเวียนให้เป็นผู้ทิ้งงานในครั้งหลัง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. ผู้ทิ้งงานที่ประสงค์จะขอใช้สิทธิเพิกถอนการเป็นผู้ทิ้งงาน ต้องยื่นคำขอเพิกถอนมายังปลัดกระทรวงการคลัง พร้อมทั้งเอกสารหลักฐานที่เกี่ยวข้อง</a:t>
          </a:r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A5763476-80D2-4C89-B4E9-5355212EAC24}" type="pres">
      <dgm:prSet presAssocID="{FFAFF489-1F9E-4225-8D18-EAD1630083EA}" presName="parentText" presStyleLbl="node1" presStyleIdx="0" presStyleCnt="2" custScaleX="142857" custScaleY="123555" custLinFactNeighborX="-5660" custLinFactNeighborY="2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2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62DF4292-F404-48E7-8CEF-2647F75B3366}" type="pres">
      <dgm:prSet presAssocID="{EC136DAD-44B8-4256-AB8A-48F9F53BC12B}" presName="parentLin" presStyleCnt="0"/>
      <dgm:spPr/>
    </dgm:pt>
    <dgm:pt modelId="{222AC98B-B9F6-442E-9B21-263A672AF1DB}" type="pres">
      <dgm:prSet presAssocID="{EC136DAD-44B8-4256-AB8A-48F9F53BC1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04DB787-3CEB-4FFC-B55A-3B62AFCB1C31}" type="pres">
      <dgm:prSet presAssocID="{EC136DAD-44B8-4256-AB8A-48F9F53BC12B}" presName="parentText" presStyleLbl="node1" presStyleIdx="1" presStyleCnt="2" custScaleX="142857" custScaleY="1090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DB21C-CF81-4842-AB87-061495E43B43}" type="pres">
      <dgm:prSet presAssocID="{EC136DAD-44B8-4256-AB8A-48F9F53BC12B}" presName="negativeSpace" presStyleCnt="0"/>
      <dgm:spPr/>
    </dgm:pt>
    <dgm:pt modelId="{C0CE36E8-0705-43E9-81A1-1412BB28D015}" type="pres">
      <dgm:prSet presAssocID="{EC136DAD-44B8-4256-AB8A-48F9F53BC1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781B26F-F94D-4765-BCC4-8674C9906C63}" srcId="{65B8ACDD-DBC8-46AE-A198-55E144CFAAE2}" destId="{EC136DAD-44B8-4256-AB8A-48F9F53BC12B}" srcOrd="1" destOrd="0" parTransId="{C3CAA0C0-DA4A-403E-8BDF-B0655F3B54ED}" sibTransId="{8A73639E-AA5E-40F0-9E75-233C00329F73}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F3F6F7AD-AE97-41C2-9631-410018B02EDD}" type="presOf" srcId="{FFAFF489-1F9E-4225-8D18-EAD1630083EA}" destId="{A5763476-80D2-4C89-B4E9-5355212EAC24}" srcOrd="1" destOrd="0" presId="urn:microsoft.com/office/officeart/2005/8/layout/list1"/>
    <dgm:cxn modelId="{F003589E-43A8-41F5-8610-46B1142BC92D}" type="presOf" srcId="{65B8ACDD-DBC8-46AE-A198-55E144CFAAE2}" destId="{AA1767D0-9CB9-48E7-81F0-8095F49D7126}" srcOrd="0" destOrd="0" presId="urn:microsoft.com/office/officeart/2005/8/layout/list1"/>
    <dgm:cxn modelId="{435D484A-E19A-4CAE-8A9B-386B7C81CE93}" type="presOf" srcId="{EC136DAD-44B8-4256-AB8A-48F9F53BC12B}" destId="{222AC98B-B9F6-442E-9B21-263A672AF1DB}" srcOrd="0" destOrd="0" presId="urn:microsoft.com/office/officeart/2005/8/layout/list1"/>
    <dgm:cxn modelId="{B3A0BA74-1867-4344-9CD0-40249AE10EC3}" type="presOf" srcId="{FFAFF489-1F9E-4225-8D18-EAD1630083EA}" destId="{A1720148-9163-44F7-8A90-A2D540F21DE1}" srcOrd="0" destOrd="0" presId="urn:microsoft.com/office/officeart/2005/8/layout/list1"/>
    <dgm:cxn modelId="{6BC30C55-14A6-4A3C-A54F-CB41EC2E627B}" type="presOf" srcId="{EC136DAD-44B8-4256-AB8A-48F9F53BC12B}" destId="{604DB787-3CEB-4FFC-B55A-3B62AFCB1C31}" srcOrd="1" destOrd="0" presId="urn:microsoft.com/office/officeart/2005/8/layout/list1"/>
    <dgm:cxn modelId="{484CCFF4-1959-4845-92E4-2916653AFEE8}" type="presParOf" srcId="{AA1767D0-9CB9-48E7-81F0-8095F49D7126}" destId="{4A00A604-C6EF-4E52-9CBA-6895B98319E4}" srcOrd="0" destOrd="0" presId="urn:microsoft.com/office/officeart/2005/8/layout/list1"/>
    <dgm:cxn modelId="{7751A8C8-BD03-411D-B83D-FF6580A09E07}" type="presParOf" srcId="{4A00A604-C6EF-4E52-9CBA-6895B98319E4}" destId="{A1720148-9163-44F7-8A90-A2D540F21DE1}" srcOrd="0" destOrd="0" presId="urn:microsoft.com/office/officeart/2005/8/layout/list1"/>
    <dgm:cxn modelId="{3602DAA0-E7A1-4915-9276-FCE36476E6A6}" type="presParOf" srcId="{4A00A604-C6EF-4E52-9CBA-6895B98319E4}" destId="{A5763476-80D2-4C89-B4E9-5355212EAC24}" srcOrd="1" destOrd="0" presId="urn:microsoft.com/office/officeart/2005/8/layout/list1"/>
    <dgm:cxn modelId="{098E4A72-4365-4816-BC9F-E5A2B00D046F}" type="presParOf" srcId="{AA1767D0-9CB9-48E7-81F0-8095F49D7126}" destId="{8EC4CEE0-A36C-4043-9045-B321A7569101}" srcOrd="1" destOrd="0" presId="urn:microsoft.com/office/officeart/2005/8/layout/list1"/>
    <dgm:cxn modelId="{30F089B5-4C50-4E92-8D41-B838021C89B4}" type="presParOf" srcId="{AA1767D0-9CB9-48E7-81F0-8095F49D7126}" destId="{F9758C61-9E82-4A09-B8A0-C8DACD134D65}" srcOrd="2" destOrd="0" presId="urn:microsoft.com/office/officeart/2005/8/layout/list1"/>
    <dgm:cxn modelId="{E19E6DC3-B646-4B00-88CB-E27D94F0ACB9}" type="presParOf" srcId="{AA1767D0-9CB9-48E7-81F0-8095F49D7126}" destId="{5E61078E-B71E-454F-82C1-D02AB1FA004C}" srcOrd="3" destOrd="0" presId="urn:microsoft.com/office/officeart/2005/8/layout/list1"/>
    <dgm:cxn modelId="{50CD23D9-1942-404E-80E5-D4F3B95441C1}" type="presParOf" srcId="{AA1767D0-9CB9-48E7-81F0-8095F49D7126}" destId="{62DF4292-F404-48E7-8CEF-2647F75B3366}" srcOrd="4" destOrd="0" presId="urn:microsoft.com/office/officeart/2005/8/layout/list1"/>
    <dgm:cxn modelId="{414BAAAB-1BA6-4C76-B1F1-FC3C0FD5646E}" type="presParOf" srcId="{62DF4292-F404-48E7-8CEF-2647F75B3366}" destId="{222AC98B-B9F6-442E-9B21-263A672AF1DB}" srcOrd="0" destOrd="0" presId="urn:microsoft.com/office/officeart/2005/8/layout/list1"/>
    <dgm:cxn modelId="{E2C0D9C9-5D91-4152-9BA6-547823665036}" type="presParOf" srcId="{62DF4292-F404-48E7-8CEF-2647F75B3366}" destId="{604DB787-3CEB-4FFC-B55A-3B62AFCB1C31}" srcOrd="1" destOrd="0" presId="urn:microsoft.com/office/officeart/2005/8/layout/list1"/>
    <dgm:cxn modelId="{238B790B-1013-4025-9726-5666391BC7CC}" type="presParOf" srcId="{AA1767D0-9CB9-48E7-81F0-8095F49D7126}" destId="{052DB21C-CF81-4842-AB87-061495E43B43}" srcOrd="5" destOrd="0" presId="urn:microsoft.com/office/officeart/2005/8/layout/list1"/>
    <dgm:cxn modelId="{658D41EF-E1C1-4089-B349-A10E42C7C8D6}" type="presParOf" srcId="{AA1767D0-9CB9-48E7-81F0-8095F49D7126}" destId="{C0CE36E8-0705-43E9-81A1-1412BB28D01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AB99FA1-2503-42BA-BAAE-EC62D0EF31A3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BEA1D9CE-927A-4E68-9494-A765697B450F}">
      <dgm:prSet phldrT="[ข้อความ]"/>
      <dgm:spPr>
        <a:solidFill>
          <a:srgbClr val="00B0F0"/>
        </a:solidFill>
      </dgm:spPr>
      <dgm:t>
        <a:bodyPr/>
        <a:lstStyle/>
        <a:p>
          <a:r>
            <a:rPr lang="th-TH" b="1" dirty="0" smtClean="0"/>
            <a:t>2</a:t>
          </a:r>
          <a:endParaRPr lang="th-TH" b="1" dirty="0"/>
        </a:p>
      </dgm:t>
    </dgm:pt>
    <dgm:pt modelId="{9A382452-FF96-4A4B-BEDA-F25E1A89BE2B}" type="parTrans" cxnId="{AA6ABD69-7BFD-43AE-9B13-F6EF8EEE51FB}">
      <dgm:prSet/>
      <dgm:spPr/>
      <dgm:t>
        <a:bodyPr/>
        <a:lstStyle/>
        <a:p>
          <a:endParaRPr lang="th-TH" b="1"/>
        </a:p>
      </dgm:t>
    </dgm:pt>
    <dgm:pt modelId="{B41D74CC-ED90-4C85-B135-1F896D13484E}" type="sibTrans" cxnId="{AA6ABD69-7BFD-43AE-9B13-F6EF8EEE51FB}">
      <dgm:prSet/>
      <dgm:spPr/>
      <dgm:t>
        <a:bodyPr/>
        <a:lstStyle/>
        <a:p>
          <a:endParaRPr lang="th-TH" b="1"/>
        </a:p>
      </dgm:t>
    </dgm:pt>
    <dgm:pt modelId="{1A6EFDD0-7EC9-435C-82F8-823A4EEFCFD4}">
      <dgm:prSet phldrT="[ข้อความ]"/>
      <dgm:spPr>
        <a:solidFill>
          <a:srgbClr val="9FAB01"/>
        </a:solidFill>
      </dgm:spPr>
      <dgm:t>
        <a:bodyPr/>
        <a:lstStyle/>
        <a:p>
          <a:r>
            <a:rPr lang="th-TH" b="1" dirty="0" smtClean="0"/>
            <a:t>3</a:t>
          </a:r>
          <a:endParaRPr lang="th-TH" b="1" dirty="0"/>
        </a:p>
      </dgm:t>
    </dgm:pt>
    <dgm:pt modelId="{D4FDCDAE-890B-4615-BDBA-3B01BE2227E1}" type="parTrans" cxnId="{50BF506C-31FA-486E-B53E-EA30F72F3A8B}">
      <dgm:prSet/>
      <dgm:spPr/>
      <dgm:t>
        <a:bodyPr/>
        <a:lstStyle/>
        <a:p>
          <a:endParaRPr lang="th-TH" b="1"/>
        </a:p>
      </dgm:t>
    </dgm:pt>
    <dgm:pt modelId="{86AAA1B2-A662-42B4-8DA2-2D0808D0E6B7}" type="sibTrans" cxnId="{50BF506C-31FA-486E-B53E-EA30F72F3A8B}">
      <dgm:prSet/>
      <dgm:spPr/>
      <dgm:t>
        <a:bodyPr/>
        <a:lstStyle/>
        <a:p>
          <a:endParaRPr lang="th-TH" b="1"/>
        </a:p>
      </dgm:t>
    </dgm:pt>
    <dgm:pt modelId="{68D049FB-0E66-4B09-BB17-10F391C38A36}">
      <dgm:prSet phldrT="[ข้อความ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th-TH" b="1" dirty="0" smtClean="0"/>
            <a:t>4</a:t>
          </a:r>
          <a:endParaRPr lang="th-TH" b="1" dirty="0"/>
        </a:p>
      </dgm:t>
    </dgm:pt>
    <dgm:pt modelId="{8CA4A93C-9DAE-4191-9F9A-BA4E05251570}" type="parTrans" cxnId="{5F215FA4-902A-4998-AB73-0FB3515ADB51}">
      <dgm:prSet/>
      <dgm:spPr/>
      <dgm:t>
        <a:bodyPr/>
        <a:lstStyle/>
        <a:p>
          <a:endParaRPr lang="th-TH" b="1"/>
        </a:p>
      </dgm:t>
    </dgm:pt>
    <dgm:pt modelId="{07FE3637-9BA1-49C2-AB15-9FC245FE8945}" type="sibTrans" cxnId="{5F215FA4-902A-4998-AB73-0FB3515ADB51}">
      <dgm:prSet/>
      <dgm:spPr/>
      <dgm:t>
        <a:bodyPr/>
        <a:lstStyle/>
        <a:p>
          <a:endParaRPr lang="th-TH" b="1"/>
        </a:p>
      </dgm:t>
    </dgm:pt>
    <dgm:pt modelId="{6170282C-5147-4EBC-8662-A4644F0B2C58}">
      <dgm:prSet phldrT="[ข้อความ]"/>
      <dgm:spPr>
        <a:solidFill>
          <a:srgbClr val="CC99FF"/>
        </a:solidFill>
      </dgm:spPr>
      <dgm:t>
        <a:bodyPr/>
        <a:lstStyle/>
        <a:p>
          <a:r>
            <a:rPr lang="th-TH" b="1" dirty="0" smtClean="0"/>
            <a:t>1</a:t>
          </a:r>
          <a:endParaRPr lang="th-TH" b="1" dirty="0"/>
        </a:p>
      </dgm:t>
    </dgm:pt>
    <dgm:pt modelId="{CE70C730-C794-4DD4-AFB0-C7B310F14A26}" type="parTrans" cxnId="{D9BAD856-BEF1-4515-8EE7-13162B72F211}">
      <dgm:prSet/>
      <dgm:spPr/>
      <dgm:t>
        <a:bodyPr/>
        <a:lstStyle/>
        <a:p>
          <a:endParaRPr lang="th-TH" b="1"/>
        </a:p>
      </dgm:t>
    </dgm:pt>
    <dgm:pt modelId="{F62FC155-03C1-4CA3-A5E9-7EAC1B813729}" type="sibTrans" cxnId="{D9BAD856-BEF1-4515-8EE7-13162B72F211}">
      <dgm:prSet/>
      <dgm:spPr/>
      <dgm:t>
        <a:bodyPr/>
        <a:lstStyle/>
        <a:p>
          <a:endParaRPr lang="th-TH" b="1"/>
        </a:p>
      </dgm:t>
    </dgm:pt>
    <dgm:pt modelId="{1CDF9BF9-9E63-41B9-B7DB-B9D1C7B2AE2E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th-TH" sz="2800" b="1" dirty="0" smtClean="0"/>
            <a:t>นม ยู </a:t>
          </a:r>
          <a:r>
            <a:rPr lang="th-TH" sz="2800" b="1" dirty="0" err="1" smtClean="0"/>
            <a:t>เอช</a:t>
          </a:r>
          <a:r>
            <a:rPr lang="th-TH" sz="2800" b="1" dirty="0" smtClean="0"/>
            <a:t> ที จิตรลดา และผลิตภัณฑ์อื่นๆ ที่ผลิตจากโครงการ             ส่วนพระองค์สวนจิตรลดา</a:t>
          </a:r>
          <a:endParaRPr lang="th-TH" sz="2800" b="1" dirty="0"/>
        </a:p>
      </dgm:t>
    </dgm:pt>
    <dgm:pt modelId="{9AAB627C-3104-4C68-AF64-069D18EF7EC6}" type="parTrans" cxnId="{ED00294D-9ED4-4216-95C4-39F50F69FA29}">
      <dgm:prSet/>
      <dgm:spPr/>
      <dgm:t>
        <a:bodyPr/>
        <a:lstStyle/>
        <a:p>
          <a:endParaRPr lang="th-TH" b="1"/>
        </a:p>
      </dgm:t>
    </dgm:pt>
    <dgm:pt modelId="{DFE6FBF4-0326-41E4-93EE-98A984183335}" type="sibTrans" cxnId="{ED00294D-9ED4-4216-95C4-39F50F69FA29}">
      <dgm:prSet/>
      <dgm:spPr/>
      <dgm:t>
        <a:bodyPr/>
        <a:lstStyle/>
        <a:p>
          <a:endParaRPr lang="th-TH" b="1"/>
        </a:p>
      </dgm:t>
    </dgm:pt>
    <dgm:pt modelId="{25EFB26A-87E6-4F57-85F5-C7BD60FB3CCB}">
      <dgm:prSet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th-TH" sz="2800" b="1" dirty="0" smtClean="0"/>
            <a:t>นมโรงเรียน ขององค์การส่งเสริมกิจการโคนมแห่งประเทศไทย</a:t>
          </a:r>
          <a:endParaRPr lang="th-TH" sz="2800" b="1" dirty="0"/>
        </a:p>
      </dgm:t>
    </dgm:pt>
    <dgm:pt modelId="{AB5394B4-5C04-45BA-8569-5C9373C0D4D3}" type="parTrans" cxnId="{F7F86200-D3D5-4F6D-97C3-A2F8DE2A30B9}">
      <dgm:prSet/>
      <dgm:spPr/>
      <dgm:t>
        <a:bodyPr/>
        <a:lstStyle/>
        <a:p>
          <a:endParaRPr lang="th-TH" b="1"/>
        </a:p>
      </dgm:t>
    </dgm:pt>
    <dgm:pt modelId="{7AA0C694-005C-4570-929C-6479173777C5}" type="sibTrans" cxnId="{F7F86200-D3D5-4F6D-97C3-A2F8DE2A30B9}">
      <dgm:prSet/>
      <dgm:spPr/>
      <dgm:t>
        <a:bodyPr/>
        <a:lstStyle/>
        <a:p>
          <a:endParaRPr lang="th-TH" b="1"/>
        </a:p>
      </dgm:t>
    </dgm:pt>
    <dgm:pt modelId="{5A5ED3DD-8046-43A9-A5FE-46D2DEA404A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th-TH" sz="2800" b="1" dirty="0" smtClean="0"/>
            <a:t>ผลิตภัณฑ์อาหารสำเร็จรูปต่างๆ จากโรงงานหลวงฯ ผ่านสหกรณ์ของโครงการหลวงภาคเหนือ</a:t>
          </a:r>
          <a:endParaRPr lang="th-TH" sz="2800" b="1" dirty="0"/>
        </a:p>
      </dgm:t>
    </dgm:pt>
    <dgm:pt modelId="{7B21AB43-C5BE-486F-BC93-9987C5BE1DC6}" type="parTrans" cxnId="{D807816C-5E07-4698-9486-1F9A41B36D1A}">
      <dgm:prSet/>
      <dgm:spPr/>
      <dgm:t>
        <a:bodyPr/>
        <a:lstStyle/>
        <a:p>
          <a:endParaRPr lang="th-TH" b="1"/>
        </a:p>
      </dgm:t>
    </dgm:pt>
    <dgm:pt modelId="{502FBDE3-A01F-49B9-B5D7-7EB9627EF321}" type="sibTrans" cxnId="{D807816C-5E07-4698-9486-1F9A41B36D1A}">
      <dgm:prSet/>
      <dgm:spPr/>
      <dgm:t>
        <a:bodyPr/>
        <a:lstStyle/>
        <a:p>
          <a:endParaRPr lang="th-TH" b="1"/>
        </a:p>
      </dgm:t>
    </dgm:pt>
    <dgm:pt modelId="{0523C3E3-8EE0-4938-A231-A68BCA1A8A6F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h-TH" sz="2800" b="1" dirty="0" smtClean="0"/>
            <a:t>ข้าวสารและสินค้าประเภทเครื่องอุปโภคบริโภคขององค์การคลังสินค้า </a:t>
          </a:r>
          <a:r>
            <a:rPr lang="th-TH" sz="2800" b="1" dirty="0" err="1" smtClean="0"/>
            <a:t>อตก.</a:t>
          </a:r>
          <a:r>
            <a:rPr lang="th-TH" sz="2800" b="1" dirty="0" smtClean="0"/>
            <a:t> องค์การตลาด ชุมนุมสหกรณ์ฯ หรือสถาบันเกษตรกร</a:t>
          </a:r>
          <a:endParaRPr lang="th-TH" sz="2800" b="1" dirty="0"/>
        </a:p>
      </dgm:t>
    </dgm:pt>
    <dgm:pt modelId="{270D093D-06C5-4758-89F5-549C7EDB951B}" type="parTrans" cxnId="{095C930A-1E92-4CA0-81B8-95C3EA34BB53}">
      <dgm:prSet/>
      <dgm:spPr/>
      <dgm:t>
        <a:bodyPr/>
        <a:lstStyle/>
        <a:p>
          <a:endParaRPr lang="th-TH" b="1"/>
        </a:p>
      </dgm:t>
    </dgm:pt>
    <dgm:pt modelId="{EAE22B17-653C-4011-A5B2-1AE3AECC8B5E}" type="sibTrans" cxnId="{095C930A-1E92-4CA0-81B8-95C3EA34BB53}">
      <dgm:prSet/>
      <dgm:spPr/>
      <dgm:t>
        <a:bodyPr/>
        <a:lstStyle/>
        <a:p>
          <a:endParaRPr lang="th-TH" b="1"/>
        </a:p>
      </dgm:t>
    </dgm:pt>
    <dgm:pt modelId="{4DF01C8D-9862-4976-B983-B2D7C78F28BB}" type="pres">
      <dgm:prSet presAssocID="{FAB99FA1-2503-42BA-BAAE-EC62D0EF31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74FF714-1D77-41B0-98CB-6834CDA87B38}" type="pres">
      <dgm:prSet presAssocID="{6170282C-5147-4EBC-8662-A4644F0B2C58}" presName="composite" presStyleCnt="0"/>
      <dgm:spPr/>
    </dgm:pt>
    <dgm:pt modelId="{28820712-C947-4EF1-AAD8-BC0308EB6232}" type="pres">
      <dgm:prSet presAssocID="{6170282C-5147-4EBC-8662-A4644F0B2C5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31CEB1-FB1E-4E47-BCCD-445D1BEBB121}" type="pres">
      <dgm:prSet presAssocID="{6170282C-5147-4EBC-8662-A4644F0B2C5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F51790-8FE0-484B-BA64-04FD9132B378}" type="pres">
      <dgm:prSet presAssocID="{F62FC155-03C1-4CA3-A5E9-7EAC1B813729}" presName="sp" presStyleCnt="0"/>
      <dgm:spPr/>
    </dgm:pt>
    <dgm:pt modelId="{E6D60E75-8CAE-40F8-9B10-7393530E0A9C}" type="pres">
      <dgm:prSet presAssocID="{BEA1D9CE-927A-4E68-9494-A765697B450F}" presName="composite" presStyleCnt="0"/>
      <dgm:spPr/>
    </dgm:pt>
    <dgm:pt modelId="{F7FC1658-85DB-478F-9262-9E08452378E1}" type="pres">
      <dgm:prSet presAssocID="{BEA1D9CE-927A-4E68-9494-A765697B450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FF1AE5-B988-4F7F-B2CD-7B2135C1A30A}" type="pres">
      <dgm:prSet presAssocID="{BEA1D9CE-927A-4E68-9494-A765697B450F}" presName="descendantText" presStyleLbl="alignAcc1" presStyleIdx="1" presStyleCnt="4" custLinFactNeighborX="116" custLinFactNeighborY="-11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C933063-4C43-436A-931C-CD5315D95F87}" type="pres">
      <dgm:prSet presAssocID="{B41D74CC-ED90-4C85-B135-1F896D13484E}" presName="sp" presStyleCnt="0"/>
      <dgm:spPr/>
    </dgm:pt>
    <dgm:pt modelId="{F2B57D23-A9B1-42F8-85DC-6BE6E75FE7BD}" type="pres">
      <dgm:prSet presAssocID="{1A6EFDD0-7EC9-435C-82F8-823A4EEFCFD4}" presName="composite" presStyleCnt="0"/>
      <dgm:spPr/>
    </dgm:pt>
    <dgm:pt modelId="{7B89B032-F01F-4D88-A0FB-6A828967DCC5}" type="pres">
      <dgm:prSet presAssocID="{1A6EFDD0-7EC9-435C-82F8-823A4EEFCFD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41FFB9-0C68-4B8D-B137-992C7B6F5423}" type="pres">
      <dgm:prSet presAssocID="{1A6EFDD0-7EC9-435C-82F8-823A4EEFCFD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8410BCE-B1FE-4E14-AB98-C4BD0936CF2D}" type="pres">
      <dgm:prSet presAssocID="{86AAA1B2-A662-42B4-8DA2-2D0808D0E6B7}" presName="sp" presStyleCnt="0"/>
      <dgm:spPr/>
    </dgm:pt>
    <dgm:pt modelId="{4DB39D80-E82D-4CD5-9245-996BE4CF23EE}" type="pres">
      <dgm:prSet presAssocID="{68D049FB-0E66-4B09-BB17-10F391C38A36}" presName="composite" presStyleCnt="0"/>
      <dgm:spPr/>
    </dgm:pt>
    <dgm:pt modelId="{D73C545D-C379-42C9-A28D-0268ECD834A6}" type="pres">
      <dgm:prSet presAssocID="{68D049FB-0E66-4B09-BB17-10F391C38A3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240D9DE-FEBD-41BB-A5F8-BB414E1C4347}" type="pres">
      <dgm:prSet presAssocID="{68D049FB-0E66-4B09-BB17-10F391C38A3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95C930A-1E92-4CA0-81B8-95C3EA34BB53}" srcId="{68D049FB-0E66-4B09-BB17-10F391C38A36}" destId="{0523C3E3-8EE0-4938-A231-A68BCA1A8A6F}" srcOrd="0" destOrd="0" parTransId="{270D093D-06C5-4758-89F5-549C7EDB951B}" sibTransId="{EAE22B17-653C-4011-A5B2-1AE3AECC8B5E}"/>
    <dgm:cxn modelId="{44120B66-E91F-42CC-8A62-29FA7AE5C275}" type="presOf" srcId="{5A5ED3DD-8046-43A9-A5FE-46D2DEA404A1}" destId="{9F41FFB9-0C68-4B8D-B137-992C7B6F5423}" srcOrd="0" destOrd="0" presId="urn:microsoft.com/office/officeart/2005/8/layout/chevron2"/>
    <dgm:cxn modelId="{C070FDA2-88CE-4DA4-A257-D810A3FC1CBF}" type="presOf" srcId="{25EFB26A-87E6-4F57-85F5-C7BD60FB3CCB}" destId="{2431CEB1-FB1E-4E47-BCCD-445D1BEBB121}" srcOrd="0" destOrd="0" presId="urn:microsoft.com/office/officeart/2005/8/layout/chevron2"/>
    <dgm:cxn modelId="{0AEF1C4C-84B8-459E-8C46-44D467F20DC1}" type="presOf" srcId="{BEA1D9CE-927A-4E68-9494-A765697B450F}" destId="{F7FC1658-85DB-478F-9262-9E08452378E1}" srcOrd="0" destOrd="0" presId="urn:microsoft.com/office/officeart/2005/8/layout/chevron2"/>
    <dgm:cxn modelId="{D9BAD856-BEF1-4515-8EE7-13162B72F211}" srcId="{FAB99FA1-2503-42BA-BAAE-EC62D0EF31A3}" destId="{6170282C-5147-4EBC-8662-A4644F0B2C58}" srcOrd="0" destOrd="0" parTransId="{CE70C730-C794-4DD4-AFB0-C7B310F14A26}" sibTransId="{F62FC155-03C1-4CA3-A5E9-7EAC1B813729}"/>
    <dgm:cxn modelId="{CD3B00D5-5D91-4598-864D-C86F83540008}" type="presOf" srcId="{1A6EFDD0-7EC9-435C-82F8-823A4EEFCFD4}" destId="{7B89B032-F01F-4D88-A0FB-6A828967DCC5}" srcOrd="0" destOrd="0" presId="urn:microsoft.com/office/officeart/2005/8/layout/chevron2"/>
    <dgm:cxn modelId="{61173910-3709-40E1-BF32-151261815BCD}" type="presOf" srcId="{6170282C-5147-4EBC-8662-A4644F0B2C58}" destId="{28820712-C947-4EF1-AAD8-BC0308EB6232}" srcOrd="0" destOrd="0" presId="urn:microsoft.com/office/officeart/2005/8/layout/chevron2"/>
    <dgm:cxn modelId="{AA6ABD69-7BFD-43AE-9B13-F6EF8EEE51FB}" srcId="{FAB99FA1-2503-42BA-BAAE-EC62D0EF31A3}" destId="{BEA1D9CE-927A-4E68-9494-A765697B450F}" srcOrd="1" destOrd="0" parTransId="{9A382452-FF96-4A4B-BEDA-F25E1A89BE2B}" sibTransId="{B41D74CC-ED90-4C85-B135-1F896D13484E}"/>
    <dgm:cxn modelId="{ED00294D-9ED4-4216-95C4-39F50F69FA29}" srcId="{BEA1D9CE-927A-4E68-9494-A765697B450F}" destId="{1CDF9BF9-9E63-41B9-B7DB-B9D1C7B2AE2E}" srcOrd="0" destOrd="0" parTransId="{9AAB627C-3104-4C68-AF64-069D18EF7EC6}" sibTransId="{DFE6FBF4-0326-41E4-93EE-98A984183335}"/>
    <dgm:cxn modelId="{5F215FA4-902A-4998-AB73-0FB3515ADB51}" srcId="{FAB99FA1-2503-42BA-BAAE-EC62D0EF31A3}" destId="{68D049FB-0E66-4B09-BB17-10F391C38A36}" srcOrd="3" destOrd="0" parTransId="{8CA4A93C-9DAE-4191-9F9A-BA4E05251570}" sibTransId="{07FE3637-9BA1-49C2-AB15-9FC245FE8945}"/>
    <dgm:cxn modelId="{13834E6E-3D75-4620-A3C6-E6DC41477443}" type="presOf" srcId="{0523C3E3-8EE0-4938-A231-A68BCA1A8A6F}" destId="{3240D9DE-FEBD-41BB-A5F8-BB414E1C4347}" srcOrd="0" destOrd="0" presId="urn:microsoft.com/office/officeart/2005/8/layout/chevron2"/>
    <dgm:cxn modelId="{A49AC947-C963-4C54-948B-94720E55B588}" type="presOf" srcId="{FAB99FA1-2503-42BA-BAAE-EC62D0EF31A3}" destId="{4DF01C8D-9862-4976-B983-B2D7C78F28BB}" srcOrd="0" destOrd="0" presId="urn:microsoft.com/office/officeart/2005/8/layout/chevron2"/>
    <dgm:cxn modelId="{D807816C-5E07-4698-9486-1F9A41B36D1A}" srcId="{1A6EFDD0-7EC9-435C-82F8-823A4EEFCFD4}" destId="{5A5ED3DD-8046-43A9-A5FE-46D2DEA404A1}" srcOrd="0" destOrd="0" parTransId="{7B21AB43-C5BE-486F-BC93-9987C5BE1DC6}" sibTransId="{502FBDE3-A01F-49B9-B5D7-7EB9627EF321}"/>
    <dgm:cxn modelId="{22F17CE5-6BB1-48B1-B449-74F13A7C231C}" type="presOf" srcId="{68D049FB-0E66-4B09-BB17-10F391C38A36}" destId="{D73C545D-C379-42C9-A28D-0268ECD834A6}" srcOrd="0" destOrd="0" presId="urn:microsoft.com/office/officeart/2005/8/layout/chevron2"/>
    <dgm:cxn modelId="{F7F86200-D3D5-4F6D-97C3-A2F8DE2A30B9}" srcId="{6170282C-5147-4EBC-8662-A4644F0B2C58}" destId="{25EFB26A-87E6-4F57-85F5-C7BD60FB3CCB}" srcOrd="0" destOrd="0" parTransId="{AB5394B4-5C04-45BA-8569-5C9373C0D4D3}" sibTransId="{7AA0C694-005C-4570-929C-6479173777C5}"/>
    <dgm:cxn modelId="{3EDD805C-9437-4007-985C-4EECC35F1C53}" type="presOf" srcId="{1CDF9BF9-9E63-41B9-B7DB-B9D1C7B2AE2E}" destId="{4CFF1AE5-B988-4F7F-B2CD-7B2135C1A30A}" srcOrd="0" destOrd="0" presId="urn:microsoft.com/office/officeart/2005/8/layout/chevron2"/>
    <dgm:cxn modelId="{50BF506C-31FA-486E-B53E-EA30F72F3A8B}" srcId="{FAB99FA1-2503-42BA-BAAE-EC62D0EF31A3}" destId="{1A6EFDD0-7EC9-435C-82F8-823A4EEFCFD4}" srcOrd="2" destOrd="0" parTransId="{D4FDCDAE-890B-4615-BDBA-3B01BE2227E1}" sibTransId="{86AAA1B2-A662-42B4-8DA2-2D0808D0E6B7}"/>
    <dgm:cxn modelId="{F7F83BEE-A410-4FC7-88D6-2C8296DB867A}" type="presParOf" srcId="{4DF01C8D-9862-4976-B983-B2D7C78F28BB}" destId="{774FF714-1D77-41B0-98CB-6834CDA87B38}" srcOrd="0" destOrd="0" presId="urn:microsoft.com/office/officeart/2005/8/layout/chevron2"/>
    <dgm:cxn modelId="{885D74AF-621A-406B-B706-8DDE28E59CB7}" type="presParOf" srcId="{774FF714-1D77-41B0-98CB-6834CDA87B38}" destId="{28820712-C947-4EF1-AAD8-BC0308EB6232}" srcOrd="0" destOrd="0" presId="urn:microsoft.com/office/officeart/2005/8/layout/chevron2"/>
    <dgm:cxn modelId="{D6C82F44-1049-4418-95F6-A89165C75651}" type="presParOf" srcId="{774FF714-1D77-41B0-98CB-6834CDA87B38}" destId="{2431CEB1-FB1E-4E47-BCCD-445D1BEBB121}" srcOrd="1" destOrd="0" presId="urn:microsoft.com/office/officeart/2005/8/layout/chevron2"/>
    <dgm:cxn modelId="{656B63A4-5895-4737-B921-287A3759F481}" type="presParOf" srcId="{4DF01C8D-9862-4976-B983-B2D7C78F28BB}" destId="{18F51790-8FE0-484B-BA64-04FD9132B378}" srcOrd="1" destOrd="0" presId="urn:microsoft.com/office/officeart/2005/8/layout/chevron2"/>
    <dgm:cxn modelId="{44AE5E9F-F1D5-41ED-B5D0-B2E79B0AD8BF}" type="presParOf" srcId="{4DF01C8D-9862-4976-B983-B2D7C78F28BB}" destId="{E6D60E75-8CAE-40F8-9B10-7393530E0A9C}" srcOrd="2" destOrd="0" presId="urn:microsoft.com/office/officeart/2005/8/layout/chevron2"/>
    <dgm:cxn modelId="{D4AC4F68-CB85-4A78-B811-8B31E4A6D4E9}" type="presParOf" srcId="{E6D60E75-8CAE-40F8-9B10-7393530E0A9C}" destId="{F7FC1658-85DB-478F-9262-9E08452378E1}" srcOrd="0" destOrd="0" presId="urn:microsoft.com/office/officeart/2005/8/layout/chevron2"/>
    <dgm:cxn modelId="{C22517B3-414E-4214-AD86-02457284E3BA}" type="presParOf" srcId="{E6D60E75-8CAE-40F8-9B10-7393530E0A9C}" destId="{4CFF1AE5-B988-4F7F-B2CD-7B2135C1A30A}" srcOrd="1" destOrd="0" presId="urn:microsoft.com/office/officeart/2005/8/layout/chevron2"/>
    <dgm:cxn modelId="{C6DB00E0-B44D-46A9-A423-4ECEF7D35B61}" type="presParOf" srcId="{4DF01C8D-9862-4976-B983-B2D7C78F28BB}" destId="{EC933063-4C43-436A-931C-CD5315D95F87}" srcOrd="3" destOrd="0" presId="urn:microsoft.com/office/officeart/2005/8/layout/chevron2"/>
    <dgm:cxn modelId="{5080C1AF-F9D7-43C2-A8F7-2B9AB1262C8A}" type="presParOf" srcId="{4DF01C8D-9862-4976-B983-B2D7C78F28BB}" destId="{F2B57D23-A9B1-42F8-85DC-6BE6E75FE7BD}" srcOrd="4" destOrd="0" presId="urn:microsoft.com/office/officeart/2005/8/layout/chevron2"/>
    <dgm:cxn modelId="{66BDD1EA-D374-4799-82B8-CA19EED88B11}" type="presParOf" srcId="{F2B57D23-A9B1-42F8-85DC-6BE6E75FE7BD}" destId="{7B89B032-F01F-4D88-A0FB-6A828967DCC5}" srcOrd="0" destOrd="0" presId="urn:microsoft.com/office/officeart/2005/8/layout/chevron2"/>
    <dgm:cxn modelId="{CB07280D-88CD-4D82-B5ED-FEE7B92ADBC6}" type="presParOf" srcId="{F2B57D23-A9B1-42F8-85DC-6BE6E75FE7BD}" destId="{9F41FFB9-0C68-4B8D-B137-992C7B6F5423}" srcOrd="1" destOrd="0" presId="urn:microsoft.com/office/officeart/2005/8/layout/chevron2"/>
    <dgm:cxn modelId="{70FC66B5-CA48-4652-BE09-60F0FC66F86A}" type="presParOf" srcId="{4DF01C8D-9862-4976-B983-B2D7C78F28BB}" destId="{48410BCE-B1FE-4E14-AB98-C4BD0936CF2D}" srcOrd="5" destOrd="0" presId="urn:microsoft.com/office/officeart/2005/8/layout/chevron2"/>
    <dgm:cxn modelId="{0E64A74B-1E42-4D90-8233-693B32EF9F08}" type="presParOf" srcId="{4DF01C8D-9862-4976-B983-B2D7C78F28BB}" destId="{4DB39D80-E82D-4CD5-9245-996BE4CF23EE}" srcOrd="6" destOrd="0" presId="urn:microsoft.com/office/officeart/2005/8/layout/chevron2"/>
    <dgm:cxn modelId="{0E0D9429-5153-4698-8154-84DE839BDB72}" type="presParOf" srcId="{4DB39D80-E82D-4CD5-9245-996BE4CF23EE}" destId="{D73C545D-C379-42C9-A28D-0268ECD834A6}" srcOrd="0" destOrd="0" presId="urn:microsoft.com/office/officeart/2005/8/layout/chevron2"/>
    <dgm:cxn modelId="{905A2D6A-AAE1-4B27-9614-0C70DC9F8CC6}" type="presParOf" srcId="{4DB39D80-E82D-4CD5-9245-996BE4CF23EE}" destId="{3240D9DE-FEBD-41BB-A5F8-BB414E1C434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AB99FA1-2503-42BA-BAAE-EC62D0EF31A3}" type="doc">
      <dgm:prSet loTypeId="urn:microsoft.com/office/officeart/2005/8/layout/chevron2" loCatId="process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th-TH"/>
        </a:p>
      </dgm:t>
    </dgm:pt>
    <dgm:pt modelId="{BEA1D9CE-927A-4E68-9494-A765697B450F}">
      <dgm:prSet phldrT="[ข้อความ]" custT="1"/>
      <dgm:spPr>
        <a:solidFill>
          <a:srgbClr val="FFCCFF"/>
        </a:solidFill>
      </dgm:spPr>
      <dgm:t>
        <a:bodyPr/>
        <a:lstStyle/>
        <a:p>
          <a:r>
            <a:rPr lang="th-TH" sz="1800" b="1" dirty="0" smtClean="0"/>
            <a:t>6</a:t>
          </a:r>
          <a:endParaRPr lang="th-TH" sz="1800" b="1" dirty="0"/>
        </a:p>
      </dgm:t>
    </dgm:pt>
    <dgm:pt modelId="{9A382452-FF96-4A4B-BEDA-F25E1A89BE2B}" type="parTrans" cxnId="{AA6ABD69-7BFD-43AE-9B13-F6EF8EEE51FB}">
      <dgm:prSet/>
      <dgm:spPr/>
      <dgm:t>
        <a:bodyPr/>
        <a:lstStyle/>
        <a:p>
          <a:endParaRPr lang="th-TH" sz="1600" b="1"/>
        </a:p>
      </dgm:t>
    </dgm:pt>
    <dgm:pt modelId="{B41D74CC-ED90-4C85-B135-1F896D13484E}" type="sibTrans" cxnId="{AA6ABD69-7BFD-43AE-9B13-F6EF8EEE51FB}">
      <dgm:prSet/>
      <dgm:spPr/>
      <dgm:t>
        <a:bodyPr/>
        <a:lstStyle/>
        <a:p>
          <a:endParaRPr lang="th-TH" sz="1600" b="1"/>
        </a:p>
      </dgm:t>
    </dgm:pt>
    <dgm:pt modelId="{1A6EFDD0-7EC9-435C-82F8-823A4EEFCFD4}">
      <dgm:prSet phldrT="[ข้อความ]" custT="1"/>
      <dgm:spPr>
        <a:solidFill>
          <a:srgbClr val="FFFF00"/>
        </a:solidFill>
      </dgm:spPr>
      <dgm:t>
        <a:bodyPr/>
        <a:lstStyle/>
        <a:p>
          <a:r>
            <a:rPr lang="th-TH" sz="1800" b="1" dirty="0" smtClean="0"/>
            <a:t>7</a:t>
          </a:r>
          <a:endParaRPr lang="th-TH" sz="1800" b="1" dirty="0"/>
        </a:p>
      </dgm:t>
    </dgm:pt>
    <dgm:pt modelId="{D4FDCDAE-890B-4615-BDBA-3B01BE2227E1}" type="parTrans" cxnId="{50BF506C-31FA-486E-B53E-EA30F72F3A8B}">
      <dgm:prSet/>
      <dgm:spPr/>
      <dgm:t>
        <a:bodyPr/>
        <a:lstStyle/>
        <a:p>
          <a:endParaRPr lang="th-TH" sz="1600" b="1"/>
        </a:p>
      </dgm:t>
    </dgm:pt>
    <dgm:pt modelId="{86AAA1B2-A662-42B4-8DA2-2D0808D0E6B7}" type="sibTrans" cxnId="{50BF506C-31FA-486E-B53E-EA30F72F3A8B}">
      <dgm:prSet/>
      <dgm:spPr/>
      <dgm:t>
        <a:bodyPr/>
        <a:lstStyle/>
        <a:p>
          <a:endParaRPr lang="th-TH" sz="1600" b="1"/>
        </a:p>
      </dgm:t>
    </dgm:pt>
    <dgm:pt modelId="{68D049FB-0E66-4B09-BB17-10F391C38A36}">
      <dgm:prSet phldrT="[ข้อความ]" custT="1"/>
      <dgm:spPr>
        <a:solidFill>
          <a:srgbClr val="00B0F0"/>
        </a:solidFill>
      </dgm:spPr>
      <dgm:t>
        <a:bodyPr/>
        <a:lstStyle/>
        <a:p>
          <a:r>
            <a:rPr lang="th-TH" sz="1800" b="1" dirty="0" smtClean="0"/>
            <a:t>8</a:t>
          </a:r>
          <a:endParaRPr lang="th-TH" sz="1800" b="1" dirty="0"/>
        </a:p>
      </dgm:t>
    </dgm:pt>
    <dgm:pt modelId="{8CA4A93C-9DAE-4191-9F9A-BA4E05251570}" type="parTrans" cxnId="{5F215FA4-902A-4998-AB73-0FB3515ADB51}">
      <dgm:prSet/>
      <dgm:spPr/>
      <dgm:t>
        <a:bodyPr/>
        <a:lstStyle/>
        <a:p>
          <a:endParaRPr lang="th-TH" sz="1600" b="1"/>
        </a:p>
      </dgm:t>
    </dgm:pt>
    <dgm:pt modelId="{07FE3637-9BA1-49C2-AB15-9FC245FE8945}" type="sibTrans" cxnId="{5F215FA4-902A-4998-AB73-0FB3515ADB51}">
      <dgm:prSet/>
      <dgm:spPr/>
      <dgm:t>
        <a:bodyPr/>
        <a:lstStyle/>
        <a:p>
          <a:endParaRPr lang="th-TH" sz="1600" b="1"/>
        </a:p>
      </dgm:t>
    </dgm:pt>
    <dgm:pt modelId="{6170282C-5147-4EBC-8662-A4644F0B2C58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th-TH" sz="1800" b="1" dirty="0" smtClean="0"/>
            <a:t>5</a:t>
          </a:r>
          <a:endParaRPr lang="th-TH" sz="1800" b="1" dirty="0"/>
        </a:p>
      </dgm:t>
    </dgm:pt>
    <dgm:pt modelId="{CE70C730-C794-4DD4-AFB0-C7B310F14A26}" type="parTrans" cxnId="{D9BAD856-BEF1-4515-8EE7-13162B72F211}">
      <dgm:prSet/>
      <dgm:spPr/>
      <dgm:t>
        <a:bodyPr/>
        <a:lstStyle/>
        <a:p>
          <a:endParaRPr lang="th-TH" sz="1600" b="1"/>
        </a:p>
      </dgm:t>
    </dgm:pt>
    <dgm:pt modelId="{F62FC155-03C1-4CA3-A5E9-7EAC1B813729}" type="sibTrans" cxnId="{D9BAD856-BEF1-4515-8EE7-13162B72F211}">
      <dgm:prSet/>
      <dgm:spPr/>
      <dgm:t>
        <a:bodyPr/>
        <a:lstStyle/>
        <a:p>
          <a:endParaRPr lang="th-TH" sz="1600" b="1"/>
        </a:p>
      </dgm:t>
    </dgm:pt>
    <dgm:pt modelId="{1CDF9BF9-9E63-41B9-B7DB-B9D1C7B2AE2E}">
      <dgm:prSet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400" b="1" dirty="0" smtClean="0"/>
            <a:t>เมล็ดพันธ์ข้าวของกรมการข้าว</a:t>
          </a:r>
          <a:endParaRPr lang="th-TH" sz="2400" b="1" dirty="0"/>
        </a:p>
      </dgm:t>
    </dgm:pt>
    <dgm:pt modelId="{9AAB627C-3104-4C68-AF64-069D18EF7EC6}" type="parTrans" cxnId="{ED00294D-9ED4-4216-95C4-39F50F69FA29}">
      <dgm:prSet/>
      <dgm:spPr/>
      <dgm:t>
        <a:bodyPr/>
        <a:lstStyle/>
        <a:p>
          <a:endParaRPr lang="th-TH" sz="1600" b="1"/>
        </a:p>
      </dgm:t>
    </dgm:pt>
    <dgm:pt modelId="{DFE6FBF4-0326-41E4-93EE-98A984183335}" type="sibTrans" cxnId="{ED00294D-9ED4-4216-95C4-39F50F69FA29}">
      <dgm:prSet/>
      <dgm:spPr/>
      <dgm:t>
        <a:bodyPr/>
        <a:lstStyle/>
        <a:p>
          <a:endParaRPr lang="th-TH" sz="1600" b="1"/>
        </a:p>
      </dgm:t>
    </dgm:pt>
    <dgm:pt modelId="{25EFB26A-87E6-4F57-85F5-C7BD60FB3CCB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th-TH" sz="2400" b="1" dirty="0" smtClean="0"/>
            <a:t>เมล็ดพันธ์พืชและปัจจัยการผลิตของกรมวิชาการเกษตร</a:t>
          </a:r>
          <a:endParaRPr lang="th-TH" sz="2400" b="1" dirty="0"/>
        </a:p>
      </dgm:t>
    </dgm:pt>
    <dgm:pt modelId="{AB5394B4-5C04-45BA-8569-5C9373C0D4D3}" type="parTrans" cxnId="{F7F86200-D3D5-4F6D-97C3-A2F8DE2A30B9}">
      <dgm:prSet/>
      <dgm:spPr/>
      <dgm:t>
        <a:bodyPr/>
        <a:lstStyle/>
        <a:p>
          <a:endParaRPr lang="th-TH" sz="1600" b="1"/>
        </a:p>
      </dgm:t>
    </dgm:pt>
    <dgm:pt modelId="{7AA0C694-005C-4570-929C-6479173777C5}" type="sibTrans" cxnId="{F7F86200-D3D5-4F6D-97C3-A2F8DE2A30B9}">
      <dgm:prSet/>
      <dgm:spPr/>
      <dgm:t>
        <a:bodyPr/>
        <a:lstStyle/>
        <a:p>
          <a:endParaRPr lang="th-TH" sz="1600" b="1"/>
        </a:p>
      </dgm:t>
    </dgm:pt>
    <dgm:pt modelId="{5A5ED3DD-8046-43A9-A5FE-46D2DEA404A1}">
      <dgm:prSet custT="1"/>
      <dgm:spPr>
        <a:solidFill>
          <a:srgbClr val="FFFF00">
            <a:alpha val="90000"/>
          </a:srgbClr>
        </a:solidFill>
        <a:ln>
          <a:solidFill>
            <a:srgbClr val="CC00FF"/>
          </a:solidFill>
        </a:ln>
      </dgm:spPr>
      <dgm:t>
        <a:bodyPr/>
        <a:lstStyle/>
        <a:p>
          <a:r>
            <a:rPr lang="th-TH" sz="2400" b="1" dirty="0" smtClean="0"/>
            <a:t>ผลิตภัณฑ์หรืองานจ้างบริการประเภทพืชจากเนื้อเยื้อหัตถกรรมและอาหารที่เป็นอุตสาหกรรมในครัวเรือน</a:t>
          </a:r>
          <a:r>
            <a:rPr lang="th-TH" sz="2000" b="1" dirty="0" smtClean="0"/>
            <a:t>ของ</a:t>
          </a:r>
          <a:r>
            <a:rPr lang="th-TH" sz="2400" b="1" dirty="0" smtClean="0"/>
            <a:t>มูลนิธิแม่ฟ้าหลวง</a:t>
          </a:r>
          <a:endParaRPr lang="th-TH" sz="2400" b="1" dirty="0"/>
        </a:p>
      </dgm:t>
    </dgm:pt>
    <dgm:pt modelId="{7B21AB43-C5BE-486F-BC93-9987C5BE1DC6}" type="parTrans" cxnId="{D807816C-5E07-4698-9486-1F9A41B36D1A}">
      <dgm:prSet/>
      <dgm:spPr/>
      <dgm:t>
        <a:bodyPr/>
        <a:lstStyle/>
        <a:p>
          <a:endParaRPr lang="th-TH" sz="1600" b="1"/>
        </a:p>
      </dgm:t>
    </dgm:pt>
    <dgm:pt modelId="{502FBDE3-A01F-49B9-B5D7-7EB9627EF321}" type="sibTrans" cxnId="{D807816C-5E07-4698-9486-1F9A41B36D1A}">
      <dgm:prSet/>
      <dgm:spPr/>
      <dgm:t>
        <a:bodyPr/>
        <a:lstStyle/>
        <a:p>
          <a:endParaRPr lang="th-TH" sz="1600" b="1"/>
        </a:p>
      </dgm:t>
    </dgm:pt>
    <dgm:pt modelId="{0523C3E3-8EE0-4938-A231-A68BCA1A8A6F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th-TH" sz="2400" b="1" dirty="0" smtClean="0"/>
            <a:t>วัสดุการเกษตรที่เป็นพันธุ์พืชและพันธุ์สัตว์ ของ </a:t>
          </a:r>
          <a:r>
            <a:rPr lang="th-TH" sz="2400" b="1" dirty="0" err="1" smtClean="0"/>
            <a:t>อตก.</a:t>
          </a:r>
          <a:r>
            <a:rPr lang="th-TH" sz="2400" b="1" dirty="0" smtClean="0"/>
            <a:t> ชุมนุมสหกรณ์ฯ ร้านสหกรณ์ที่กระทรวงเกษตรฯ รับรอง  หรือกลุ่มเกษตรกรที่เป็นนิติบุคคล</a:t>
          </a:r>
          <a:endParaRPr lang="th-TH" sz="2400" b="1" dirty="0"/>
        </a:p>
      </dgm:t>
    </dgm:pt>
    <dgm:pt modelId="{270D093D-06C5-4758-89F5-549C7EDB951B}" type="parTrans" cxnId="{095C930A-1E92-4CA0-81B8-95C3EA34BB53}">
      <dgm:prSet/>
      <dgm:spPr/>
      <dgm:t>
        <a:bodyPr/>
        <a:lstStyle/>
        <a:p>
          <a:endParaRPr lang="th-TH" sz="1600" b="1"/>
        </a:p>
      </dgm:t>
    </dgm:pt>
    <dgm:pt modelId="{EAE22B17-653C-4011-A5B2-1AE3AECC8B5E}" type="sibTrans" cxnId="{095C930A-1E92-4CA0-81B8-95C3EA34BB53}">
      <dgm:prSet/>
      <dgm:spPr/>
      <dgm:t>
        <a:bodyPr/>
        <a:lstStyle/>
        <a:p>
          <a:endParaRPr lang="th-TH" sz="1600" b="1"/>
        </a:p>
      </dgm:t>
    </dgm:pt>
    <dgm:pt modelId="{30B107EF-09F2-41F7-BC30-E006739EA0B5}">
      <dgm:prSet custT="1"/>
      <dgm:spPr>
        <a:solidFill>
          <a:srgbClr val="CC99FF"/>
        </a:solidFill>
      </dgm:spPr>
      <dgm:t>
        <a:bodyPr/>
        <a:lstStyle/>
        <a:p>
          <a:r>
            <a:rPr lang="th-TH" sz="1800" b="1" dirty="0" smtClean="0"/>
            <a:t>9</a:t>
          </a:r>
          <a:endParaRPr lang="th-TH" sz="1800" b="1" dirty="0"/>
        </a:p>
      </dgm:t>
    </dgm:pt>
    <dgm:pt modelId="{82F9AD04-5A55-49D9-AEA7-694B6CDF69E7}" type="parTrans" cxnId="{A51CDCA5-EB03-46CA-B104-DD6368DC03C1}">
      <dgm:prSet/>
      <dgm:spPr/>
      <dgm:t>
        <a:bodyPr/>
        <a:lstStyle/>
        <a:p>
          <a:endParaRPr lang="th-TH" sz="1600"/>
        </a:p>
      </dgm:t>
    </dgm:pt>
    <dgm:pt modelId="{EAD6DE55-15C0-466A-BED0-985C4AEFA108}" type="sibTrans" cxnId="{A51CDCA5-EB03-46CA-B104-DD6368DC03C1}">
      <dgm:prSet/>
      <dgm:spPr/>
      <dgm:t>
        <a:bodyPr/>
        <a:lstStyle/>
        <a:p>
          <a:endParaRPr lang="th-TH" sz="1600"/>
        </a:p>
      </dgm:t>
    </dgm:pt>
    <dgm:pt modelId="{59633B54-AF6A-4BDE-9DD2-249DABB537EA}">
      <dgm:prSet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th-TH" sz="2400" b="1" dirty="0" smtClean="0"/>
            <a:t>วัสดุการเกษตรและเครื่องมือเครื่องใช้ในการเกษตร ของ </a:t>
          </a:r>
          <a:r>
            <a:rPr lang="th-TH" sz="2400" b="1" dirty="0" err="1" smtClean="0"/>
            <a:t>อตก.</a:t>
          </a:r>
          <a:r>
            <a:rPr lang="th-TH" sz="2400" b="1" dirty="0" smtClean="0"/>
            <a:t> ชุมนุมสหกรณ์ ร้านสหกรณ์ที่กระทรวงเกษตรฯ รับรอง หรือกลุ่มเกษตรกรที่เป็นนิติบุคคล</a:t>
          </a:r>
          <a:endParaRPr lang="th-TH" sz="2400" b="1" dirty="0"/>
        </a:p>
      </dgm:t>
    </dgm:pt>
    <dgm:pt modelId="{8E7ABA7B-FAA0-41DC-AB96-4A3108B9376C}" type="parTrans" cxnId="{B58E43E4-BE10-425B-9B26-E2DD5D1721EA}">
      <dgm:prSet/>
      <dgm:spPr/>
      <dgm:t>
        <a:bodyPr/>
        <a:lstStyle/>
        <a:p>
          <a:endParaRPr lang="th-TH"/>
        </a:p>
      </dgm:t>
    </dgm:pt>
    <dgm:pt modelId="{7566620A-4273-4BF1-BE55-DD46D2A4D877}" type="sibTrans" cxnId="{B58E43E4-BE10-425B-9B26-E2DD5D1721EA}">
      <dgm:prSet/>
      <dgm:spPr/>
      <dgm:t>
        <a:bodyPr/>
        <a:lstStyle/>
        <a:p>
          <a:endParaRPr lang="th-TH"/>
        </a:p>
      </dgm:t>
    </dgm:pt>
    <dgm:pt modelId="{207E5B65-E777-4000-934D-CBDBB1351B8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b="1" dirty="0" smtClean="0"/>
            <a:t>10</a:t>
          </a:r>
          <a:endParaRPr lang="th-TH" b="1" dirty="0"/>
        </a:p>
      </dgm:t>
    </dgm:pt>
    <dgm:pt modelId="{58723E6C-2139-47CB-A883-000E7EDDB775}" type="parTrans" cxnId="{10CF72A5-86FB-4A19-BFBA-7862CFD743CA}">
      <dgm:prSet/>
      <dgm:spPr/>
      <dgm:t>
        <a:bodyPr/>
        <a:lstStyle/>
        <a:p>
          <a:endParaRPr lang="th-TH"/>
        </a:p>
      </dgm:t>
    </dgm:pt>
    <dgm:pt modelId="{C06E0909-4CE5-4A84-9775-EB37E252BD41}" type="sibTrans" cxnId="{10CF72A5-86FB-4A19-BFBA-7862CFD743CA}">
      <dgm:prSet/>
      <dgm:spPr/>
      <dgm:t>
        <a:bodyPr/>
        <a:lstStyle/>
        <a:p>
          <a:endParaRPr lang="th-TH"/>
        </a:p>
      </dgm:t>
    </dgm:pt>
    <dgm:pt modelId="{DF3A8FCF-EA29-4022-A0B6-7787CEB43504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h-TH" sz="2400" b="1" dirty="0" smtClean="0"/>
            <a:t>ผลิตภัณฑ์และงานจ้างบริการอบไม้ ไสไม้ อัดน้ำยาไม้ขององค์การอุตสาหกรรมป่าไม้</a:t>
          </a:r>
          <a:endParaRPr lang="th-TH" sz="2400" b="1" dirty="0"/>
        </a:p>
      </dgm:t>
    </dgm:pt>
    <dgm:pt modelId="{203CE186-94A6-4490-A4E6-34D4842686CF}" type="parTrans" cxnId="{9AFF483A-05BF-4C25-8E79-51AACFFF6701}">
      <dgm:prSet/>
      <dgm:spPr/>
      <dgm:t>
        <a:bodyPr/>
        <a:lstStyle/>
        <a:p>
          <a:endParaRPr lang="th-TH"/>
        </a:p>
      </dgm:t>
    </dgm:pt>
    <dgm:pt modelId="{723C32E3-C7EB-4AF0-819F-FD751E96E5BB}" type="sibTrans" cxnId="{9AFF483A-05BF-4C25-8E79-51AACFFF6701}">
      <dgm:prSet/>
      <dgm:spPr/>
      <dgm:t>
        <a:bodyPr/>
        <a:lstStyle/>
        <a:p>
          <a:endParaRPr lang="th-TH"/>
        </a:p>
      </dgm:t>
    </dgm:pt>
    <dgm:pt modelId="{4DF01C8D-9862-4976-B983-B2D7C78F28BB}" type="pres">
      <dgm:prSet presAssocID="{FAB99FA1-2503-42BA-BAAE-EC62D0EF31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74FF714-1D77-41B0-98CB-6834CDA87B38}" type="pres">
      <dgm:prSet presAssocID="{6170282C-5147-4EBC-8662-A4644F0B2C58}" presName="composite" presStyleCnt="0"/>
      <dgm:spPr/>
      <dgm:t>
        <a:bodyPr/>
        <a:lstStyle/>
        <a:p>
          <a:endParaRPr lang="th-TH"/>
        </a:p>
      </dgm:t>
    </dgm:pt>
    <dgm:pt modelId="{28820712-C947-4EF1-AAD8-BC0308EB6232}" type="pres">
      <dgm:prSet presAssocID="{6170282C-5147-4EBC-8662-A4644F0B2C58}" presName="parentText" presStyleLbl="alignNode1" presStyleIdx="0" presStyleCnt="6" custLinFactNeighborX="0" custLinFactNeighborY="-808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31CEB1-FB1E-4E47-BCCD-445D1BEBB121}" type="pres">
      <dgm:prSet presAssocID="{6170282C-5147-4EBC-8662-A4644F0B2C58}" presName="descendantText" presStyleLbl="alignAcc1" presStyleIdx="0" presStyleCnt="6" custScaleX="86935" custScaleY="101350" custLinFactNeighborX="-3355" custLinFactNeighborY="-103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F51790-8FE0-484B-BA64-04FD9132B378}" type="pres">
      <dgm:prSet presAssocID="{F62FC155-03C1-4CA3-A5E9-7EAC1B813729}" presName="sp" presStyleCnt="0"/>
      <dgm:spPr/>
      <dgm:t>
        <a:bodyPr/>
        <a:lstStyle/>
        <a:p>
          <a:endParaRPr lang="th-TH"/>
        </a:p>
      </dgm:t>
    </dgm:pt>
    <dgm:pt modelId="{E6D60E75-8CAE-40F8-9B10-7393530E0A9C}" type="pres">
      <dgm:prSet presAssocID="{BEA1D9CE-927A-4E68-9494-A765697B450F}" presName="composite" presStyleCnt="0"/>
      <dgm:spPr/>
      <dgm:t>
        <a:bodyPr/>
        <a:lstStyle/>
        <a:p>
          <a:endParaRPr lang="th-TH"/>
        </a:p>
      </dgm:t>
    </dgm:pt>
    <dgm:pt modelId="{F7FC1658-85DB-478F-9262-9E08452378E1}" type="pres">
      <dgm:prSet presAssocID="{BEA1D9CE-927A-4E68-9494-A765697B450F}" presName="parentText" presStyleLbl="alignNode1" presStyleIdx="1" presStyleCnt="6" custLinFactNeighborY="-308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FF1AE5-B988-4F7F-B2CD-7B2135C1A30A}" type="pres">
      <dgm:prSet presAssocID="{BEA1D9CE-927A-4E68-9494-A765697B450F}" presName="descendantText" presStyleLbl="alignAcc1" presStyleIdx="1" presStyleCnt="6" custAng="0" custScaleX="99371" custLinFactNeighborX="-384" custLinFactNeighborY="-542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C933063-4C43-436A-931C-CD5315D95F87}" type="pres">
      <dgm:prSet presAssocID="{B41D74CC-ED90-4C85-B135-1F896D13484E}" presName="sp" presStyleCnt="0"/>
      <dgm:spPr/>
      <dgm:t>
        <a:bodyPr/>
        <a:lstStyle/>
        <a:p>
          <a:endParaRPr lang="th-TH"/>
        </a:p>
      </dgm:t>
    </dgm:pt>
    <dgm:pt modelId="{F2B57D23-A9B1-42F8-85DC-6BE6E75FE7BD}" type="pres">
      <dgm:prSet presAssocID="{1A6EFDD0-7EC9-435C-82F8-823A4EEFCFD4}" presName="composite" presStyleCnt="0"/>
      <dgm:spPr/>
      <dgm:t>
        <a:bodyPr/>
        <a:lstStyle/>
        <a:p>
          <a:endParaRPr lang="th-TH"/>
        </a:p>
      </dgm:t>
    </dgm:pt>
    <dgm:pt modelId="{7B89B032-F01F-4D88-A0FB-6A828967DCC5}" type="pres">
      <dgm:prSet presAssocID="{1A6EFDD0-7EC9-435C-82F8-823A4EEFCFD4}" presName="parentText" presStyleLbl="alignNode1" presStyleIdx="2" presStyleCnt="6" custScaleY="147137" custLinFactNeighborY="-1084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41FFB9-0C68-4B8D-B137-992C7B6F5423}" type="pres">
      <dgm:prSet presAssocID="{1A6EFDD0-7EC9-435C-82F8-823A4EEFCFD4}" presName="descendantText" presStyleLbl="alignAcc1" presStyleIdx="2" presStyleCnt="6" custScaleY="200739" custLinFactNeighborX="-89" custLinFactNeighborY="-1680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8410BCE-B1FE-4E14-AB98-C4BD0936CF2D}" type="pres">
      <dgm:prSet presAssocID="{86AAA1B2-A662-42B4-8DA2-2D0808D0E6B7}" presName="sp" presStyleCnt="0"/>
      <dgm:spPr/>
      <dgm:t>
        <a:bodyPr/>
        <a:lstStyle/>
        <a:p>
          <a:endParaRPr lang="th-TH"/>
        </a:p>
      </dgm:t>
    </dgm:pt>
    <dgm:pt modelId="{4DB39D80-E82D-4CD5-9245-996BE4CF23EE}" type="pres">
      <dgm:prSet presAssocID="{68D049FB-0E66-4B09-BB17-10F391C38A36}" presName="composite" presStyleCnt="0"/>
      <dgm:spPr/>
      <dgm:t>
        <a:bodyPr/>
        <a:lstStyle/>
        <a:p>
          <a:endParaRPr lang="th-TH"/>
        </a:p>
      </dgm:t>
    </dgm:pt>
    <dgm:pt modelId="{D73C545D-C379-42C9-A28D-0268ECD834A6}" type="pres">
      <dgm:prSet presAssocID="{68D049FB-0E66-4B09-BB17-10F391C38A36}" presName="parentText" presStyleLbl="alignNode1" presStyleIdx="3" presStyleCnt="6" custScaleY="155146" custLinFactNeighborY="-838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240D9DE-FEBD-41BB-A5F8-BB414E1C4347}" type="pres">
      <dgm:prSet presAssocID="{68D049FB-0E66-4B09-BB17-10F391C38A36}" presName="descendantText" presStyleLbl="alignAcc1" presStyleIdx="3" presStyleCnt="6" custScaleY="203052" custLinFactNeighborY="-764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20F5FEB-D6E3-4442-87FA-D080E99A312E}" type="pres">
      <dgm:prSet presAssocID="{07FE3637-9BA1-49C2-AB15-9FC245FE8945}" presName="sp" presStyleCnt="0"/>
      <dgm:spPr/>
      <dgm:t>
        <a:bodyPr/>
        <a:lstStyle/>
        <a:p>
          <a:endParaRPr lang="th-TH"/>
        </a:p>
      </dgm:t>
    </dgm:pt>
    <dgm:pt modelId="{632871C2-2D68-43AA-B8FB-2D36BAADE38C}" type="pres">
      <dgm:prSet presAssocID="{30B107EF-09F2-41F7-BC30-E006739EA0B5}" presName="composite" presStyleCnt="0"/>
      <dgm:spPr/>
      <dgm:t>
        <a:bodyPr/>
        <a:lstStyle/>
        <a:p>
          <a:endParaRPr lang="th-TH"/>
        </a:p>
      </dgm:t>
    </dgm:pt>
    <dgm:pt modelId="{12B4B57B-1E53-46F1-9F12-F24358E3471E}" type="pres">
      <dgm:prSet presAssocID="{30B107EF-09F2-41F7-BC30-E006739EA0B5}" presName="parentText" presStyleLbl="alignNode1" presStyleIdx="4" presStyleCnt="6" custScaleY="140538" custLinFactNeighborY="1426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4F43288-E462-4FCF-AFB3-111D8B1336E5}" type="pres">
      <dgm:prSet presAssocID="{30B107EF-09F2-41F7-BC30-E006739EA0B5}" presName="descendantText" presStyleLbl="alignAcc1" presStyleIdx="4" presStyleCnt="6" custScaleY="232757" custLinFactNeighborY="160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82FD8A8-5B1E-4346-9A65-4C88987E0808}" type="pres">
      <dgm:prSet presAssocID="{EAD6DE55-15C0-466A-BED0-985C4AEFA108}" presName="sp" presStyleCnt="0"/>
      <dgm:spPr/>
      <dgm:t>
        <a:bodyPr/>
        <a:lstStyle/>
        <a:p>
          <a:endParaRPr lang="th-TH"/>
        </a:p>
      </dgm:t>
    </dgm:pt>
    <dgm:pt modelId="{6D8DE0DE-4B8B-4B71-B1CB-382BFF6CBB2B}" type="pres">
      <dgm:prSet presAssocID="{207E5B65-E777-4000-934D-CBDBB1351B89}" presName="composite" presStyleCnt="0"/>
      <dgm:spPr/>
      <dgm:t>
        <a:bodyPr/>
        <a:lstStyle/>
        <a:p>
          <a:endParaRPr lang="th-TH"/>
        </a:p>
      </dgm:t>
    </dgm:pt>
    <dgm:pt modelId="{FD08B19B-C201-4A9D-9CBA-FD74C139BD1E}" type="pres">
      <dgm:prSet presAssocID="{207E5B65-E777-4000-934D-CBDBB1351B89}" presName="parentText" presStyleLbl="alignNode1" presStyleIdx="5" presStyleCnt="6" custLinFactNeighborX="0" custLinFactNeighborY="21639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9B444C9-DC74-48C1-8FB2-47E9A9E86302}" type="pres">
      <dgm:prSet presAssocID="{207E5B65-E777-4000-934D-CBDBB1351B89}" presName="descendantText" presStyleLbl="alignAcc1" presStyleIdx="5" presStyleCnt="6" custLinFactNeighborX="-645" custLinFactNeighborY="5008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AFF483A-05BF-4C25-8E79-51AACFFF6701}" srcId="{207E5B65-E777-4000-934D-CBDBB1351B89}" destId="{DF3A8FCF-EA29-4022-A0B6-7787CEB43504}" srcOrd="0" destOrd="0" parTransId="{203CE186-94A6-4490-A4E6-34D4842686CF}" sibTransId="{723C32E3-C7EB-4AF0-819F-FD751E96E5BB}"/>
    <dgm:cxn modelId="{887AEA02-1848-46FB-8E9C-D2DFBE25E42F}" type="presOf" srcId="{0523C3E3-8EE0-4938-A231-A68BCA1A8A6F}" destId="{3240D9DE-FEBD-41BB-A5F8-BB414E1C4347}" srcOrd="0" destOrd="0" presId="urn:microsoft.com/office/officeart/2005/8/layout/chevron2"/>
    <dgm:cxn modelId="{554981F2-BC1D-4837-B8E6-BCA2ED97DAFA}" type="presOf" srcId="{FAB99FA1-2503-42BA-BAAE-EC62D0EF31A3}" destId="{4DF01C8D-9862-4976-B983-B2D7C78F28BB}" srcOrd="0" destOrd="0" presId="urn:microsoft.com/office/officeart/2005/8/layout/chevron2"/>
    <dgm:cxn modelId="{D9BAD856-BEF1-4515-8EE7-13162B72F211}" srcId="{FAB99FA1-2503-42BA-BAAE-EC62D0EF31A3}" destId="{6170282C-5147-4EBC-8662-A4644F0B2C58}" srcOrd="0" destOrd="0" parTransId="{CE70C730-C794-4DD4-AFB0-C7B310F14A26}" sibTransId="{F62FC155-03C1-4CA3-A5E9-7EAC1B813729}"/>
    <dgm:cxn modelId="{10CF72A5-86FB-4A19-BFBA-7862CFD743CA}" srcId="{FAB99FA1-2503-42BA-BAAE-EC62D0EF31A3}" destId="{207E5B65-E777-4000-934D-CBDBB1351B89}" srcOrd="5" destOrd="0" parTransId="{58723E6C-2139-47CB-A883-000E7EDDB775}" sibTransId="{C06E0909-4CE5-4A84-9775-EB37E252BD41}"/>
    <dgm:cxn modelId="{1A835C33-3802-48ED-BB9B-89560535DF3D}" type="presOf" srcId="{BEA1D9CE-927A-4E68-9494-A765697B450F}" destId="{F7FC1658-85DB-478F-9262-9E08452378E1}" srcOrd="0" destOrd="0" presId="urn:microsoft.com/office/officeart/2005/8/layout/chevron2"/>
    <dgm:cxn modelId="{783C1F86-1ED1-4581-ACC9-2C7ECCB481D4}" type="presOf" srcId="{6170282C-5147-4EBC-8662-A4644F0B2C58}" destId="{28820712-C947-4EF1-AAD8-BC0308EB6232}" srcOrd="0" destOrd="0" presId="urn:microsoft.com/office/officeart/2005/8/layout/chevron2"/>
    <dgm:cxn modelId="{AA6ABD69-7BFD-43AE-9B13-F6EF8EEE51FB}" srcId="{FAB99FA1-2503-42BA-BAAE-EC62D0EF31A3}" destId="{BEA1D9CE-927A-4E68-9494-A765697B450F}" srcOrd="1" destOrd="0" parTransId="{9A382452-FF96-4A4B-BEDA-F25E1A89BE2B}" sibTransId="{B41D74CC-ED90-4C85-B135-1F896D13484E}"/>
    <dgm:cxn modelId="{79B0D61F-32B0-465B-AF2E-F4D90467CE5F}" type="presOf" srcId="{1A6EFDD0-7EC9-435C-82F8-823A4EEFCFD4}" destId="{7B89B032-F01F-4D88-A0FB-6A828967DCC5}" srcOrd="0" destOrd="0" presId="urn:microsoft.com/office/officeart/2005/8/layout/chevron2"/>
    <dgm:cxn modelId="{D807816C-5E07-4698-9486-1F9A41B36D1A}" srcId="{1A6EFDD0-7EC9-435C-82F8-823A4EEFCFD4}" destId="{5A5ED3DD-8046-43A9-A5FE-46D2DEA404A1}" srcOrd="0" destOrd="0" parTransId="{7B21AB43-C5BE-486F-BC93-9987C5BE1DC6}" sibTransId="{502FBDE3-A01F-49B9-B5D7-7EB9627EF321}"/>
    <dgm:cxn modelId="{50BF506C-31FA-486E-B53E-EA30F72F3A8B}" srcId="{FAB99FA1-2503-42BA-BAAE-EC62D0EF31A3}" destId="{1A6EFDD0-7EC9-435C-82F8-823A4EEFCFD4}" srcOrd="2" destOrd="0" parTransId="{D4FDCDAE-890B-4615-BDBA-3B01BE2227E1}" sibTransId="{86AAA1B2-A662-42B4-8DA2-2D0808D0E6B7}"/>
    <dgm:cxn modelId="{095C930A-1E92-4CA0-81B8-95C3EA34BB53}" srcId="{68D049FB-0E66-4B09-BB17-10F391C38A36}" destId="{0523C3E3-8EE0-4938-A231-A68BCA1A8A6F}" srcOrd="0" destOrd="0" parTransId="{270D093D-06C5-4758-89F5-549C7EDB951B}" sibTransId="{EAE22B17-653C-4011-A5B2-1AE3AECC8B5E}"/>
    <dgm:cxn modelId="{BFFA4288-D663-4C42-8167-387DE17E664A}" type="presOf" srcId="{DF3A8FCF-EA29-4022-A0B6-7787CEB43504}" destId="{69B444C9-DC74-48C1-8FB2-47E9A9E86302}" srcOrd="0" destOrd="0" presId="urn:microsoft.com/office/officeart/2005/8/layout/chevron2"/>
    <dgm:cxn modelId="{BAFA9B96-4B26-40FE-A441-18128382129F}" type="presOf" srcId="{207E5B65-E777-4000-934D-CBDBB1351B89}" destId="{FD08B19B-C201-4A9D-9CBA-FD74C139BD1E}" srcOrd="0" destOrd="0" presId="urn:microsoft.com/office/officeart/2005/8/layout/chevron2"/>
    <dgm:cxn modelId="{2DECA5CB-3C4F-486B-B71F-A7F1FF8342CB}" type="presOf" srcId="{1CDF9BF9-9E63-41B9-B7DB-B9D1C7B2AE2E}" destId="{4CFF1AE5-B988-4F7F-B2CD-7B2135C1A30A}" srcOrd="0" destOrd="0" presId="urn:microsoft.com/office/officeart/2005/8/layout/chevron2"/>
    <dgm:cxn modelId="{ED00294D-9ED4-4216-95C4-39F50F69FA29}" srcId="{BEA1D9CE-927A-4E68-9494-A765697B450F}" destId="{1CDF9BF9-9E63-41B9-B7DB-B9D1C7B2AE2E}" srcOrd="0" destOrd="0" parTransId="{9AAB627C-3104-4C68-AF64-069D18EF7EC6}" sibTransId="{DFE6FBF4-0326-41E4-93EE-98A984183335}"/>
    <dgm:cxn modelId="{1EB4E57B-9633-4BAB-A963-9313A97A6431}" type="presOf" srcId="{30B107EF-09F2-41F7-BC30-E006739EA0B5}" destId="{12B4B57B-1E53-46F1-9F12-F24358E3471E}" srcOrd="0" destOrd="0" presId="urn:microsoft.com/office/officeart/2005/8/layout/chevron2"/>
    <dgm:cxn modelId="{A51CDCA5-EB03-46CA-B104-DD6368DC03C1}" srcId="{FAB99FA1-2503-42BA-BAAE-EC62D0EF31A3}" destId="{30B107EF-09F2-41F7-BC30-E006739EA0B5}" srcOrd="4" destOrd="0" parTransId="{82F9AD04-5A55-49D9-AEA7-694B6CDF69E7}" sibTransId="{EAD6DE55-15C0-466A-BED0-985C4AEFA108}"/>
    <dgm:cxn modelId="{6E33D380-2A68-4FA5-8860-BA4DC0D9B396}" type="presOf" srcId="{68D049FB-0E66-4B09-BB17-10F391C38A36}" destId="{D73C545D-C379-42C9-A28D-0268ECD834A6}" srcOrd="0" destOrd="0" presId="urn:microsoft.com/office/officeart/2005/8/layout/chevron2"/>
    <dgm:cxn modelId="{F7F86200-D3D5-4F6D-97C3-A2F8DE2A30B9}" srcId="{6170282C-5147-4EBC-8662-A4644F0B2C58}" destId="{25EFB26A-87E6-4F57-85F5-C7BD60FB3CCB}" srcOrd="0" destOrd="0" parTransId="{AB5394B4-5C04-45BA-8569-5C9373C0D4D3}" sibTransId="{7AA0C694-005C-4570-929C-6479173777C5}"/>
    <dgm:cxn modelId="{B58E43E4-BE10-425B-9B26-E2DD5D1721EA}" srcId="{30B107EF-09F2-41F7-BC30-E006739EA0B5}" destId="{59633B54-AF6A-4BDE-9DD2-249DABB537EA}" srcOrd="0" destOrd="0" parTransId="{8E7ABA7B-FAA0-41DC-AB96-4A3108B9376C}" sibTransId="{7566620A-4273-4BF1-BE55-DD46D2A4D877}"/>
    <dgm:cxn modelId="{555F9241-8906-4B7C-8528-2E2394834579}" type="presOf" srcId="{5A5ED3DD-8046-43A9-A5FE-46D2DEA404A1}" destId="{9F41FFB9-0C68-4B8D-B137-992C7B6F5423}" srcOrd="0" destOrd="0" presId="urn:microsoft.com/office/officeart/2005/8/layout/chevron2"/>
    <dgm:cxn modelId="{7031D702-D7A2-4096-909A-6A0058F2DB31}" type="presOf" srcId="{25EFB26A-87E6-4F57-85F5-C7BD60FB3CCB}" destId="{2431CEB1-FB1E-4E47-BCCD-445D1BEBB121}" srcOrd="0" destOrd="0" presId="urn:microsoft.com/office/officeart/2005/8/layout/chevron2"/>
    <dgm:cxn modelId="{5F215FA4-902A-4998-AB73-0FB3515ADB51}" srcId="{FAB99FA1-2503-42BA-BAAE-EC62D0EF31A3}" destId="{68D049FB-0E66-4B09-BB17-10F391C38A36}" srcOrd="3" destOrd="0" parTransId="{8CA4A93C-9DAE-4191-9F9A-BA4E05251570}" sibTransId="{07FE3637-9BA1-49C2-AB15-9FC245FE8945}"/>
    <dgm:cxn modelId="{F679CF1E-3A00-45D4-984B-C1E9E9335D12}" type="presOf" srcId="{59633B54-AF6A-4BDE-9DD2-249DABB537EA}" destId="{44F43288-E462-4FCF-AFB3-111D8B1336E5}" srcOrd="0" destOrd="0" presId="urn:microsoft.com/office/officeart/2005/8/layout/chevron2"/>
    <dgm:cxn modelId="{AE8289E1-E797-4682-A59D-1A0296E96FE3}" type="presParOf" srcId="{4DF01C8D-9862-4976-B983-B2D7C78F28BB}" destId="{774FF714-1D77-41B0-98CB-6834CDA87B38}" srcOrd="0" destOrd="0" presId="urn:microsoft.com/office/officeart/2005/8/layout/chevron2"/>
    <dgm:cxn modelId="{8A51CCF1-444A-4911-8637-E1168245EB83}" type="presParOf" srcId="{774FF714-1D77-41B0-98CB-6834CDA87B38}" destId="{28820712-C947-4EF1-AAD8-BC0308EB6232}" srcOrd="0" destOrd="0" presId="urn:microsoft.com/office/officeart/2005/8/layout/chevron2"/>
    <dgm:cxn modelId="{7E55C605-A272-4C73-B455-2C74F66F29A8}" type="presParOf" srcId="{774FF714-1D77-41B0-98CB-6834CDA87B38}" destId="{2431CEB1-FB1E-4E47-BCCD-445D1BEBB121}" srcOrd="1" destOrd="0" presId="urn:microsoft.com/office/officeart/2005/8/layout/chevron2"/>
    <dgm:cxn modelId="{16D21B87-9B2D-4BDE-BB91-AB3E7343C4AC}" type="presParOf" srcId="{4DF01C8D-9862-4976-B983-B2D7C78F28BB}" destId="{18F51790-8FE0-484B-BA64-04FD9132B378}" srcOrd="1" destOrd="0" presId="urn:microsoft.com/office/officeart/2005/8/layout/chevron2"/>
    <dgm:cxn modelId="{5A810002-D345-4E47-BFA5-A8F83BC4EAF8}" type="presParOf" srcId="{4DF01C8D-9862-4976-B983-B2D7C78F28BB}" destId="{E6D60E75-8CAE-40F8-9B10-7393530E0A9C}" srcOrd="2" destOrd="0" presId="urn:microsoft.com/office/officeart/2005/8/layout/chevron2"/>
    <dgm:cxn modelId="{D219FAFE-FCC0-494E-8040-5C666F171CF5}" type="presParOf" srcId="{E6D60E75-8CAE-40F8-9B10-7393530E0A9C}" destId="{F7FC1658-85DB-478F-9262-9E08452378E1}" srcOrd="0" destOrd="0" presId="urn:microsoft.com/office/officeart/2005/8/layout/chevron2"/>
    <dgm:cxn modelId="{ED954195-E5CB-4C3D-99D2-BDDC2EE58EFF}" type="presParOf" srcId="{E6D60E75-8CAE-40F8-9B10-7393530E0A9C}" destId="{4CFF1AE5-B988-4F7F-B2CD-7B2135C1A30A}" srcOrd="1" destOrd="0" presId="urn:microsoft.com/office/officeart/2005/8/layout/chevron2"/>
    <dgm:cxn modelId="{DD8C96B0-F0F9-4656-864B-B10353059B30}" type="presParOf" srcId="{4DF01C8D-9862-4976-B983-B2D7C78F28BB}" destId="{EC933063-4C43-436A-931C-CD5315D95F87}" srcOrd="3" destOrd="0" presId="urn:microsoft.com/office/officeart/2005/8/layout/chevron2"/>
    <dgm:cxn modelId="{179191B8-74C0-4C9E-91A6-B57A79B9DAE2}" type="presParOf" srcId="{4DF01C8D-9862-4976-B983-B2D7C78F28BB}" destId="{F2B57D23-A9B1-42F8-85DC-6BE6E75FE7BD}" srcOrd="4" destOrd="0" presId="urn:microsoft.com/office/officeart/2005/8/layout/chevron2"/>
    <dgm:cxn modelId="{4C85ABCD-EC2B-4DFA-8AF8-3EE0F6391341}" type="presParOf" srcId="{F2B57D23-A9B1-42F8-85DC-6BE6E75FE7BD}" destId="{7B89B032-F01F-4D88-A0FB-6A828967DCC5}" srcOrd="0" destOrd="0" presId="urn:microsoft.com/office/officeart/2005/8/layout/chevron2"/>
    <dgm:cxn modelId="{C8341EBC-4525-4CEF-B0AB-39C67FE213D4}" type="presParOf" srcId="{F2B57D23-A9B1-42F8-85DC-6BE6E75FE7BD}" destId="{9F41FFB9-0C68-4B8D-B137-992C7B6F5423}" srcOrd="1" destOrd="0" presId="urn:microsoft.com/office/officeart/2005/8/layout/chevron2"/>
    <dgm:cxn modelId="{6257858B-9A93-4F2B-81A9-5EC363D89F4C}" type="presParOf" srcId="{4DF01C8D-9862-4976-B983-B2D7C78F28BB}" destId="{48410BCE-B1FE-4E14-AB98-C4BD0936CF2D}" srcOrd="5" destOrd="0" presId="urn:microsoft.com/office/officeart/2005/8/layout/chevron2"/>
    <dgm:cxn modelId="{93323663-4959-44B5-9EC2-CBF871C4CE52}" type="presParOf" srcId="{4DF01C8D-9862-4976-B983-B2D7C78F28BB}" destId="{4DB39D80-E82D-4CD5-9245-996BE4CF23EE}" srcOrd="6" destOrd="0" presId="urn:microsoft.com/office/officeart/2005/8/layout/chevron2"/>
    <dgm:cxn modelId="{5958844C-C079-4182-9AA0-C8BCF6AA5D21}" type="presParOf" srcId="{4DB39D80-E82D-4CD5-9245-996BE4CF23EE}" destId="{D73C545D-C379-42C9-A28D-0268ECD834A6}" srcOrd="0" destOrd="0" presId="urn:microsoft.com/office/officeart/2005/8/layout/chevron2"/>
    <dgm:cxn modelId="{97BD6BA5-4D26-40B5-8A34-A17280FAADE4}" type="presParOf" srcId="{4DB39D80-E82D-4CD5-9245-996BE4CF23EE}" destId="{3240D9DE-FEBD-41BB-A5F8-BB414E1C4347}" srcOrd="1" destOrd="0" presId="urn:microsoft.com/office/officeart/2005/8/layout/chevron2"/>
    <dgm:cxn modelId="{3450DDC6-4FF1-42CB-9F8A-9B7F2A89A772}" type="presParOf" srcId="{4DF01C8D-9862-4976-B983-B2D7C78F28BB}" destId="{320F5FEB-D6E3-4442-87FA-D080E99A312E}" srcOrd="7" destOrd="0" presId="urn:microsoft.com/office/officeart/2005/8/layout/chevron2"/>
    <dgm:cxn modelId="{D5958D9A-241D-451C-A3D0-3953F4DF234C}" type="presParOf" srcId="{4DF01C8D-9862-4976-B983-B2D7C78F28BB}" destId="{632871C2-2D68-43AA-B8FB-2D36BAADE38C}" srcOrd="8" destOrd="0" presId="urn:microsoft.com/office/officeart/2005/8/layout/chevron2"/>
    <dgm:cxn modelId="{F37AA860-DFBF-4C92-9232-0C9A12D73D5C}" type="presParOf" srcId="{632871C2-2D68-43AA-B8FB-2D36BAADE38C}" destId="{12B4B57B-1E53-46F1-9F12-F24358E3471E}" srcOrd="0" destOrd="0" presId="urn:microsoft.com/office/officeart/2005/8/layout/chevron2"/>
    <dgm:cxn modelId="{3064BEF3-7CF9-4F33-8D69-EBECE6AFEA4F}" type="presParOf" srcId="{632871C2-2D68-43AA-B8FB-2D36BAADE38C}" destId="{44F43288-E462-4FCF-AFB3-111D8B1336E5}" srcOrd="1" destOrd="0" presId="urn:microsoft.com/office/officeart/2005/8/layout/chevron2"/>
    <dgm:cxn modelId="{DA85CD58-C968-4323-A236-4F017F944D05}" type="presParOf" srcId="{4DF01C8D-9862-4976-B983-B2D7C78F28BB}" destId="{382FD8A8-5B1E-4346-9A65-4C88987E0808}" srcOrd="9" destOrd="0" presId="urn:microsoft.com/office/officeart/2005/8/layout/chevron2"/>
    <dgm:cxn modelId="{014144F7-E030-4462-A715-6D58EA0C911E}" type="presParOf" srcId="{4DF01C8D-9862-4976-B983-B2D7C78F28BB}" destId="{6D8DE0DE-4B8B-4B71-B1CB-382BFF6CBB2B}" srcOrd="10" destOrd="0" presId="urn:microsoft.com/office/officeart/2005/8/layout/chevron2"/>
    <dgm:cxn modelId="{DFA35D5D-2860-4EE8-86EA-4975301D7505}" type="presParOf" srcId="{6D8DE0DE-4B8B-4B71-B1CB-382BFF6CBB2B}" destId="{FD08B19B-C201-4A9D-9CBA-FD74C139BD1E}" srcOrd="0" destOrd="0" presId="urn:microsoft.com/office/officeart/2005/8/layout/chevron2"/>
    <dgm:cxn modelId="{5EBB7CA1-891D-4F37-A380-49E1BE518E65}" type="presParOf" srcId="{6D8DE0DE-4B8B-4B71-B1CB-382BFF6CBB2B}" destId="{69B444C9-DC74-48C1-8FB2-47E9A9E86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AB99FA1-2503-42BA-BAAE-EC62D0EF31A3}" type="doc">
      <dgm:prSet loTypeId="urn:microsoft.com/office/officeart/2005/8/layout/chevron2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BEA1D9CE-927A-4E68-9494-A765697B450F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th-TH" sz="3200" b="1" dirty="0" smtClean="0"/>
            <a:t>2</a:t>
          </a:r>
          <a:endParaRPr lang="th-TH" sz="3200" b="1" dirty="0"/>
        </a:p>
      </dgm:t>
    </dgm:pt>
    <dgm:pt modelId="{9A382452-FF96-4A4B-BEDA-F25E1A89BE2B}" type="parTrans" cxnId="{AA6ABD69-7BFD-43AE-9B13-F6EF8EEE51FB}">
      <dgm:prSet/>
      <dgm:spPr/>
      <dgm:t>
        <a:bodyPr/>
        <a:lstStyle/>
        <a:p>
          <a:endParaRPr lang="th-TH" sz="2800" b="1"/>
        </a:p>
      </dgm:t>
    </dgm:pt>
    <dgm:pt modelId="{B41D74CC-ED90-4C85-B135-1F896D13484E}" type="sibTrans" cxnId="{AA6ABD69-7BFD-43AE-9B13-F6EF8EEE51FB}">
      <dgm:prSet/>
      <dgm:spPr/>
      <dgm:t>
        <a:bodyPr/>
        <a:lstStyle/>
        <a:p>
          <a:endParaRPr lang="th-TH" sz="2800" b="1"/>
        </a:p>
      </dgm:t>
    </dgm:pt>
    <dgm:pt modelId="{1A6EFDD0-7EC9-435C-82F8-823A4EEFCFD4}">
      <dgm:prSet phldrT="[ข้อความ]" custT="1"/>
      <dgm:spPr>
        <a:solidFill>
          <a:srgbClr val="CC00FF"/>
        </a:solidFill>
      </dgm:spPr>
      <dgm:t>
        <a:bodyPr/>
        <a:lstStyle/>
        <a:p>
          <a:r>
            <a:rPr lang="th-TH" sz="2400" b="1" dirty="0" smtClean="0"/>
            <a:t>3</a:t>
          </a:r>
          <a:endParaRPr lang="th-TH" sz="2400" b="1" dirty="0"/>
        </a:p>
      </dgm:t>
    </dgm:pt>
    <dgm:pt modelId="{D4FDCDAE-890B-4615-BDBA-3B01BE2227E1}" type="parTrans" cxnId="{50BF506C-31FA-486E-B53E-EA30F72F3A8B}">
      <dgm:prSet/>
      <dgm:spPr/>
      <dgm:t>
        <a:bodyPr/>
        <a:lstStyle/>
        <a:p>
          <a:endParaRPr lang="th-TH" sz="2800" b="1"/>
        </a:p>
      </dgm:t>
    </dgm:pt>
    <dgm:pt modelId="{86AAA1B2-A662-42B4-8DA2-2D0808D0E6B7}" type="sibTrans" cxnId="{50BF506C-31FA-486E-B53E-EA30F72F3A8B}">
      <dgm:prSet/>
      <dgm:spPr/>
      <dgm:t>
        <a:bodyPr/>
        <a:lstStyle/>
        <a:p>
          <a:endParaRPr lang="th-TH" sz="2800" b="1"/>
        </a:p>
      </dgm:t>
    </dgm:pt>
    <dgm:pt modelId="{68D049FB-0E66-4B09-BB17-10F391C38A36}">
      <dgm:prSet phldrT="[ข้อความ]" custT="1"/>
      <dgm:spPr>
        <a:solidFill>
          <a:srgbClr val="FFFF00"/>
        </a:solidFill>
      </dgm:spPr>
      <dgm:t>
        <a:bodyPr/>
        <a:lstStyle/>
        <a:p>
          <a:r>
            <a:rPr lang="th-TH" sz="2800" b="1" dirty="0" smtClean="0"/>
            <a:t>4</a:t>
          </a:r>
          <a:endParaRPr lang="th-TH" sz="2800" b="1" dirty="0"/>
        </a:p>
      </dgm:t>
    </dgm:pt>
    <dgm:pt modelId="{8CA4A93C-9DAE-4191-9F9A-BA4E05251570}" type="parTrans" cxnId="{5F215FA4-902A-4998-AB73-0FB3515ADB51}">
      <dgm:prSet/>
      <dgm:spPr/>
      <dgm:t>
        <a:bodyPr/>
        <a:lstStyle/>
        <a:p>
          <a:endParaRPr lang="th-TH" sz="2800" b="1"/>
        </a:p>
      </dgm:t>
    </dgm:pt>
    <dgm:pt modelId="{07FE3637-9BA1-49C2-AB15-9FC245FE8945}" type="sibTrans" cxnId="{5F215FA4-902A-4998-AB73-0FB3515ADB51}">
      <dgm:prSet/>
      <dgm:spPr/>
      <dgm:t>
        <a:bodyPr/>
        <a:lstStyle/>
        <a:p>
          <a:endParaRPr lang="th-TH" sz="2800" b="1"/>
        </a:p>
      </dgm:t>
    </dgm:pt>
    <dgm:pt modelId="{6170282C-5147-4EBC-8662-A4644F0B2C58}">
      <dgm:prSet phldrT="[ข้อความ]" custT="1"/>
      <dgm:spPr>
        <a:solidFill>
          <a:srgbClr val="00B0F0"/>
        </a:solidFill>
      </dgm:spPr>
      <dgm:t>
        <a:bodyPr/>
        <a:lstStyle/>
        <a:p>
          <a:r>
            <a:rPr lang="th-TH" sz="3200" b="1" dirty="0" smtClean="0"/>
            <a:t>1</a:t>
          </a:r>
          <a:endParaRPr lang="th-TH" sz="3200" b="1" dirty="0"/>
        </a:p>
      </dgm:t>
    </dgm:pt>
    <dgm:pt modelId="{CE70C730-C794-4DD4-AFB0-C7B310F14A26}" type="parTrans" cxnId="{D9BAD856-BEF1-4515-8EE7-13162B72F211}">
      <dgm:prSet/>
      <dgm:spPr/>
      <dgm:t>
        <a:bodyPr/>
        <a:lstStyle/>
        <a:p>
          <a:endParaRPr lang="th-TH" sz="2800" b="1"/>
        </a:p>
      </dgm:t>
    </dgm:pt>
    <dgm:pt modelId="{F62FC155-03C1-4CA3-A5E9-7EAC1B813729}" type="sibTrans" cxnId="{D9BAD856-BEF1-4515-8EE7-13162B72F211}">
      <dgm:prSet/>
      <dgm:spPr/>
      <dgm:t>
        <a:bodyPr/>
        <a:lstStyle/>
        <a:p>
          <a:endParaRPr lang="th-TH" sz="2800" b="1"/>
        </a:p>
      </dgm:t>
    </dgm:pt>
    <dgm:pt modelId="{1CDF9BF9-9E63-41B9-B7DB-B9D1C7B2AE2E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th-TH" sz="2800" b="1" dirty="0" smtClean="0"/>
            <a:t>วัสดุสำนักงานของร้านสหกรณ์ที่กระทรวงเกษตรและสหกรณ์รับรอง</a:t>
          </a:r>
          <a:endParaRPr lang="th-TH" sz="2800" b="1" dirty="0"/>
        </a:p>
      </dgm:t>
    </dgm:pt>
    <dgm:pt modelId="{9AAB627C-3104-4C68-AF64-069D18EF7EC6}" type="parTrans" cxnId="{ED00294D-9ED4-4216-95C4-39F50F69FA29}">
      <dgm:prSet/>
      <dgm:spPr/>
      <dgm:t>
        <a:bodyPr/>
        <a:lstStyle/>
        <a:p>
          <a:endParaRPr lang="th-TH" sz="2800" b="1"/>
        </a:p>
      </dgm:t>
    </dgm:pt>
    <dgm:pt modelId="{DFE6FBF4-0326-41E4-93EE-98A984183335}" type="sibTrans" cxnId="{ED00294D-9ED4-4216-95C4-39F50F69FA29}">
      <dgm:prSet/>
      <dgm:spPr/>
      <dgm:t>
        <a:bodyPr/>
        <a:lstStyle/>
        <a:p>
          <a:endParaRPr lang="th-TH" sz="2800" b="1"/>
        </a:p>
      </dgm:t>
    </dgm:pt>
    <dgm:pt modelId="{25EFB26A-87E6-4F57-85F5-C7BD60FB3CCB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th-TH" sz="2800" b="1" dirty="0" smtClean="0"/>
            <a:t>ผลิตภัณฑ์ของกลุ่มสตรี หรือกลุ่มอาชีพต่าง ๆ ในหมู่บ้านและตำบล  </a:t>
          </a:r>
          <a:endParaRPr lang="th-TH" sz="2800" b="1" dirty="0"/>
        </a:p>
      </dgm:t>
    </dgm:pt>
    <dgm:pt modelId="{AB5394B4-5C04-45BA-8569-5C9373C0D4D3}" type="parTrans" cxnId="{F7F86200-D3D5-4F6D-97C3-A2F8DE2A30B9}">
      <dgm:prSet/>
      <dgm:spPr/>
      <dgm:t>
        <a:bodyPr/>
        <a:lstStyle/>
        <a:p>
          <a:endParaRPr lang="th-TH" sz="2800" b="1"/>
        </a:p>
      </dgm:t>
    </dgm:pt>
    <dgm:pt modelId="{7AA0C694-005C-4570-929C-6479173777C5}" type="sibTrans" cxnId="{F7F86200-D3D5-4F6D-97C3-A2F8DE2A30B9}">
      <dgm:prSet/>
      <dgm:spPr/>
      <dgm:t>
        <a:bodyPr/>
        <a:lstStyle/>
        <a:p>
          <a:endParaRPr lang="th-TH" sz="2800" b="1"/>
        </a:p>
      </dgm:t>
    </dgm:pt>
    <dgm:pt modelId="{5A5ED3DD-8046-43A9-A5FE-46D2DEA404A1}">
      <dgm:prSet custT="1"/>
      <dgm:spPr>
        <a:solidFill>
          <a:srgbClr val="CC00FF">
            <a:alpha val="90000"/>
          </a:srgbClr>
        </a:solidFill>
      </dgm:spPr>
      <dgm:t>
        <a:bodyPr/>
        <a:lstStyle/>
        <a:p>
          <a:r>
            <a:rPr lang="th-TH" sz="2400" b="1" dirty="0" smtClean="0"/>
            <a:t>ผลิตภัณฑ์ต่าง ๆ ที่องค์การสงเคราะห์ทหารผ่านศึกสามารถผลิตขึ้นเอง หรืองานจ้างให้บริการรักษาความปลอดภัยขององค์การสงเคราะห์ทหารผ่านศึก</a:t>
          </a:r>
          <a:endParaRPr lang="th-TH" sz="2400" b="1" dirty="0"/>
        </a:p>
      </dgm:t>
    </dgm:pt>
    <dgm:pt modelId="{7B21AB43-C5BE-486F-BC93-9987C5BE1DC6}" type="parTrans" cxnId="{D807816C-5E07-4698-9486-1F9A41B36D1A}">
      <dgm:prSet/>
      <dgm:spPr/>
      <dgm:t>
        <a:bodyPr/>
        <a:lstStyle/>
        <a:p>
          <a:endParaRPr lang="th-TH" sz="2800" b="1"/>
        </a:p>
      </dgm:t>
    </dgm:pt>
    <dgm:pt modelId="{502FBDE3-A01F-49B9-B5D7-7EB9627EF321}" type="sibTrans" cxnId="{D807816C-5E07-4698-9486-1F9A41B36D1A}">
      <dgm:prSet/>
      <dgm:spPr/>
      <dgm:t>
        <a:bodyPr/>
        <a:lstStyle/>
        <a:p>
          <a:endParaRPr lang="th-TH" sz="2800" b="1"/>
        </a:p>
      </dgm:t>
    </dgm:pt>
    <dgm:pt modelId="{0523C3E3-8EE0-4938-A231-A68BCA1A8A6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h-TH" sz="2800" b="1" dirty="0" smtClean="0"/>
            <a:t>สินค้าที่ผลิตขึ้นเองขององค์การและมูลนิธิสงเคราะห์คนพิการ</a:t>
          </a:r>
          <a:endParaRPr lang="th-TH" sz="2800" b="1" dirty="0"/>
        </a:p>
      </dgm:t>
    </dgm:pt>
    <dgm:pt modelId="{270D093D-06C5-4758-89F5-549C7EDB951B}" type="parTrans" cxnId="{095C930A-1E92-4CA0-81B8-95C3EA34BB53}">
      <dgm:prSet/>
      <dgm:spPr/>
      <dgm:t>
        <a:bodyPr/>
        <a:lstStyle/>
        <a:p>
          <a:endParaRPr lang="th-TH" sz="2800" b="1"/>
        </a:p>
      </dgm:t>
    </dgm:pt>
    <dgm:pt modelId="{EAE22B17-653C-4011-A5B2-1AE3AECC8B5E}" type="sibTrans" cxnId="{095C930A-1E92-4CA0-81B8-95C3EA34BB53}">
      <dgm:prSet/>
      <dgm:spPr/>
      <dgm:t>
        <a:bodyPr/>
        <a:lstStyle/>
        <a:p>
          <a:endParaRPr lang="th-TH" sz="2800" b="1"/>
        </a:p>
      </dgm:t>
    </dgm:pt>
    <dgm:pt modelId="{D5E00276-99DA-4A68-B68B-BA50C9FA5162}">
      <dgm:prSet custT="1"/>
      <dgm:spPr>
        <a:solidFill>
          <a:srgbClr val="CC99FF"/>
        </a:solidFill>
      </dgm:spPr>
      <dgm:t>
        <a:bodyPr/>
        <a:lstStyle/>
        <a:p>
          <a:r>
            <a:rPr lang="th-TH" sz="2800" b="1" smtClean="0"/>
            <a:t>5</a:t>
          </a:r>
          <a:endParaRPr lang="th-TH" sz="2800" b="1" dirty="0"/>
        </a:p>
      </dgm:t>
    </dgm:pt>
    <dgm:pt modelId="{02A1C37C-A42E-4370-A98B-58CA38894D12}" type="parTrans" cxnId="{C1DDC98A-4221-486B-8962-5E2F36E0EBF1}">
      <dgm:prSet/>
      <dgm:spPr/>
      <dgm:t>
        <a:bodyPr/>
        <a:lstStyle/>
        <a:p>
          <a:endParaRPr lang="th-TH" sz="2800"/>
        </a:p>
      </dgm:t>
    </dgm:pt>
    <dgm:pt modelId="{2F4817EA-905E-4CB0-A60C-97F9D7A39C59}" type="sibTrans" cxnId="{C1DDC98A-4221-486B-8962-5E2F36E0EBF1}">
      <dgm:prSet/>
      <dgm:spPr/>
      <dgm:t>
        <a:bodyPr/>
        <a:lstStyle/>
        <a:p>
          <a:endParaRPr lang="th-TH" sz="2800"/>
        </a:p>
      </dgm:t>
    </dgm:pt>
    <dgm:pt modelId="{AD5D16B5-3B99-4C04-B090-94CD2BC9CB81}">
      <dgm:prSet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th-TH" sz="2400" b="1" dirty="0" smtClean="0"/>
            <a:t>ผลิตภัณฑ์</a:t>
          </a:r>
          <a:r>
            <a:rPr lang="th-TH" sz="2400" b="1" dirty="0" err="1" smtClean="0"/>
            <a:t>จากทัณฑ</a:t>
          </a:r>
          <a:r>
            <a:rPr lang="th-TH" sz="2400" b="1" dirty="0" smtClean="0"/>
            <a:t>สถานและงานก่อสร้างของเรือนจำ </a:t>
          </a:r>
          <a:r>
            <a:rPr lang="th-TH" sz="2400" b="1" dirty="0" err="1" smtClean="0"/>
            <a:t>ทัณฑ</a:t>
          </a:r>
          <a:r>
            <a:rPr lang="th-TH" sz="2400" b="1" dirty="0" smtClean="0"/>
            <a:t>สถาน สถานอบรมและฝึกอาชีพลาดยาว หรือร้านค้าของกรมราชทัณฑ์</a:t>
          </a:r>
          <a:endParaRPr lang="th-TH" sz="2400" b="1" dirty="0"/>
        </a:p>
      </dgm:t>
    </dgm:pt>
    <dgm:pt modelId="{5A633514-7465-4509-92D7-42B2D8B2A5CB}" type="parTrans" cxnId="{25DA472F-A10B-4693-ADB4-5CDBC34C22B5}">
      <dgm:prSet/>
      <dgm:spPr/>
      <dgm:t>
        <a:bodyPr/>
        <a:lstStyle/>
        <a:p>
          <a:endParaRPr lang="th-TH" sz="2800"/>
        </a:p>
      </dgm:t>
    </dgm:pt>
    <dgm:pt modelId="{7B5AE6A7-083E-4A39-BA32-FA995230A614}" type="sibTrans" cxnId="{25DA472F-A10B-4693-ADB4-5CDBC34C22B5}">
      <dgm:prSet/>
      <dgm:spPr/>
      <dgm:t>
        <a:bodyPr/>
        <a:lstStyle/>
        <a:p>
          <a:endParaRPr lang="th-TH" sz="2800"/>
        </a:p>
      </dgm:t>
    </dgm:pt>
    <dgm:pt modelId="{4DF01C8D-9862-4976-B983-B2D7C78F28BB}" type="pres">
      <dgm:prSet presAssocID="{FAB99FA1-2503-42BA-BAAE-EC62D0EF31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74FF714-1D77-41B0-98CB-6834CDA87B38}" type="pres">
      <dgm:prSet presAssocID="{6170282C-5147-4EBC-8662-A4644F0B2C58}" presName="composite" presStyleCnt="0"/>
      <dgm:spPr/>
      <dgm:t>
        <a:bodyPr/>
        <a:lstStyle/>
        <a:p>
          <a:endParaRPr lang="th-TH"/>
        </a:p>
      </dgm:t>
    </dgm:pt>
    <dgm:pt modelId="{28820712-C947-4EF1-AAD8-BC0308EB6232}" type="pres">
      <dgm:prSet presAssocID="{6170282C-5147-4EBC-8662-A4644F0B2C58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31CEB1-FB1E-4E47-BCCD-445D1BEBB121}" type="pres">
      <dgm:prSet presAssocID="{6170282C-5147-4EBC-8662-A4644F0B2C58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F51790-8FE0-484B-BA64-04FD9132B378}" type="pres">
      <dgm:prSet presAssocID="{F62FC155-03C1-4CA3-A5E9-7EAC1B813729}" presName="sp" presStyleCnt="0"/>
      <dgm:spPr/>
      <dgm:t>
        <a:bodyPr/>
        <a:lstStyle/>
        <a:p>
          <a:endParaRPr lang="th-TH"/>
        </a:p>
      </dgm:t>
    </dgm:pt>
    <dgm:pt modelId="{E6D60E75-8CAE-40F8-9B10-7393530E0A9C}" type="pres">
      <dgm:prSet presAssocID="{BEA1D9CE-927A-4E68-9494-A765697B450F}" presName="composite" presStyleCnt="0"/>
      <dgm:spPr/>
      <dgm:t>
        <a:bodyPr/>
        <a:lstStyle/>
        <a:p>
          <a:endParaRPr lang="th-TH"/>
        </a:p>
      </dgm:t>
    </dgm:pt>
    <dgm:pt modelId="{F7FC1658-85DB-478F-9262-9E08452378E1}" type="pres">
      <dgm:prSet presAssocID="{BEA1D9CE-927A-4E68-9494-A765697B450F}" presName="parentText" presStyleLbl="alignNode1" presStyleIdx="1" presStyleCnt="5" custLinFactNeighborX="0" custLinFactNeighborY="-11231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FF1AE5-B988-4F7F-B2CD-7B2135C1A30A}" type="pres">
      <dgm:prSet presAssocID="{BEA1D9CE-927A-4E68-9494-A765697B450F}" presName="descendantText" presStyleLbl="alignAcc1" presStyleIdx="1" presStyleCnt="5" custLinFactNeighborX="0" custLinFactNeighborY="-1727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C933063-4C43-436A-931C-CD5315D95F87}" type="pres">
      <dgm:prSet presAssocID="{B41D74CC-ED90-4C85-B135-1F896D13484E}" presName="sp" presStyleCnt="0"/>
      <dgm:spPr/>
      <dgm:t>
        <a:bodyPr/>
        <a:lstStyle/>
        <a:p>
          <a:endParaRPr lang="th-TH"/>
        </a:p>
      </dgm:t>
    </dgm:pt>
    <dgm:pt modelId="{F2B57D23-A9B1-42F8-85DC-6BE6E75FE7BD}" type="pres">
      <dgm:prSet presAssocID="{1A6EFDD0-7EC9-435C-82F8-823A4EEFCFD4}" presName="composite" presStyleCnt="0"/>
      <dgm:spPr/>
      <dgm:t>
        <a:bodyPr/>
        <a:lstStyle/>
        <a:p>
          <a:endParaRPr lang="th-TH"/>
        </a:p>
      </dgm:t>
    </dgm:pt>
    <dgm:pt modelId="{7B89B032-F01F-4D88-A0FB-6A828967DCC5}" type="pres">
      <dgm:prSet presAssocID="{1A6EFDD0-7EC9-435C-82F8-823A4EEFCFD4}" presName="parentText" presStyleLbl="alignNode1" presStyleIdx="2" presStyleCnt="5" custLinFactNeighborX="0" custLinFactNeighborY="-21987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41FFB9-0C68-4B8D-B137-992C7B6F5423}" type="pres">
      <dgm:prSet presAssocID="{1A6EFDD0-7EC9-435C-82F8-823A4EEFCFD4}" presName="descendantText" presStyleLbl="alignAcc1" presStyleIdx="2" presStyleCnt="5" custLinFactNeighborX="0" custLinFactNeighborY="-3382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8410BCE-B1FE-4E14-AB98-C4BD0936CF2D}" type="pres">
      <dgm:prSet presAssocID="{86AAA1B2-A662-42B4-8DA2-2D0808D0E6B7}" presName="sp" presStyleCnt="0"/>
      <dgm:spPr/>
      <dgm:t>
        <a:bodyPr/>
        <a:lstStyle/>
        <a:p>
          <a:endParaRPr lang="th-TH"/>
        </a:p>
      </dgm:t>
    </dgm:pt>
    <dgm:pt modelId="{4DB39D80-E82D-4CD5-9245-996BE4CF23EE}" type="pres">
      <dgm:prSet presAssocID="{68D049FB-0E66-4B09-BB17-10F391C38A36}" presName="composite" presStyleCnt="0"/>
      <dgm:spPr/>
      <dgm:t>
        <a:bodyPr/>
        <a:lstStyle/>
        <a:p>
          <a:endParaRPr lang="th-TH"/>
        </a:p>
      </dgm:t>
    </dgm:pt>
    <dgm:pt modelId="{D73C545D-C379-42C9-A28D-0268ECD834A6}" type="pres">
      <dgm:prSet presAssocID="{68D049FB-0E66-4B09-BB17-10F391C38A36}" presName="parentText" presStyleLbl="alignNode1" presStyleIdx="3" presStyleCnt="5" custLinFactNeighborX="0" custLinFactNeighborY="-32742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240D9DE-FEBD-41BB-A5F8-BB414E1C4347}" type="pres">
      <dgm:prSet presAssocID="{68D049FB-0E66-4B09-BB17-10F391C38A36}" presName="descendantText" presStyleLbl="alignAcc1" presStyleIdx="3" presStyleCnt="5" custLinFactNeighborY="-5037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55F12E8-7C52-4F4F-9F7C-4EBCE443EF88}" type="pres">
      <dgm:prSet presAssocID="{07FE3637-9BA1-49C2-AB15-9FC245FE8945}" presName="sp" presStyleCnt="0"/>
      <dgm:spPr/>
      <dgm:t>
        <a:bodyPr/>
        <a:lstStyle/>
        <a:p>
          <a:endParaRPr lang="th-TH"/>
        </a:p>
      </dgm:t>
    </dgm:pt>
    <dgm:pt modelId="{DCA11D81-645A-4440-B95C-2BAAE8396D70}" type="pres">
      <dgm:prSet presAssocID="{D5E00276-99DA-4A68-B68B-BA50C9FA5162}" presName="composite" presStyleCnt="0"/>
      <dgm:spPr/>
      <dgm:t>
        <a:bodyPr/>
        <a:lstStyle/>
        <a:p>
          <a:endParaRPr lang="th-TH"/>
        </a:p>
      </dgm:t>
    </dgm:pt>
    <dgm:pt modelId="{301D27B5-9077-4313-A62C-1796466CD29C}" type="pres">
      <dgm:prSet presAssocID="{D5E00276-99DA-4A68-B68B-BA50C9FA5162}" presName="parentText" presStyleLbl="alignNode1" presStyleIdx="4" presStyleCnt="5" custLinFactNeighborX="0" custLinFactNeighborY="-3695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A7AC3E8-4786-4582-84B2-EA744BB4638D}" type="pres">
      <dgm:prSet presAssocID="{D5E00276-99DA-4A68-B68B-BA50C9FA5162}" presName="descendantText" presStyleLbl="alignAcc1" presStyleIdx="4" presStyleCnt="5" custLinFactNeighborY="-5685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F110C1D-6198-4B91-82C9-46B228201EED}" type="presOf" srcId="{0523C3E3-8EE0-4938-A231-A68BCA1A8A6F}" destId="{3240D9DE-FEBD-41BB-A5F8-BB414E1C4347}" srcOrd="0" destOrd="0" presId="urn:microsoft.com/office/officeart/2005/8/layout/chevron2"/>
    <dgm:cxn modelId="{DEE46F38-ACB6-404E-B2B8-447527124EEA}" type="presOf" srcId="{5A5ED3DD-8046-43A9-A5FE-46D2DEA404A1}" destId="{9F41FFB9-0C68-4B8D-B137-992C7B6F5423}" srcOrd="0" destOrd="0" presId="urn:microsoft.com/office/officeart/2005/8/layout/chevron2"/>
    <dgm:cxn modelId="{1214F8DA-66C0-4496-AAA8-2BE0C07E48FC}" type="presOf" srcId="{BEA1D9CE-927A-4E68-9494-A765697B450F}" destId="{F7FC1658-85DB-478F-9262-9E08452378E1}" srcOrd="0" destOrd="0" presId="urn:microsoft.com/office/officeart/2005/8/layout/chevron2"/>
    <dgm:cxn modelId="{25DA472F-A10B-4693-ADB4-5CDBC34C22B5}" srcId="{D5E00276-99DA-4A68-B68B-BA50C9FA5162}" destId="{AD5D16B5-3B99-4C04-B090-94CD2BC9CB81}" srcOrd="0" destOrd="0" parTransId="{5A633514-7465-4509-92D7-42B2D8B2A5CB}" sibTransId="{7B5AE6A7-083E-4A39-BA32-FA995230A614}"/>
    <dgm:cxn modelId="{1DC9C4D7-BAE8-4E75-B7C7-4DE68CA27FE8}" type="presOf" srcId="{D5E00276-99DA-4A68-B68B-BA50C9FA5162}" destId="{301D27B5-9077-4313-A62C-1796466CD29C}" srcOrd="0" destOrd="0" presId="urn:microsoft.com/office/officeart/2005/8/layout/chevron2"/>
    <dgm:cxn modelId="{095C930A-1E92-4CA0-81B8-95C3EA34BB53}" srcId="{68D049FB-0E66-4B09-BB17-10F391C38A36}" destId="{0523C3E3-8EE0-4938-A231-A68BCA1A8A6F}" srcOrd="0" destOrd="0" parTransId="{270D093D-06C5-4758-89F5-549C7EDB951B}" sibTransId="{EAE22B17-653C-4011-A5B2-1AE3AECC8B5E}"/>
    <dgm:cxn modelId="{2BEAF1A2-5AB6-4BFA-ADCE-63BFAE36FCB7}" type="presOf" srcId="{6170282C-5147-4EBC-8662-A4644F0B2C58}" destId="{28820712-C947-4EF1-AAD8-BC0308EB6232}" srcOrd="0" destOrd="0" presId="urn:microsoft.com/office/officeart/2005/8/layout/chevron2"/>
    <dgm:cxn modelId="{38CB89B8-C3C7-4E2B-8036-94F83C9695CA}" type="presOf" srcId="{25EFB26A-87E6-4F57-85F5-C7BD60FB3CCB}" destId="{2431CEB1-FB1E-4E47-BCCD-445D1BEBB121}" srcOrd="0" destOrd="0" presId="urn:microsoft.com/office/officeart/2005/8/layout/chevron2"/>
    <dgm:cxn modelId="{FD3E2007-EB6F-4DEE-9631-5E2A13A65C37}" type="presOf" srcId="{1CDF9BF9-9E63-41B9-B7DB-B9D1C7B2AE2E}" destId="{4CFF1AE5-B988-4F7F-B2CD-7B2135C1A30A}" srcOrd="0" destOrd="0" presId="urn:microsoft.com/office/officeart/2005/8/layout/chevron2"/>
    <dgm:cxn modelId="{8F14369F-CC27-4D7E-B087-3234371F4833}" type="presOf" srcId="{AD5D16B5-3B99-4C04-B090-94CD2BC9CB81}" destId="{0A7AC3E8-4786-4582-84B2-EA744BB4638D}" srcOrd="0" destOrd="0" presId="urn:microsoft.com/office/officeart/2005/8/layout/chevron2"/>
    <dgm:cxn modelId="{C1DDC98A-4221-486B-8962-5E2F36E0EBF1}" srcId="{FAB99FA1-2503-42BA-BAAE-EC62D0EF31A3}" destId="{D5E00276-99DA-4A68-B68B-BA50C9FA5162}" srcOrd="4" destOrd="0" parTransId="{02A1C37C-A42E-4370-A98B-58CA38894D12}" sibTransId="{2F4817EA-905E-4CB0-A60C-97F9D7A39C59}"/>
    <dgm:cxn modelId="{F7F86200-D3D5-4F6D-97C3-A2F8DE2A30B9}" srcId="{6170282C-5147-4EBC-8662-A4644F0B2C58}" destId="{25EFB26A-87E6-4F57-85F5-C7BD60FB3CCB}" srcOrd="0" destOrd="0" parTransId="{AB5394B4-5C04-45BA-8569-5C9373C0D4D3}" sibTransId="{7AA0C694-005C-4570-929C-6479173777C5}"/>
    <dgm:cxn modelId="{50BF506C-31FA-486E-B53E-EA30F72F3A8B}" srcId="{FAB99FA1-2503-42BA-BAAE-EC62D0EF31A3}" destId="{1A6EFDD0-7EC9-435C-82F8-823A4EEFCFD4}" srcOrd="2" destOrd="0" parTransId="{D4FDCDAE-890B-4615-BDBA-3B01BE2227E1}" sibTransId="{86AAA1B2-A662-42B4-8DA2-2D0808D0E6B7}"/>
    <dgm:cxn modelId="{9C437F3D-D7F9-4BF5-9804-A8A10D590495}" type="presOf" srcId="{FAB99FA1-2503-42BA-BAAE-EC62D0EF31A3}" destId="{4DF01C8D-9862-4976-B983-B2D7C78F28BB}" srcOrd="0" destOrd="0" presId="urn:microsoft.com/office/officeart/2005/8/layout/chevron2"/>
    <dgm:cxn modelId="{6E52166F-2A90-48AA-8928-11F002AB6237}" type="presOf" srcId="{68D049FB-0E66-4B09-BB17-10F391C38A36}" destId="{D73C545D-C379-42C9-A28D-0268ECD834A6}" srcOrd="0" destOrd="0" presId="urn:microsoft.com/office/officeart/2005/8/layout/chevron2"/>
    <dgm:cxn modelId="{ED00294D-9ED4-4216-95C4-39F50F69FA29}" srcId="{BEA1D9CE-927A-4E68-9494-A765697B450F}" destId="{1CDF9BF9-9E63-41B9-B7DB-B9D1C7B2AE2E}" srcOrd="0" destOrd="0" parTransId="{9AAB627C-3104-4C68-AF64-069D18EF7EC6}" sibTransId="{DFE6FBF4-0326-41E4-93EE-98A984183335}"/>
    <dgm:cxn modelId="{5F215FA4-902A-4998-AB73-0FB3515ADB51}" srcId="{FAB99FA1-2503-42BA-BAAE-EC62D0EF31A3}" destId="{68D049FB-0E66-4B09-BB17-10F391C38A36}" srcOrd="3" destOrd="0" parTransId="{8CA4A93C-9DAE-4191-9F9A-BA4E05251570}" sibTransId="{07FE3637-9BA1-49C2-AB15-9FC245FE8945}"/>
    <dgm:cxn modelId="{5CD334F6-5F6E-4977-BD30-945D022D6A73}" type="presOf" srcId="{1A6EFDD0-7EC9-435C-82F8-823A4EEFCFD4}" destId="{7B89B032-F01F-4D88-A0FB-6A828967DCC5}" srcOrd="0" destOrd="0" presId="urn:microsoft.com/office/officeart/2005/8/layout/chevron2"/>
    <dgm:cxn modelId="{AA6ABD69-7BFD-43AE-9B13-F6EF8EEE51FB}" srcId="{FAB99FA1-2503-42BA-BAAE-EC62D0EF31A3}" destId="{BEA1D9CE-927A-4E68-9494-A765697B450F}" srcOrd="1" destOrd="0" parTransId="{9A382452-FF96-4A4B-BEDA-F25E1A89BE2B}" sibTransId="{B41D74CC-ED90-4C85-B135-1F896D13484E}"/>
    <dgm:cxn modelId="{D9BAD856-BEF1-4515-8EE7-13162B72F211}" srcId="{FAB99FA1-2503-42BA-BAAE-EC62D0EF31A3}" destId="{6170282C-5147-4EBC-8662-A4644F0B2C58}" srcOrd="0" destOrd="0" parTransId="{CE70C730-C794-4DD4-AFB0-C7B310F14A26}" sibTransId="{F62FC155-03C1-4CA3-A5E9-7EAC1B813729}"/>
    <dgm:cxn modelId="{D807816C-5E07-4698-9486-1F9A41B36D1A}" srcId="{1A6EFDD0-7EC9-435C-82F8-823A4EEFCFD4}" destId="{5A5ED3DD-8046-43A9-A5FE-46D2DEA404A1}" srcOrd="0" destOrd="0" parTransId="{7B21AB43-C5BE-486F-BC93-9987C5BE1DC6}" sibTransId="{502FBDE3-A01F-49B9-B5D7-7EB9627EF321}"/>
    <dgm:cxn modelId="{04B38332-AFEB-47CF-9C96-FB8BB1C4BCEF}" type="presParOf" srcId="{4DF01C8D-9862-4976-B983-B2D7C78F28BB}" destId="{774FF714-1D77-41B0-98CB-6834CDA87B38}" srcOrd="0" destOrd="0" presId="urn:microsoft.com/office/officeart/2005/8/layout/chevron2"/>
    <dgm:cxn modelId="{12D241FC-FF1E-4093-82A5-7E1098AD693B}" type="presParOf" srcId="{774FF714-1D77-41B0-98CB-6834CDA87B38}" destId="{28820712-C947-4EF1-AAD8-BC0308EB6232}" srcOrd="0" destOrd="0" presId="urn:microsoft.com/office/officeart/2005/8/layout/chevron2"/>
    <dgm:cxn modelId="{BFAADF04-9EFA-4CE7-BB80-677332667D00}" type="presParOf" srcId="{774FF714-1D77-41B0-98CB-6834CDA87B38}" destId="{2431CEB1-FB1E-4E47-BCCD-445D1BEBB121}" srcOrd="1" destOrd="0" presId="urn:microsoft.com/office/officeart/2005/8/layout/chevron2"/>
    <dgm:cxn modelId="{1F12D2A6-B7FB-4E4D-812B-39CC409FB4D7}" type="presParOf" srcId="{4DF01C8D-9862-4976-B983-B2D7C78F28BB}" destId="{18F51790-8FE0-484B-BA64-04FD9132B378}" srcOrd="1" destOrd="0" presId="urn:microsoft.com/office/officeart/2005/8/layout/chevron2"/>
    <dgm:cxn modelId="{EBB812F7-DD70-4F6B-A796-F4B1429A5C30}" type="presParOf" srcId="{4DF01C8D-9862-4976-B983-B2D7C78F28BB}" destId="{E6D60E75-8CAE-40F8-9B10-7393530E0A9C}" srcOrd="2" destOrd="0" presId="urn:microsoft.com/office/officeart/2005/8/layout/chevron2"/>
    <dgm:cxn modelId="{EF4365C4-2EB4-4E90-B90F-C0EE625CD809}" type="presParOf" srcId="{E6D60E75-8CAE-40F8-9B10-7393530E0A9C}" destId="{F7FC1658-85DB-478F-9262-9E08452378E1}" srcOrd="0" destOrd="0" presId="urn:microsoft.com/office/officeart/2005/8/layout/chevron2"/>
    <dgm:cxn modelId="{D8BE6D73-65C2-48D1-9700-470302BCDE83}" type="presParOf" srcId="{E6D60E75-8CAE-40F8-9B10-7393530E0A9C}" destId="{4CFF1AE5-B988-4F7F-B2CD-7B2135C1A30A}" srcOrd="1" destOrd="0" presId="urn:microsoft.com/office/officeart/2005/8/layout/chevron2"/>
    <dgm:cxn modelId="{F8EC9035-D466-4C9A-9D73-DA396C8B2ACE}" type="presParOf" srcId="{4DF01C8D-9862-4976-B983-B2D7C78F28BB}" destId="{EC933063-4C43-436A-931C-CD5315D95F87}" srcOrd="3" destOrd="0" presId="urn:microsoft.com/office/officeart/2005/8/layout/chevron2"/>
    <dgm:cxn modelId="{7FE112C9-CF83-4D7D-BD29-6FFE7CD5FB45}" type="presParOf" srcId="{4DF01C8D-9862-4976-B983-B2D7C78F28BB}" destId="{F2B57D23-A9B1-42F8-85DC-6BE6E75FE7BD}" srcOrd="4" destOrd="0" presId="urn:microsoft.com/office/officeart/2005/8/layout/chevron2"/>
    <dgm:cxn modelId="{73759E39-F517-4457-9FBE-7EA7CEE66394}" type="presParOf" srcId="{F2B57D23-A9B1-42F8-85DC-6BE6E75FE7BD}" destId="{7B89B032-F01F-4D88-A0FB-6A828967DCC5}" srcOrd="0" destOrd="0" presId="urn:microsoft.com/office/officeart/2005/8/layout/chevron2"/>
    <dgm:cxn modelId="{4DE11630-454C-4FFC-82CC-0755F38AFB9E}" type="presParOf" srcId="{F2B57D23-A9B1-42F8-85DC-6BE6E75FE7BD}" destId="{9F41FFB9-0C68-4B8D-B137-992C7B6F5423}" srcOrd="1" destOrd="0" presId="urn:microsoft.com/office/officeart/2005/8/layout/chevron2"/>
    <dgm:cxn modelId="{B04A1F58-825E-46CC-A9C5-726697D9C8F0}" type="presParOf" srcId="{4DF01C8D-9862-4976-B983-B2D7C78F28BB}" destId="{48410BCE-B1FE-4E14-AB98-C4BD0936CF2D}" srcOrd="5" destOrd="0" presId="urn:microsoft.com/office/officeart/2005/8/layout/chevron2"/>
    <dgm:cxn modelId="{6D469CF6-BC45-4540-84B1-BA16843646AB}" type="presParOf" srcId="{4DF01C8D-9862-4976-B983-B2D7C78F28BB}" destId="{4DB39D80-E82D-4CD5-9245-996BE4CF23EE}" srcOrd="6" destOrd="0" presId="urn:microsoft.com/office/officeart/2005/8/layout/chevron2"/>
    <dgm:cxn modelId="{32A1BBF8-8B84-4CD1-BFD7-976DFB80A59F}" type="presParOf" srcId="{4DB39D80-E82D-4CD5-9245-996BE4CF23EE}" destId="{D73C545D-C379-42C9-A28D-0268ECD834A6}" srcOrd="0" destOrd="0" presId="urn:microsoft.com/office/officeart/2005/8/layout/chevron2"/>
    <dgm:cxn modelId="{A80331B9-9955-4FB9-B628-AD520B7B128F}" type="presParOf" srcId="{4DB39D80-E82D-4CD5-9245-996BE4CF23EE}" destId="{3240D9DE-FEBD-41BB-A5F8-BB414E1C4347}" srcOrd="1" destOrd="0" presId="urn:microsoft.com/office/officeart/2005/8/layout/chevron2"/>
    <dgm:cxn modelId="{03454154-99BC-4F5F-A924-467F54A7DE1E}" type="presParOf" srcId="{4DF01C8D-9862-4976-B983-B2D7C78F28BB}" destId="{355F12E8-7C52-4F4F-9F7C-4EBCE443EF88}" srcOrd="7" destOrd="0" presId="urn:microsoft.com/office/officeart/2005/8/layout/chevron2"/>
    <dgm:cxn modelId="{A1C2C4D3-2152-4EC5-95E5-4BFD419B4F1E}" type="presParOf" srcId="{4DF01C8D-9862-4976-B983-B2D7C78F28BB}" destId="{DCA11D81-645A-4440-B95C-2BAAE8396D70}" srcOrd="8" destOrd="0" presId="urn:microsoft.com/office/officeart/2005/8/layout/chevron2"/>
    <dgm:cxn modelId="{7EB2D137-CB11-43A5-B51F-E63A1D7E0E9D}" type="presParOf" srcId="{DCA11D81-645A-4440-B95C-2BAAE8396D70}" destId="{301D27B5-9077-4313-A62C-1796466CD29C}" srcOrd="0" destOrd="0" presId="urn:microsoft.com/office/officeart/2005/8/layout/chevron2"/>
    <dgm:cxn modelId="{9013665D-465E-4F93-8E7A-017DDA2F95EA}" type="presParOf" srcId="{DCA11D81-645A-4440-B95C-2BAAE8396D70}" destId="{0A7AC3E8-4786-4582-84B2-EA744BB4638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FF14CD1D-2731-4E89-A9B0-05B3A74A7A0A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มหาวิทยาลัยในกำกับของรัฐ</a:t>
          </a:r>
        </a:p>
      </dgm:t>
    </dgm:pt>
    <dgm:pt modelId="{DD9FD380-F762-44DF-80A8-4E296D327E1B}" type="parTrans" cxnId="{7C8F51F1-E1F6-4B36-8CDE-66C4CCC11B36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BE93A8-D8F8-46ED-9ACC-93089D48433F}" type="sibTrans" cxnId="{7C8F51F1-E1F6-4B36-8CDE-66C4CCC11B36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01FFC2-1319-4B2C-BF24-2D132A8A3A5F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หน่วยงานสังกัดรัฐสภาหรือในกำกับของรัฐสภา</a:t>
          </a:r>
        </a:p>
      </dgm:t>
    </dgm:pt>
    <dgm:pt modelId="{E66B60F6-89BE-4E2E-B052-D9D5DCB54D3C}" type="parTrans" cxnId="{F50F2237-235E-4CF1-82A3-28E5AD9B26AA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EF0CDE-CF67-4BCC-8C0D-388170FA90C9}" type="sibTrans" cxnId="{F50F2237-235E-4CF1-82A3-28E5AD9B26AA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B09E6D-8A0F-43DD-A1D8-CB4389B96839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หน่วยงานอิสระของรัฐ</a:t>
          </a:r>
        </a:p>
      </dgm:t>
    </dgm:pt>
    <dgm:pt modelId="{565BB9FD-399E-41D4-8835-FCB6BC4933DF}" type="parTrans" cxnId="{A14A5DFE-FA06-44C5-87DB-5F193B54D0A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3E3F5-F932-41EE-B9B1-024CD17B1275}" type="sibTrans" cxnId="{A14A5DFE-FA06-44C5-87DB-5F193B54D0A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72E841-3B03-403C-A434-5529ECEA709B}">
      <dgm:prSet custT="1"/>
      <dgm:spPr>
        <a:solidFill>
          <a:srgbClr val="FDFDA9"/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หน่วยงานอื่นตามที่กำหนดในกฎกระทรวง</a:t>
          </a:r>
          <a:endParaRPr lang="en-US" sz="3200" b="1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gm:t>
    </dgm:pt>
    <dgm:pt modelId="{E242AFC8-F5FE-4F20-8390-75C3D6CF73B8}" type="parTrans" cxnId="{4262CDE0-647A-434A-8B50-E6E30CB0895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0E0DC-B47B-4126-B242-985DD6583BA9}" type="sibTrans" cxnId="{4262CDE0-647A-434A-8B50-E6E30CB0895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01837B-E3CA-4CB5-9311-30B80EB4A6D3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เลขาธิการวุฒิสภา เลขาธิการสภาผู้แทนราษฎร เลขาธิการสถาบันพระปกเกล้า เลขาธิการสำนักงานสภาพัฒนาการเมือง</a:t>
          </a:r>
        </a:p>
      </dgm:t>
    </dgm:pt>
    <dgm:pt modelId="{6D2C8637-C03B-4365-86AC-4B06D76075EB}" type="parTrans" cxnId="{C7A40DDA-C26B-49DE-A997-7CF5AAFA8E4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0657CF-240A-497A-8F99-52CABD6CAF14}" type="sibTrans" cxnId="{C7A40DDA-C26B-49DE-A997-7CF5AAFA8E4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56E86-0BD2-4AA7-83BA-6C04CA8CF77B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 หรือผู้ดำรงตำแหน่งที่เรียกชื่ออย่างอื่นที่มีฐานะเทียบเท่า</a:t>
          </a:r>
        </a:p>
      </dgm:t>
    </dgm:pt>
    <dgm:pt modelId="{84B2658A-4E20-4993-8AA7-F4491EEFEE83}" type="parTrans" cxnId="{7E5021F7-E714-4FF1-8B35-8B40E834693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B99431-B2F9-4D8D-9B20-7D94DCC07D86}" type="sibTrans" cxnId="{7E5021F7-E714-4FF1-8B35-8B40E834693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D504A5-6270-4E99-B764-74149527558E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ผู้บริหารสูงสุดของหน่วยงานตามกฎหมายจัดตั้งหน่วยงานนั้น</a:t>
          </a:r>
          <a:endParaRPr lang="en-US" sz="2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gm:t>
    </dgm:pt>
    <dgm:pt modelId="{F214EE36-7009-49C1-9020-AB6B2B9ED2C5}" type="parTrans" cxnId="{8DC616CB-E397-41AB-A11B-C1C2D3BA33DC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22DD5-8291-4FE4-A61C-0C9E3F681261}" type="sibTrans" cxnId="{8DC616CB-E397-41AB-A11B-C1C2D3BA33DC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50401B-6EE8-4DDB-BDCC-51832DFCB813}">
      <dgm:prSet custT="1"/>
      <dgm:spPr/>
      <dgm:t>
        <a:bodyPr/>
        <a:lstStyle/>
        <a:p>
          <a:r>
            <a:rPr lang="th-TH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หมายถึง อธิการบดี</a:t>
          </a:r>
        </a:p>
      </dgm:t>
    </dgm:pt>
    <dgm:pt modelId="{9268465A-33ED-41F0-879D-D34E994DF882}" type="parTrans" cxnId="{0AF823AA-5BD9-48D7-830E-488DE36C7529}">
      <dgm:prSet/>
      <dgm:spPr/>
      <dgm:t>
        <a:bodyPr/>
        <a:lstStyle/>
        <a:p>
          <a:endParaRPr lang="th-TH"/>
        </a:p>
      </dgm:t>
    </dgm:pt>
    <dgm:pt modelId="{1FAF6C62-0AFD-40C1-8A14-E7086EF74DF3}" type="sibTrans" cxnId="{0AF823AA-5BD9-48D7-830E-488DE36C7529}">
      <dgm:prSet/>
      <dgm:spPr/>
      <dgm:t>
        <a:bodyPr/>
        <a:lstStyle/>
        <a:p>
          <a:endParaRPr lang="th-TH"/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11E47A-544F-412E-8221-149E4D84093C}" type="pres">
      <dgm:prSet presAssocID="{FF14CD1D-2731-4E89-A9B0-05B3A74A7A0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88B290-BD99-44AE-84BF-2148F4FEF385}" type="pres">
      <dgm:prSet presAssocID="{FF14CD1D-2731-4E89-A9B0-05B3A74A7A0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CFF47-44E2-49EB-B4BC-E35244CAE6F7}" type="pres">
      <dgm:prSet presAssocID="{3901FFC2-1319-4B2C-BF24-2D132A8A3A5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37F67-322C-404E-A1CF-9F5B59039562}" type="pres">
      <dgm:prSet presAssocID="{3901FFC2-1319-4B2C-BF24-2D132A8A3A5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05C4C-5D3A-4EAA-BC77-FDAC0507035E}" type="pres">
      <dgm:prSet presAssocID="{54B09E6D-8A0F-43DD-A1D8-CB4389B9683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6CEA8-D74F-42C9-955E-A30C2619CD4E}" type="pres">
      <dgm:prSet presAssocID="{54B09E6D-8A0F-43DD-A1D8-CB4389B9683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957E3-205D-4EAF-B13E-A17562C2D42C}" type="pres">
      <dgm:prSet presAssocID="{E272E841-3B03-403C-A434-5529ECEA709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B5A29-FAAB-4D59-BDE0-3A8F82C2292C}" type="pres">
      <dgm:prSet presAssocID="{E272E841-3B03-403C-A434-5529ECEA709B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A9DF2F-9166-444D-90F9-8B20904D00F2}" type="presOf" srcId="{9550401B-6EE8-4DDB-BDCC-51832DFCB813}" destId="{8688B290-BD99-44AE-84BF-2148F4FEF385}" srcOrd="0" destOrd="0" presId="urn:microsoft.com/office/officeart/2005/8/layout/vList2"/>
    <dgm:cxn modelId="{8DC616CB-E397-41AB-A11B-C1C2D3BA33DC}" srcId="{E272E841-3B03-403C-A434-5529ECEA709B}" destId="{97D504A5-6270-4E99-B764-74149527558E}" srcOrd="0" destOrd="0" parTransId="{F214EE36-7009-49C1-9020-AB6B2B9ED2C5}" sibTransId="{6A522DD5-8291-4FE4-A61C-0C9E3F681261}"/>
    <dgm:cxn modelId="{7C8F51F1-E1F6-4B36-8CDE-66C4CCC11B36}" srcId="{0CECCBDB-B4CF-4324-8EDA-0C01529EDF4E}" destId="{FF14CD1D-2731-4E89-A9B0-05B3A74A7A0A}" srcOrd="0" destOrd="0" parTransId="{DD9FD380-F762-44DF-80A8-4E296D327E1B}" sibTransId="{89BE93A8-D8F8-46ED-9ACC-93089D48433F}"/>
    <dgm:cxn modelId="{9FA3B8E1-067A-420B-9F47-9F475C6DC491}" type="presOf" srcId="{0CECCBDB-B4CF-4324-8EDA-0C01529EDF4E}" destId="{FDDE738C-5DF5-40CE-A1E8-79F70D375103}" srcOrd="0" destOrd="0" presId="urn:microsoft.com/office/officeart/2005/8/layout/vList2"/>
    <dgm:cxn modelId="{E9A7D3E9-D296-4C0E-BEC0-4C8B66BEE92E}" type="presOf" srcId="{97D504A5-6270-4E99-B764-74149527558E}" destId="{7EAB5A29-FAAB-4D59-BDE0-3A8F82C2292C}" srcOrd="0" destOrd="0" presId="urn:microsoft.com/office/officeart/2005/8/layout/vList2"/>
    <dgm:cxn modelId="{54DD67A4-F50E-4F8A-95BF-DCB601E33D06}" type="presOf" srcId="{E272E841-3B03-403C-A434-5529ECEA709B}" destId="{50F957E3-205D-4EAF-B13E-A17562C2D42C}" srcOrd="0" destOrd="0" presId="urn:microsoft.com/office/officeart/2005/8/layout/vList2"/>
    <dgm:cxn modelId="{4262CDE0-647A-434A-8B50-E6E30CB0895D}" srcId="{0CECCBDB-B4CF-4324-8EDA-0C01529EDF4E}" destId="{E272E841-3B03-403C-A434-5529ECEA709B}" srcOrd="3" destOrd="0" parTransId="{E242AFC8-F5FE-4F20-8390-75C3D6CF73B8}" sibTransId="{7690E0DC-B47B-4126-B242-985DD6583BA9}"/>
    <dgm:cxn modelId="{0AF823AA-5BD9-48D7-830E-488DE36C7529}" srcId="{FF14CD1D-2731-4E89-A9B0-05B3A74A7A0A}" destId="{9550401B-6EE8-4DDB-BDCC-51832DFCB813}" srcOrd="0" destOrd="0" parTransId="{9268465A-33ED-41F0-879D-D34E994DF882}" sibTransId="{1FAF6C62-0AFD-40C1-8A14-E7086EF74DF3}"/>
    <dgm:cxn modelId="{B5C68590-AABB-4861-B69F-0AB009EBE5B9}" type="presOf" srcId="{B101837B-E3CA-4CB5-9311-30B80EB4A6D3}" destId="{EE937F67-322C-404E-A1CF-9F5B59039562}" srcOrd="0" destOrd="0" presId="urn:microsoft.com/office/officeart/2005/8/layout/vList2"/>
    <dgm:cxn modelId="{A14A5DFE-FA06-44C5-87DB-5F193B54D0A1}" srcId="{0CECCBDB-B4CF-4324-8EDA-0C01529EDF4E}" destId="{54B09E6D-8A0F-43DD-A1D8-CB4389B96839}" srcOrd="2" destOrd="0" parTransId="{565BB9FD-399E-41D4-8835-FCB6BC4933DF}" sibTransId="{D183E3F5-F932-41EE-B9B1-024CD17B1275}"/>
    <dgm:cxn modelId="{F363DDFD-BA74-4D6A-9E4A-8BEB47704771}" type="presOf" srcId="{54B09E6D-8A0F-43DD-A1D8-CB4389B96839}" destId="{A7605C4C-5D3A-4EAA-BC77-FDAC0507035E}" srcOrd="0" destOrd="0" presId="urn:microsoft.com/office/officeart/2005/8/layout/vList2"/>
    <dgm:cxn modelId="{7E5021F7-E714-4FF1-8B35-8B40E8346931}" srcId="{54B09E6D-8A0F-43DD-A1D8-CB4389B96839}" destId="{40656E86-0BD2-4AA7-83BA-6C04CA8CF77B}" srcOrd="0" destOrd="0" parTransId="{84B2658A-4E20-4993-8AA7-F4491EEFEE83}" sibTransId="{13B99431-B2F9-4D8D-9B20-7D94DCC07D86}"/>
    <dgm:cxn modelId="{CF50CF13-A4F7-444E-A009-71E41C0B467A}" type="presOf" srcId="{3901FFC2-1319-4B2C-BF24-2D132A8A3A5F}" destId="{491CFF47-44E2-49EB-B4BC-E35244CAE6F7}" srcOrd="0" destOrd="0" presId="urn:microsoft.com/office/officeart/2005/8/layout/vList2"/>
    <dgm:cxn modelId="{9B0BACE8-AE51-4F61-B622-B25577533D6E}" type="presOf" srcId="{FF14CD1D-2731-4E89-A9B0-05B3A74A7A0A}" destId="{DB11E47A-544F-412E-8221-149E4D84093C}" srcOrd="0" destOrd="0" presId="urn:microsoft.com/office/officeart/2005/8/layout/vList2"/>
    <dgm:cxn modelId="{C7A40DDA-C26B-49DE-A997-7CF5AAFA8E49}" srcId="{3901FFC2-1319-4B2C-BF24-2D132A8A3A5F}" destId="{B101837B-E3CA-4CB5-9311-30B80EB4A6D3}" srcOrd="0" destOrd="0" parTransId="{6D2C8637-C03B-4365-86AC-4B06D76075EB}" sibTransId="{D50657CF-240A-497A-8F99-52CABD6CAF14}"/>
    <dgm:cxn modelId="{BE996406-32D0-4C0E-A301-DD094C85C9E5}" type="presOf" srcId="{40656E86-0BD2-4AA7-83BA-6C04CA8CF77B}" destId="{5B96CEA8-D74F-42C9-955E-A30C2619CD4E}" srcOrd="0" destOrd="0" presId="urn:microsoft.com/office/officeart/2005/8/layout/vList2"/>
    <dgm:cxn modelId="{F50F2237-235E-4CF1-82A3-28E5AD9B26AA}" srcId="{0CECCBDB-B4CF-4324-8EDA-0C01529EDF4E}" destId="{3901FFC2-1319-4B2C-BF24-2D132A8A3A5F}" srcOrd="1" destOrd="0" parTransId="{E66B60F6-89BE-4E2E-B052-D9D5DCB54D3C}" sibTransId="{18EF0CDE-CF67-4BCC-8C0D-388170FA90C9}"/>
    <dgm:cxn modelId="{8D47A0CA-AD57-47A9-915C-9BDD2FFCAA32}" type="presParOf" srcId="{FDDE738C-5DF5-40CE-A1E8-79F70D375103}" destId="{DB11E47A-544F-412E-8221-149E4D84093C}" srcOrd="0" destOrd="0" presId="urn:microsoft.com/office/officeart/2005/8/layout/vList2"/>
    <dgm:cxn modelId="{9015F798-D2D3-4DA2-B9E3-C505AB3D884B}" type="presParOf" srcId="{FDDE738C-5DF5-40CE-A1E8-79F70D375103}" destId="{8688B290-BD99-44AE-84BF-2148F4FEF385}" srcOrd="1" destOrd="0" presId="urn:microsoft.com/office/officeart/2005/8/layout/vList2"/>
    <dgm:cxn modelId="{9FBE66EF-B1B5-42D5-8DA0-7CBE68FC5B2B}" type="presParOf" srcId="{FDDE738C-5DF5-40CE-A1E8-79F70D375103}" destId="{491CFF47-44E2-49EB-B4BC-E35244CAE6F7}" srcOrd="2" destOrd="0" presId="urn:microsoft.com/office/officeart/2005/8/layout/vList2"/>
    <dgm:cxn modelId="{418D223D-EEE8-4929-8312-AFA515510C68}" type="presParOf" srcId="{FDDE738C-5DF5-40CE-A1E8-79F70D375103}" destId="{EE937F67-322C-404E-A1CF-9F5B59039562}" srcOrd="3" destOrd="0" presId="urn:microsoft.com/office/officeart/2005/8/layout/vList2"/>
    <dgm:cxn modelId="{832C08C9-7410-4436-927E-BCCEBED37F32}" type="presParOf" srcId="{FDDE738C-5DF5-40CE-A1E8-79F70D375103}" destId="{A7605C4C-5D3A-4EAA-BC77-FDAC0507035E}" srcOrd="4" destOrd="0" presId="urn:microsoft.com/office/officeart/2005/8/layout/vList2"/>
    <dgm:cxn modelId="{7AD44D00-89D5-4E26-B24A-6EFBCB152BDA}" type="presParOf" srcId="{FDDE738C-5DF5-40CE-A1E8-79F70D375103}" destId="{5B96CEA8-D74F-42C9-955E-A30C2619CD4E}" srcOrd="5" destOrd="0" presId="urn:microsoft.com/office/officeart/2005/8/layout/vList2"/>
    <dgm:cxn modelId="{1D04EF44-AEF8-4519-8C93-B3EB2F35453D}" type="presParOf" srcId="{FDDE738C-5DF5-40CE-A1E8-79F70D375103}" destId="{50F957E3-205D-4EAF-B13E-A17562C2D42C}" srcOrd="6" destOrd="0" presId="urn:microsoft.com/office/officeart/2005/8/layout/vList2"/>
    <dgm:cxn modelId="{DFBEC663-8BF2-4D50-A887-C68FDB2FDAAA}" type="presParOf" srcId="{FDDE738C-5DF5-40CE-A1E8-79F70D375103}" destId="{7EAB5A29-FAAB-4D59-BDE0-3A8F82C2292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03A0F8-463E-4D3D-A42F-3665A7D7A137}" type="doc">
      <dgm:prSet loTypeId="urn:microsoft.com/office/officeart/2005/8/layout/arrow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BCF230DF-8CB8-41C1-9FE9-897AF201A4A0}">
      <dgm:prSet phldrT="[Text]" custT="1"/>
      <dgm:spPr>
        <a:solidFill>
          <a:srgbClr val="FDFDA9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400" b="1" dirty="0">
              <a:solidFill>
                <a:srgbClr val="5E0209"/>
              </a:solidFill>
              <a:effectLst/>
              <a:cs typeface="+mj-cs"/>
            </a:rPr>
            <a:t>หัวหน้าหน่วยงานของรัฐหรือผู้มีอำนาจสั่งซื้อสั่งจ้างจะมอบอำนาจเป็นหนังสือให้แก่ผู้ดำรงตำแหน่งใดก็ได้ซึ่งสังกัดหน่วยงานของรัฐเดียวกัน โดยให้คำนึงถึงระดับ ตำแหน่ง หน้าที่และความรับผิดชอบของผู้ที่ได้รับมอบอำนาจเป็นสำคัญ</a:t>
          </a:r>
          <a:br>
            <a:rPr lang="th-TH" sz="24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24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(ผู้รับมอบอำนาจจะมอบอำนาจให้แก่</a:t>
          </a:r>
          <a:br>
            <a:rPr lang="th-TH" sz="24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ผู้ดำรงตำแหน่งอื่นต่อไปไม่ได้)</a:t>
          </a:r>
          <a:endParaRPr lang="th-TH" sz="2400" b="1" dirty="0">
            <a:solidFill>
              <a:srgbClr val="5E0209"/>
            </a:solidFill>
            <a:effectLst/>
            <a:cs typeface="+mj-cs"/>
          </a:endParaRPr>
        </a:p>
        <a:p>
          <a:r>
            <a:rPr lang="th-TH" sz="2400" b="1" dirty="0">
              <a:solidFill>
                <a:srgbClr val="5E0209"/>
              </a:solidFill>
              <a:effectLst/>
              <a:cs typeface="+mj-cs"/>
            </a:rPr>
            <a:t> </a:t>
          </a:r>
        </a:p>
        <a:p>
          <a:endParaRPr lang="th-TH" sz="2400" b="1" dirty="0">
            <a:solidFill>
              <a:srgbClr val="5E0209"/>
            </a:solidFill>
            <a:effectLst/>
          </a:endParaRPr>
        </a:p>
      </dgm:t>
    </dgm:pt>
    <dgm:pt modelId="{24337C82-F3EE-4857-AA97-E7ECA217687D}" type="par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0FC8E-36BD-4D43-A93E-0988D3AFD465}" type="sib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D6540-6DED-43AE-989E-F0BCBC6EC349}">
      <dgm:prSet custT="1"/>
      <dgm:spPr>
        <a:solidFill>
          <a:schemeClr val="accent2">
            <a:lumMod val="60000"/>
            <a:lumOff val="40000"/>
            <a:alpha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800" b="1" dirty="0">
              <a:solidFill>
                <a:srgbClr val="5E0209"/>
              </a:solidFill>
              <a:effectLst/>
              <a:cs typeface="+mj-cs"/>
            </a:rPr>
            <a:t>เพื่อความคล่องตัวในการจัดซื้อ</a:t>
          </a:r>
          <a:br>
            <a:rPr lang="th-TH" sz="28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>
              <a:solidFill>
                <a:srgbClr val="5E0209"/>
              </a:solidFill>
              <a:effectLst/>
              <a:cs typeface="+mj-cs"/>
            </a:rPr>
            <a:t>จัดจ้าง ให้หัวหน้าหน่วยงานของรัฐมอบอำนาจในการสั่งการและดำเนินการจัดซื้อจัดจ้างให้แก่</a:t>
          </a:r>
          <a:br>
            <a:rPr lang="th-TH" sz="28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>
              <a:solidFill>
                <a:srgbClr val="5E0209"/>
              </a:solidFill>
              <a:effectLst/>
              <a:cs typeface="+mj-cs"/>
            </a:rPr>
            <a:t>ผู้ดำรงตำแหน่งรองลงไป</a:t>
          </a:r>
          <a:br>
            <a:rPr lang="th-TH" sz="28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>
              <a:solidFill>
                <a:srgbClr val="5E0209"/>
              </a:solidFill>
              <a:effectLst/>
              <a:cs typeface="+mj-cs"/>
            </a:rPr>
            <a:t>เป็นลำดับ</a:t>
          </a:r>
          <a:endParaRPr lang="en-US" sz="2800" b="1" dirty="0">
            <a:solidFill>
              <a:srgbClr val="5E0209"/>
            </a:solidFill>
            <a:effectLst/>
            <a:cs typeface="+mj-cs"/>
          </a:endParaRPr>
        </a:p>
      </dgm:t>
    </dgm:pt>
    <dgm:pt modelId="{CCFB2F30-06C9-4801-A5E5-8AF78861C461}" type="par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3355BA-C5AE-4A3D-B8F9-A2180611D8D8}" type="sib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65085E-CEF6-42A8-BC04-D06D066F809C}" type="pres">
      <dgm:prSet presAssocID="{CB03A0F8-463E-4D3D-A42F-3665A7D7A1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E9F948-090F-435E-9BDD-3ED66BF6722A}" type="pres">
      <dgm:prSet presAssocID="{BCF230DF-8CB8-41C1-9FE9-897AF201A4A0}" presName="arrow" presStyleLbl="node1" presStyleIdx="0" presStyleCnt="2" custScaleX="119166" custScaleY="89988" custRadScaleRad="118231" custRadScaleInc="32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FE3F263-1D66-400A-8D20-7894430CE365}" type="pres">
      <dgm:prSet presAssocID="{A80D6540-6DED-43AE-989E-F0BCBC6EC349}" presName="arrow" presStyleLbl="node1" presStyleIdx="1" presStyleCnt="2" custScaleX="72532" custScaleY="97416" custRadScaleRad="84211" custRadScaleInc="-1449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</dgm:ptLst>
  <dgm:cxnLst>
    <dgm:cxn modelId="{2003AE71-0C48-4103-B0C9-0ABFC25C72FF}" type="presOf" srcId="{CB03A0F8-463E-4D3D-A42F-3665A7D7A137}" destId="{B665085E-CEF6-42A8-BC04-D06D066F809C}" srcOrd="0" destOrd="0" presId="urn:microsoft.com/office/officeart/2005/8/layout/arrow5"/>
    <dgm:cxn modelId="{B4E22B9E-8415-4BE3-B103-248EE2F0F1F8}" type="presOf" srcId="{BCF230DF-8CB8-41C1-9FE9-897AF201A4A0}" destId="{3EE9F948-090F-435E-9BDD-3ED66BF6722A}" srcOrd="0" destOrd="0" presId="urn:microsoft.com/office/officeart/2005/8/layout/arrow5"/>
    <dgm:cxn modelId="{237E9322-8C1C-4BCB-8248-84D2AA0757C1}" type="presOf" srcId="{A80D6540-6DED-43AE-989E-F0BCBC6EC349}" destId="{6FE3F263-1D66-400A-8D20-7894430CE365}" srcOrd="0" destOrd="0" presId="urn:microsoft.com/office/officeart/2005/8/layout/arrow5"/>
    <dgm:cxn modelId="{8385831E-57CC-4ED0-B009-5E2245C6B18D}" srcId="{CB03A0F8-463E-4D3D-A42F-3665A7D7A137}" destId="{A80D6540-6DED-43AE-989E-F0BCBC6EC349}" srcOrd="1" destOrd="0" parTransId="{CCFB2F30-06C9-4801-A5E5-8AF78861C461}" sibTransId="{243355BA-C5AE-4A3D-B8F9-A2180611D8D8}"/>
    <dgm:cxn modelId="{118FB24C-92A6-4C32-A966-16F096ECF939}" srcId="{CB03A0F8-463E-4D3D-A42F-3665A7D7A137}" destId="{BCF230DF-8CB8-41C1-9FE9-897AF201A4A0}" srcOrd="0" destOrd="0" parTransId="{24337C82-F3EE-4857-AA97-E7ECA217687D}" sibTransId="{6F70FC8E-36BD-4D43-A93E-0988D3AFD465}"/>
    <dgm:cxn modelId="{AB075C99-6175-4FE8-AD1A-67E7721533C4}" type="presParOf" srcId="{B665085E-CEF6-42A8-BC04-D06D066F809C}" destId="{3EE9F948-090F-435E-9BDD-3ED66BF6722A}" srcOrd="0" destOrd="0" presId="urn:microsoft.com/office/officeart/2005/8/layout/arrow5"/>
    <dgm:cxn modelId="{8885198E-FDA7-4FB6-83E7-55B856A37165}" type="presParOf" srcId="{B665085E-CEF6-42A8-BC04-D06D066F809C}" destId="{6FE3F263-1D66-400A-8D20-7894430CE36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03A0F8-463E-4D3D-A42F-3665A7D7A137}" type="doc">
      <dgm:prSet loTypeId="urn:microsoft.com/office/officeart/2005/8/layout/arrow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BCF230DF-8CB8-41C1-9FE9-897AF201A4A0}">
      <dgm:prSet phldrT="[Text]" custT="1"/>
      <dgm:spPr>
        <a:solidFill>
          <a:srgbClr val="CCFFCC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/>
              <a:cs typeface="+mj-cs"/>
            </a:rPr>
            <a:t>กรณีที่มีความจำเป็นเพื่อประโยชน์ของภาครัฐโดยรวม หน่วยงานของรัฐใด </a:t>
          </a:r>
          <a:br>
            <a:rPr lang="th-TH" sz="32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3200" b="1" dirty="0">
              <a:solidFill>
                <a:srgbClr val="5E0209"/>
              </a:solidFill>
              <a:effectLst/>
              <a:cs typeface="+mj-cs"/>
            </a:rPr>
            <a:t>จะมอบอำนาจให้</a:t>
          </a:r>
          <a:br>
            <a:rPr lang="th-TH" sz="32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3200" b="1" dirty="0">
              <a:solidFill>
                <a:srgbClr val="5E0209"/>
              </a:solidFill>
              <a:effectLst/>
              <a:cs typeface="+mj-cs"/>
            </a:rPr>
            <a:t>หัวหน้าหน่วยงานแห่งอื่น ดำเนินการจัดซื้อจัดจ้างแทนก็ให้กระทำได้</a:t>
          </a:r>
          <a:endParaRPr lang="th-TH" sz="3200" b="1" dirty="0">
            <a:solidFill>
              <a:srgbClr val="5E0209"/>
            </a:solidFill>
            <a:effectLst/>
          </a:endParaRPr>
        </a:p>
      </dgm:t>
    </dgm:pt>
    <dgm:pt modelId="{24337C82-F3EE-4857-AA97-E7ECA217687D}" type="par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0FC8E-36BD-4D43-A93E-0988D3AFD465}" type="sib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D6540-6DED-43AE-989E-F0BCBC6EC349}">
      <dgm:prSet custT="1"/>
      <dgm:spPr>
        <a:solidFill>
          <a:schemeClr val="tx2">
            <a:lumMod val="20000"/>
            <a:lumOff val="80000"/>
            <a:alpha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000" b="1" dirty="0">
              <a:solidFill>
                <a:srgbClr val="09029A"/>
              </a:solidFill>
              <a:effectLst/>
              <a:cs typeface="+mj-cs"/>
            </a:rPr>
            <a:t>โดยให้</a:t>
          </a:r>
          <a:r>
            <a:rPr lang="th-TH" sz="3000" b="1" dirty="0" smtClean="0">
              <a:solidFill>
                <a:srgbClr val="09029A"/>
              </a:solidFill>
              <a:effectLst/>
              <a:cs typeface="+mj-cs"/>
            </a:rPr>
            <a:t>ผู้มอบ</a:t>
          </a:r>
          <a:r>
            <a:rPr lang="th-TH" sz="3000" b="1" dirty="0">
              <a:solidFill>
                <a:srgbClr val="09029A"/>
              </a:solidFill>
              <a:effectLst/>
              <a:cs typeface="+mj-cs"/>
            </a:rPr>
            <a:t>อำนาจส่งสำเนาหลักฐานการมอบอำนาจให้สำนักงานการตรวจเงินแผ่นดินทราบด้วย</a:t>
          </a:r>
          <a:endParaRPr lang="en-US" sz="3000" b="1" dirty="0">
            <a:solidFill>
              <a:srgbClr val="09029A"/>
            </a:solidFill>
            <a:effectLst/>
            <a:cs typeface="+mj-cs"/>
          </a:endParaRPr>
        </a:p>
      </dgm:t>
    </dgm:pt>
    <dgm:pt modelId="{CCFB2F30-06C9-4801-A5E5-8AF78861C461}" type="par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3355BA-C5AE-4A3D-B8F9-A2180611D8D8}" type="sib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65085E-CEF6-42A8-BC04-D06D066F809C}" type="pres">
      <dgm:prSet presAssocID="{CB03A0F8-463E-4D3D-A42F-3665A7D7A1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E9F948-090F-435E-9BDD-3ED66BF6722A}" type="pres">
      <dgm:prSet presAssocID="{BCF230DF-8CB8-41C1-9FE9-897AF201A4A0}" presName="arrow" presStyleLbl="node1" presStyleIdx="0" presStyleCnt="2" custScaleX="105629" custScaleY="94358" custRadScaleRad="104749" custRadScaleInc="723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FE3F263-1D66-400A-8D20-7894430CE365}" type="pres">
      <dgm:prSet presAssocID="{A80D6540-6DED-43AE-989E-F0BCBC6EC349}" presName="arrow" presStyleLbl="node1" presStyleIdx="1" presStyleCnt="2" custScaleX="90825" custScaleY="97416" custRadScaleRad="100496" custRadScaleInc="-705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</dgm:ptLst>
  <dgm:cxnLst>
    <dgm:cxn modelId="{DC0CF7E1-F8F6-400F-B6D7-98B8B691A205}" type="presOf" srcId="{A80D6540-6DED-43AE-989E-F0BCBC6EC349}" destId="{6FE3F263-1D66-400A-8D20-7894430CE365}" srcOrd="0" destOrd="0" presId="urn:microsoft.com/office/officeart/2005/8/layout/arrow5"/>
    <dgm:cxn modelId="{5F274C5F-AEC5-40CC-A03D-49E785E1F801}" type="presOf" srcId="{BCF230DF-8CB8-41C1-9FE9-897AF201A4A0}" destId="{3EE9F948-090F-435E-9BDD-3ED66BF6722A}" srcOrd="0" destOrd="0" presId="urn:microsoft.com/office/officeart/2005/8/layout/arrow5"/>
    <dgm:cxn modelId="{40045BEA-3A15-45D3-ABD3-650882CACA78}" type="presOf" srcId="{CB03A0F8-463E-4D3D-A42F-3665A7D7A137}" destId="{B665085E-CEF6-42A8-BC04-D06D066F809C}" srcOrd="0" destOrd="0" presId="urn:microsoft.com/office/officeart/2005/8/layout/arrow5"/>
    <dgm:cxn modelId="{8385831E-57CC-4ED0-B009-5E2245C6B18D}" srcId="{CB03A0F8-463E-4D3D-A42F-3665A7D7A137}" destId="{A80D6540-6DED-43AE-989E-F0BCBC6EC349}" srcOrd="1" destOrd="0" parTransId="{CCFB2F30-06C9-4801-A5E5-8AF78861C461}" sibTransId="{243355BA-C5AE-4A3D-B8F9-A2180611D8D8}"/>
    <dgm:cxn modelId="{118FB24C-92A6-4C32-A966-16F096ECF939}" srcId="{CB03A0F8-463E-4D3D-A42F-3665A7D7A137}" destId="{BCF230DF-8CB8-41C1-9FE9-897AF201A4A0}" srcOrd="0" destOrd="0" parTransId="{24337C82-F3EE-4857-AA97-E7ECA217687D}" sibTransId="{6F70FC8E-36BD-4D43-A93E-0988D3AFD465}"/>
    <dgm:cxn modelId="{462CDB36-D92E-4B47-A2B3-92FDC004DCAE}" type="presParOf" srcId="{B665085E-CEF6-42A8-BC04-D06D066F809C}" destId="{3EE9F948-090F-435E-9BDD-3ED66BF6722A}" srcOrd="0" destOrd="0" presId="urn:microsoft.com/office/officeart/2005/8/layout/arrow5"/>
    <dgm:cxn modelId="{7B555D40-9689-4C3C-BFB6-125BD1E74C85}" type="presParOf" srcId="{B665085E-CEF6-42A8-BC04-D06D066F809C}" destId="{6FE3F263-1D66-400A-8D20-7894430CE36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1335F9-62CD-4446-A48A-23F20A7CB1CF}" type="doc">
      <dgm:prSet loTypeId="urn:microsoft.com/office/officeart/2005/8/layout/radial3" loCatId="cycle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6E5369CE-D735-4678-BA7E-E960AEA23368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แผนการจัดซื้อ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จัดจ้างประจำปี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ให้ประกอบด้วยรายการ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อย่างน้อยดังต่อไปนี้</a:t>
          </a:r>
          <a:endParaRPr lang="th-TH" sz="3400" b="1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8634E9F-91C1-4396-B346-188944DE8CD7}" type="parTrans" cxnId="{EE131AC0-74EA-407B-997D-F2AD70983C4A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730388F-4FB0-436A-AC2A-AED5FF0B755D}" type="sibTrans" cxnId="{EE131AC0-74EA-407B-997D-F2AD70983C4A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AFE6644-C5E6-47DF-9337-AA39BB9C5E13}">
      <dgm:prSet custT="1"/>
      <dgm:spPr>
        <a:solidFill>
          <a:srgbClr val="FFCC00"/>
        </a:solidFill>
      </dgm:spPr>
      <dgm:t>
        <a:bodyPr/>
        <a:lstStyle/>
        <a:p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ชื่อโครงการ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ที่จะจัดซื้อ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9BFDA4F4-CEEB-4926-B266-BD7903414385}" type="parTrans" cxnId="{32E45D5E-824C-421B-9461-2DF3EDB22912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403827-55ED-41CA-9816-EB067540328F}" type="sibTrans" cxnId="{32E45D5E-824C-421B-9461-2DF3EDB22912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074E661-8A26-4A26-9FC3-DF574039C1B8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</a:t>
          </a:r>
          <a:r>
            <a:rPr lang="th-TH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วงเงินที่</a:t>
          </a: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จะจัดซื้อจัดจ้าง</a:t>
          </a:r>
          <a:r>
            <a:rPr lang="th-TH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โดยประมาณ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9A96F002-3A91-469B-BFC8-C9F18B6207E2}" type="parTrans" cxnId="{74390E81-6110-48C0-8D97-65FAC403D74F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A107877-52AA-47FD-8FF9-95156564393A}" type="sibTrans" cxnId="{74390E81-6110-48C0-8D97-65FAC403D74F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B6F3457-D6B0-40B1-82EA-B9AAF63CE91B}">
      <dgm:prSet custT="1"/>
      <dgm:spPr>
        <a:solidFill>
          <a:srgbClr val="FF6699"/>
        </a:solidFill>
      </dgm:spPr>
      <dgm:t>
        <a:bodyPr/>
        <a:lstStyle/>
        <a:p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ระยะเวลา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ที่คาดว่าจะจัดซื้อจัดจ้าง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5B2B2DF7-186A-4F0A-9F9D-110474631CE2}" type="parTrans" cxnId="{4CE24763-F4D9-44E9-8B15-537C65425860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3CB9E60-D6E0-45B1-A932-D75DA6796EE6}" type="sibTrans" cxnId="{4CE24763-F4D9-44E9-8B15-537C65425860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727A009-E108-4F87-9309-89464D531190}">
      <dgm:prSet custT="1"/>
      <dgm:spPr>
        <a:solidFill>
          <a:srgbClr val="CC99FF"/>
        </a:solidFill>
      </dgm:spPr>
      <dgm:t>
        <a:bodyPr/>
        <a:lstStyle/>
        <a:p>
          <a:r>
            <a:rPr lang="th-TH" sz="2600" b="1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รายการอื่น</a:t>
          </a:r>
          <a:r>
            <a:rPr lang="th-TH" sz="2600" b="1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ตามที่</a:t>
          </a:r>
          <a:r>
            <a:rPr lang="th-TH" sz="2600" b="1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กรมบัญชีกลาง</a:t>
          </a:r>
          <a:r>
            <a:rPr lang="th-TH" sz="2600" b="1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กำหนด</a:t>
          </a:r>
          <a:endParaRPr lang="en-US" sz="2600" b="1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AA48E0D-4B3F-48B2-885A-6DFCC9AB90A3}" type="parTrans" cxnId="{5710010B-0EB9-4DFC-9AFC-A2E50D013FF3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2F63AC5-CEA2-4A50-A21C-3F809E1CE39C}" type="sibTrans" cxnId="{5710010B-0EB9-4DFC-9AFC-A2E50D013FF3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BB9D185-21A3-4CFD-95E4-4F90215ACF75}" type="pres">
      <dgm:prSet presAssocID="{ED1335F9-62CD-4446-A48A-23F20A7CB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D97079-6772-4984-BF9E-7522995848B2}" type="pres">
      <dgm:prSet presAssocID="{ED1335F9-62CD-4446-A48A-23F20A7CB1CF}" presName="radial" presStyleCnt="0">
        <dgm:presLayoutVars>
          <dgm:animLvl val="ctr"/>
        </dgm:presLayoutVars>
      </dgm:prSet>
      <dgm:spPr/>
    </dgm:pt>
    <dgm:pt modelId="{7F95394C-9EE1-451D-9670-EF660EC999BB}" type="pres">
      <dgm:prSet presAssocID="{6E5369CE-D735-4678-BA7E-E960AEA23368}" presName="centerShape" presStyleLbl="vennNode1" presStyleIdx="0" presStyleCnt="5" custScaleX="138686" custScaleY="107170"/>
      <dgm:spPr/>
      <dgm:t>
        <a:bodyPr/>
        <a:lstStyle/>
        <a:p>
          <a:endParaRPr lang="en-US"/>
        </a:p>
      </dgm:t>
    </dgm:pt>
    <dgm:pt modelId="{3CBD4E2B-4233-461B-B025-C4AF73DE8F08}" type="pres">
      <dgm:prSet presAssocID="{FAFE6644-C5E6-47DF-9337-AA39BB9C5E13}" presName="node" presStyleLbl="vennNode1" presStyleIdx="1" presStyleCnt="5" custScaleX="123137" custScaleY="95444" custRadScaleRad="98453" custRadScaleInc="-3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5972B-E7BF-4DF2-B50D-4A5F1205A479}" type="pres">
      <dgm:prSet presAssocID="{8074E661-8A26-4A26-9FC3-DF574039C1B8}" presName="node" presStyleLbl="vennNode1" presStyleIdx="2" presStyleCnt="5" custScaleX="120670" custScaleY="114286" custRadScaleRad="108328" custRadScaleInc="-5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50581-85BB-4600-912B-8ADAAEF06389}" type="pres">
      <dgm:prSet presAssocID="{3B6F3457-D6B0-40B1-82EA-B9AAF63CE91B}" presName="node" presStyleLbl="vennNode1" presStyleIdx="3" presStyleCnt="5" custScaleX="123137" custScaleY="118951" custRadScaleRad="102970" custRadScaleInc="15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0E1CC-E70F-43D3-BA60-6F59EF1D1F51}" type="pres">
      <dgm:prSet presAssocID="{2727A009-E108-4F87-9309-89464D531190}" presName="node" presStyleLbl="vennNode1" presStyleIdx="4" presStyleCnt="5" custScaleX="122511" custScaleY="105679" custRadScaleRad="123396" custRadScaleInc="1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3DA77B-A6E3-4359-8721-FFD3DD2399E6}" type="presOf" srcId="{FAFE6644-C5E6-47DF-9337-AA39BB9C5E13}" destId="{3CBD4E2B-4233-461B-B025-C4AF73DE8F08}" srcOrd="0" destOrd="0" presId="urn:microsoft.com/office/officeart/2005/8/layout/radial3"/>
    <dgm:cxn modelId="{74390E81-6110-48C0-8D97-65FAC403D74F}" srcId="{6E5369CE-D735-4678-BA7E-E960AEA23368}" destId="{8074E661-8A26-4A26-9FC3-DF574039C1B8}" srcOrd="1" destOrd="0" parTransId="{9A96F002-3A91-469B-BFC8-C9F18B6207E2}" sibTransId="{0A107877-52AA-47FD-8FF9-95156564393A}"/>
    <dgm:cxn modelId="{5986F8AD-AFDC-4C51-93B6-31A23F69DC6E}" type="presOf" srcId="{3B6F3457-D6B0-40B1-82EA-B9AAF63CE91B}" destId="{65850581-85BB-4600-912B-8ADAAEF06389}" srcOrd="0" destOrd="0" presId="urn:microsoft.com/office/officeart/2005/8/layout/radial3"/>
    <dgm:cxn modelId="{5710010B-0EB9-4DFC-9AFC-A2E50D013FF3}" srcId="{6E5369CE-D735-4678-BA7E-E960AEA23368}" destId="{2727A009-E108-4F87-9309-89464D531190}" srcOrd="3" destOrd="0" parTransId="{0AA48E0D-4B3F-48B2-885A-6DFCC9AB90A3}" sibTransId="{12F63AC5-CEA2-4A50-A21C-3F809E1CE39C}"/>
    <dgm:cxn modelId="{24B4BF65-103B-4762-8953-2AF023B9EAF7}" type="presOf" srcId="{2727A009-E108-4F87-9309-89464D531190}" destId="{3120E1CC-E70F-43D3-BA60-6F59EF1D1F51}" srcOrd="0" destOrd="0" presId="urn:microsoft.com/office/officeart/2005/8/layout/radial3"/>
    <dgm:cxn modelId="{5F88D5C4-CF1B-427E-BE8D-78D0A1BF709A}" type="presOf" srcId="{8074E661-8A26-4A26-9FC3-DF574039C1B8}" destId="{91C5972B-E7BF-4DF2-B50D-4A5F1205A479}" srcOrd="0" destOrd="0" presId="urn:microsoft.com/office/officeart/2005/8/layout/radial3"/>
    <dgm:cxn modelId="{EE131AC0-74EA-407B-997D-F2AD70983C4A}" srcId="{ED1335F9-62CD-4446-A48A-23F20A7CB1CF}" destId="{6E5369CE-D735-4678-BA7E-E960AEA23368}" srcOrd="0" destOrd="0" parTransId="{D8634E9F-91C1-4396-B346-188944DE8CD7}" sibTransId="{F730388F-4FB0-436A-AC2A-AED5FF0B755D}"/>
    <dgm:cxn modelId="{32E45D5E-824C-421B-9461-2DF3EDB22912}" srcId="{6E5369CE-D735-4678-BA7E-E960AEA23368}" destId="{FAFE6644-C5E6-47DF-9337-AA39BB9C5E13}" srcOrd="0" destOrd="0" parTransId="{9BFDA4F4-CEEB-4926-B266-BD7903414385}" sibTransId="{2B403827-55ED-41CA-9816-EB067540328F}"/>
    <dgm:cxn modelId="{913627C4-8A2C-4046-A3BA-81998503A70F}" type="presOf" srcId="{6E5369CE-D735-4678-BA7E-E960AEA23368}" destId="{7F95394C-9EE1-451D-9670-EF660EC999BB}" srcOrd="0" destOrd="0" presId="urn:microsoft.com/office/officeart/2005/8/layout/radial3"/>
    <dgm:cxn modelId="{633C9D2A-3CAB-43FD-AC9F-97DBDE8C8DF0}" type="presOf" srcId="{ED1335F9-62CD-4446-A48A-23F20A7CB1CF}" destId="{DBB9D185-21A3-4CFD-95E4-4F90215ACF75}" srcOrd="0" destOrd="0" presId="urn:microsoft.com/office/officeart/2005/8/layout/radial3"/>
    <dgm:cxn modelId="{4CE24763-F4D9-44E9-8B15-537C65425860}" srcId="{6E5369CE-D735-4678-BA7E-E960AEA23368}" destId="{3B6F3457-D6B0-40B1-82EA-B9AAF63CE91B}" srcOrd="2" destOrd="0" parTransId="{5B2B2DF7-186A-4F0A-9F9D-110474631CE2}" sibTransId="{33CB9E60-D6E0-45B1-A932-D75DA6796EE6}"/>
    <dgm:cxn modelId="{C65D2A33-D4F9-4867-BA15-5446B214BCAD}" type="presParOf" srcId="{DBB9D185-21A3-4CFD-95E4-4F90215ACF75}" destId="{95D97079-6772-4984-BF9E-7522995848B2}" srcOrd="0" destOrd="0" presId="urn:microsoft.com/office/officeart/2005/8/layout/radial3"/>
    <dgm:cxn modelId="{91015888-6784-4D8A-A188-B5DF71DC9931}" type="presParOf" srcId="{95D97079-6772-4984-BF9E-7522995848B2}" destId="{7F95394C-9EE1-451D-9670-EF660EC999BB}" srcOrd="0" destOrd="0" presId="urn:microsoft.com/office/officeart/2005/8/layout/radial3"/>
    <dgm:cxn modelId="{0A1FA0E6-4A43-49C1-BF9E-572A317C7455}" type="presParOf" srcId="{95D97079-6772-4984-BF9E-7522995848B2}" destId="{3CBD4E2B-4233-461B-B025-C4AF73DE8F08}" srcOrd="1" destOrd="0" presId="urn:microsoft.com/office/officeart/2005/8/layout/radial3"/>
    <dgm:cxn modelId="{43360ABF-87B4-4C7B-B66A-9F15F4CD706D}" type="presParOf" srcId="{95D97079-6772-4984-BF9E-7522995848B2}" destId="{91C5972B-E7BF-4DF2-B50D-4A5F1205A479}" srcOrd="2" destOrd="0" presId="urn:microsoft.com/office/officeart/2005/8/layout/radial3"/>
    <dgm:cxn modelId="{7734BD83-9E38-4421-806F-569BF2E8699A}" type="presParOf" srcId="{95D97079-6772-4984-BF9E-7522995848B2}" destId="{65850581-85BB-4600-912B-8ADAAEF06389}" srcOrd="3" destOrd="0" presId="urn:microsoft.com/office/officeart/2005/8/layout/radial3"/>
    <dgm:cxn modelId="{5995570C-EDC9-4F08-BE73-8C4C30F0C09A}" type="presParOf" srcId="{95D97079-6772-4984-BF9E-7522995848B2}" destId="{3120E1CC-E70F-43D3-BA60-6F59EF1D1F5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1335F9-62CD-4446-A48A-23F20A7CB1CF}" type="doc">
      <dgm:prSet loTypeId="urn:microsoft.com/office/officeart/2005/8/layout/radial3" loCatId="cycle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A650F533-F63B-4D44-97D0-0B286399D068}">
      <dgm:prSet custT="1"/>
      <dgm:spPr>
        <a:solidFill>
          <a:srgbClr val="CCFFC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36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u="sng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ข้อยกเว้น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ไม่</a:t>
          </a:r>
          <a:r>
            <a:rPr lang="th-TH" sz="28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ต้องจัดทำและประกาศ</a:t>
          </a:r>
          <a:endParaRPr lang="th-TH" sz="2800" b="1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เผยแพร่แผนฯ </a:t>
          </a:r>
          <a:br>
            <a:rPr lang="th-TH" sz="28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endParaRPr lang="th-TH" sz="2800" b="1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2ACE87EE-AC31-4D53-B8BB-E003DD5A89F6}" type="parTrans" cxnId="{4B27A934-3C31-499C-8CF6-A9C37AE40D4B}">
      <dgm:prSet/>
      <dgm:spPr/>
      <dgm:t>
        <a:bodyPr/>
        <a:lstStyle/>
        <a:p>
          <a:endParaRPr lang="th-TH"/>
        </a:p>
      </dgm:t>
    </dgm:pt>
    <dgm:pt modelId="{A48C8847-D653-4A05-8D28-ABB4219F07A2}" type="sibTrans" cxnId="{4B27A934-3C31-499C-8CF6-A9C37AE40D4B}">
      <dgm:prSet/>
      <dgm:spPr/>
      <dgm:t>
        <a:bodyPr/>
        <a:lstStyle/>
        <a:p>
          <a:endParaRPr lang="th-TH"/>
        </a:p>
      </dgm:t>
    </dgm:pt>
    <dgm:pt modelId="{D2975BF3-149A-457A-8D26-ED6CF1448744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กรณีจำเป็น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เร่งด่วน </a:t>
          </a:r>
          <a:r>
            <a:rPr lang="en-US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56 (1)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(ค)</a:t>
          </a: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หรือเป็นพัสดุที่ใช้ในราชการ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ลับ (ฉ)</a:t>
          </a:r>
          <a:endParaRPr lang="th-TH" sz="2000" b="1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73CF6DB5-E24B-4D37-9951-ACAC3E2AEAAB}" type="parTrans" cxnId="{DB886A62-9877-4110-B00C-61127C2E3326}">
      <dgm:prSet/>
      <dgm:spPr/>
      <dgm:t>
        <a:bodyPr/>
        <a:lstStyle/>
        <a:p>
          <a:endParaRPr lang="th-TH"/>
        </a:p>
      </dgm:t>
    </dgm:pt>
    <dgm:pt modelId="{9E042395-C559-44F9-8219-BB28A0A6FA55}" type="sibTrans" cxnId="{DB886A62-9877-4110-B00C-61127C2E3326}">
      <dgm:prSet/>
      <dgm:spPr/>
      <dgm:t>
        <a:bodyPr/>
        <a:lstStyle/>
        <a:p>
          <a:endParaRPr lang="th-TH"/>
        </a:p>
      </dgm:t>
    </dgm:pt>
    <dgm:pt modelId="{80544D87-A333-4238-B7AD-11F215C65AF8}">
      <dgm:prSet custT="1"/>
      <dgm:spPr>
        <a:solidFill>
          <a:srgbClr val="FFC000"/>
        </a:solidFill>
      </dgm:spPr>
      <dgm:t>
        <a:bodyPr/>
        <a:lstStyle/>
        <a:p>
          <a:pPr>
            <a:spcAft>
              <a:spcPts val="0"/>
            </a:spcAft>
          </a:pP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กรณีที่มีวงเงินในการ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จัดซื้อจัดจ้างตามที่กำหนด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ใน</a:t>
          </a:r>
          <a:r>
            <a:rPr lang="th-TH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กฎกระทรวง </a:t>
          </a:r>
          <a:r>
            <a:rPr lang="en-US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56 (2)</a:t>
          </a:r>
          <a:r>
            <a:rPr lang="th-TH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(ข) </a:t>
          </a:r>
        </a:p>
        <a:p>
          <a:pPr>
            <a:spcAft>
              <a:spcPts val="0"/>
            </a:spcAft>
          </a:pPr>
          <a:r>
            <a:rPr lang="th-TH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หรือมีความ</a:t>
          </a: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จำเป็นต้องใช้พัสดุ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</a:t>
          </a:r>
          <a:r>
            <a:rPr lang="th-TH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ฉุกเฉิน (ง) </a:t>
          </a: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หรือเป็นพัสดุ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ที่จะขาย</a:t>
          </a:r>
          <a:r>
            <a:rPr lang="th-TH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ทอดตลาด (ฉ)</a:t>
          </a:r>
          <a:endParaRPr lang="th-TH" sz="20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B7F707D7-EFA5-49AC-9D80-DC9FCBE4F953}" type="parTrans" cxnId="{4A774B4E-7B2C-413E-8D55-5454B5F917A6}">
      <dgm:prSet/>
      <dgm:spPr/>
      <dgm:t>
        <a:bodyPr/>
        <a:lstStyle/>
        <a:p>
          <a:endParaRPr lang="th-TH"/>
        </a:p>
      </dgm:t>
    </dgm:pt>
    <dgm:pt modelId="{EBE66C48-6CFD-48D7-8348-08E8DC425CE8}" type="sibTrans" cxnId="{4A774B4E-7B2C-413E-8D55-5454B5F917A6}">
      <dgm:prSet/>
      <dgm:spPr/>
      <dgm:t>
        <a:bodyPr/>
        <a:lstStyle/>
        <a:p>
          <a:endParaRPr lang="th-TH"/>
        </a:p>
      </dgm:t>
    </dgm:pt>
    <dgm:pt modelId="{272CC6B8-B43B-4962-A7AD-BD81D3E0EF5C}">
      <dgm:prSet custT="1"/>
      <dgm:spPr>
        <a:solidFill>
          <a:srgbClr val="CC99FF"/>
        </a:solidFill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กรณีงานจ้างที่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ปรึกษาที่</a:t>
          </a: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มีวงเงินตามที่กำหนดใน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กฎกระทรวง </a:t>
          </a:r>
          <a:r>
            <a:rPr lang="en-US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70 (3) 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(ข) หรือ</a:t>
          </a: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มีความจำเป็นเร่งด่วนหรือที่เกี่ยวกับความมั่นคงของ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ชาติ (ฉ)</a:t>
          </a:r>
          <a:endParaRPr lang="th-TH" sz="2000" b="1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757ECD71-C90C-4726-951C-8C365E71CAE4}" type="parTrans" cxnId="{202BD39F-7048-4944-B510-92BEA1477FB1}">
      <dgm:prSet/>
      <dgm:spPr/>
      <dgm:t>
        <a:bodyPr/>
        <a:lstStyle/>
        <a:p>
          <a:endParaRPr lang="th-TH"/>
        </a:p>
      </dgm:t>
    </dgm:pt>
    <dgm:pt modelId="{6F09CBF2-7289-454B-B0B5-96D3974991F9}" type="sibTrans" cxnId="{202BD39F-7048-4944-B510-92BEA1477FB1}">
      <dgm:prSet/>
      <dgm:spPr/>
      <dgm:t>
        <a:bodyPr/>
        <a:lstStyle/>
        <a:p>
          <a:endParaRPr lang="th-TH"/>
        </a:p>
      </dgm:t>
    </dgm:pt>
    <dgm:pt modelId="{D847D43A-2C2D-4378-BDDE-7DEA5DF06A6B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4. กรณีงานจ้างออกแบบหรือควบคุมงานก่อสร้างที่มี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ความจำเป็นเร่งด่วนหรือที่เกี่ยวกับความมั่นคงของ</a:t>
          </a:r>
          <a:r>
            <a:rPr lang="th-TH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ชาติ </a:t>
          </a:r>
          <a:r>
            <a:rPr lang="en-US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82 </a:t>
          </a:r>
          <a:r>
            <a:rPr lang="th-TH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(</a:t>
          </a:r>
          <a:r>
            <a:rPr lang="en-US" sz="2000" b="1" dirty="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3)</a:t>
          </a:r>
          <a:endParaRPr lang="en-US" sz="2000" b="1" u="sng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CBFDBC92-3D2F-48D4-B95A-219EC2A95AAA}" type="parTrans" cxnId="{EF3E85FA-B94D-4D33-BAC4-4082D7163829}">
      <dgm:prSet/>
      <dgm:spPr/>
      <dgm:t>
        <a:bodyPr/>
        <a:lstStyle/>
        <a:p>
          <a:endParaRPr lang="th-TH"/>
        </a:p>
      </dgm:t>
    </dgm:pt>
    <dgm:pt modelId="{83B46893-08E5-4FA9-B46A-5BF684E989EE}" type="sibTrans" cxnId="{EF3E85FA-B94D-4D33-BAC4-4082D7163829}">
      <dgm:prSet/>
      <dgm:spPr/>
      <dgm:t>
        <a:bodyPr/>
        <a:lstStyle/>
        <a:p>
          <a:endParaRPr lang="th-TH"/>
        </a:p>
      </dgm:t>
    </dgm:pt>
    <dgm:pt modelId="{DBB9D185-21A3-4CFD-95E4-4F90215ACF75}" type="pres">
      <dgm:prSet presAssocID="{ED1335F9-62CD-4446-A48A-23F20A7CB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5D97079-6772-4984-BF9E-7522995848B2}" type="pres">
      <dgm:prSet presAssocID="{ED1335F9-62CD-4446-A48A-23F20A7CB1CF}" presName="radial" presStyleCnt="0">
        <dgm:presLayoutVars>
          <dgm:animLvl val="ctr"/>
        </dgm:presLayoutVars>
      </dgm:prSet>
      <dgm:spPr/>
    </dgm:pt>
    <dgm:pt modelId="{97BFCB46-19F8-47E7-8DB0-389D130E0CEE}" type="pres">
      <dgm:prSet presAssocID="{A650F533-F63B-4D44-97D0-0B286399D068}" presName="centerShape" presStyleLbl="vennNode1" presStyleIdx="0" presStyleCnt="5" custScaleX="168269" custScaleY="89256" custLinFactNeighborX="-370" custLinFactNeighborY="-3485"/>
      <dgm:spPr/>
      <dgm:t>
        <a:bodyPr/>
        <a:lstStyle/>
        <a:p>
          <a:endParaRPr lang="th-TH"/>
        </a:p>
      </dgm:t>
    </dgm:pt>
    <dgm:pt modelId="{06476A0C-CF2D-49A2-BD83-F054FDB80DBB}" type="pres">
      <dgm:prSet presAssocID="{D2975BF3-149A-457A-8D26-ED6CF1448744}" presName="node" presStyleLbl="vennNode1" presStyleIdx="1" presStyleCnt="5" custScaleX="232689" custScaleY="93564" custRadScaleRad="92676" custRadScaleInc="14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C81D71A-EB3B-4107-884B-BCF8EB80C26E}" type="pres">
      <dgm:prSet presAssocID="{80544D87-A333-4238-B7AD-11F215C65AF8}" presName="node" presStyleLbl="vennNode1" presStyleIdx="2" presStyleCnt="5" custScaleX="230055" custScaleY="136272" custRadScaleRad="155116" custRadScaleInc="-318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DB3EAC-405B-4476-B89A-A98A46E44A2E}" type="pres">
      <dgm:prSet presAssocID="{272CC6B8-B43B-4962-A7AD-BD81D3E0EF5C}" presName="node" presStyleLbl="vennNode1" presStyleIdx="3" presStyleCnt="5" custScaleX="361111" custScaleY="101145" custRadScaleRad="83552" custRadScaleInc="400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7DD329-3579-4EBB-9112-BFF555590EB7}" type="pres">
      <dgm:prSet presAssocID="{D847D43A-2C2D-4378-BDDE-7DEA5DF06A6B}" presName="node" presStyleLbl="vennNode1" presStyleIdx="4" presStyleCnt="5" custScaleX="203828" custScaleY="141442" custRadScaleRad="158126" custRadScaleInc="53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B27A934-3C31-499C-8CF6-A9C37AE40D4B}" srcId="{ED1335F9-62CD-4446-A48A-23F20A7CB1CF}" destId="{A650F533-F63B-4D44-97D0-0B286399D068}" srcOrd="0" destOrd="0" parTransId="{2ACE87EE-AC31-4D53-B8BB-E003DD5A89F6}" sibTransId="{A48C8847-D653-4A05-8D28-ABB4219F07A2}"/>
    <dgm:cxn modelId="{9ADF0304-452D-40DE-940E-C958C4CD3EAA}" type="presOf" srcId="{D2975BF3-149A-457A-8D26-ED6CF1448744}" destId="{06476A0C-CF2D-49A2-BD83-F054FDB80DBB}" srcOrd="0" destOrd="0" presId="urn:microsoft.com/office/officeart/2005/8/layout/radial3"/>
    <dgm:cxn modelId="{9491619D-7B2A-4F94-9771-1D929EB144FE}" type="presOf" srcId="{272CC6B8-B43B-4962-A7AD-BD81D3E0EF5C}" destId="{F5DB3EAC-405B-4476-B89A-A98A46E44A2E}" srcOrd="0" destOrd="0" presId="urn:microsoft.com/office/officeart/2005/8/layout/radial3"/>
    <dgm:cxn modelId="{DB886A62-9877-4110-B00C-61127C2E3326}" srcId="{A650F533-F63B-4D44-97D0-0B286399D068}" destId="{D2975BF3-149A-457A-8D26-ED6CF1448744}" srcOrd="0" destOrd="0" parTransId="{73CF6DB5-E24B-4D37-9951-ACAC3E2AEAAB}" sibTransId="{9E042395-C559-44F9-8219-BB28A0A6FA55}"/>
    <dgm:cxn modelId="{B2CD538C-9773-4555-8178-4F773BAC2320}" type="presOf" srcId="{D847D43A-2C2D-4378-BDDE-7DEA5DF06A6B}" destId="{1C7DD329-3579-4EBB-9112-BFF555590EB7}" srcOrd="0" destOrd="0" presId="urn:microsoft.com/office/officeart/2005/8/layout/radial3"/>
    <dgm:cxn modelId="{F635703F-6210-49CF-B65D-4955472860BD}" type="presOf" srcId="{A650F533-F63B-4D44-97D0-0B286399D068}" destId="{97BFCB46-19F8-47E7-8DB0-389D130E0CEE}" srcOrd="0" destOrd="0" presId="urn:microsoft.com/office/officeart/2005/8/layout/radial3"/>
    <dgm:cxn modelId="{25C0FC09-3C3B-4400-BA1B-BAAC194C593E}" type="presOf" srcId="{ED1335F9-62CD-4446-A48A-23F20A7CB1CF}" destId="{DBB9D185-21A3-4CFD-95E4-4F90215ACF75}" srcOrd="0" destOrd="0" presId="urn:microsoft.com/office/officeart/2005/8/layout/radial3"/>
    <dgm:cxn modelId="{BA7531EF-01D1-4875-889B-DE7ECBC47FF0}" type="presOf" srcId="{80544D87-A333-4238-B7AD-11F215C65AF8}" destId="{9C81D71A-EB3B-4107-884B-BCF8EB80C26E}" srcOrd="0" destOrd="0" presId="urn:microsoft.com/office/officeart/2005/8/layout/radial3"/>
    <dgm:cxn modelId="{4A774B4E-7B2C-413E-8D55-5454B5F917A6}" srcId="{A650F533-F63B-4D44-97D0-0B286399D068}" destId="{80544D87-A333-4238-B7AD-11F215C65AF8}" srcOrd="1" destOrd="0" parTransId="{B7F707D7-EFA5-49AC-9D80-DC9FCBE4F953}" sibTransId="{EBE66C48-6CFD-48D7-8348-08E8DC425CE8}"/>
    <dgm:cxn modelId="{202BD39F-7048-4944-B510-92BEA1477FB1}" srcId="{A650F533-F63B-4D44-97D0-0B286399D068}" destId="{272CC6B8-B43B-4962-A7AD-BD81D3E0EF5C}" srcOrd="2" destOrd="0" parTransId="{757ECD71-C90C-4726-951C-8C365E71CAE4}" sibTransId="{6F09CBF2-7289-454B-B0B5-96D3974991F9}"/>
    <dgm:cxn modelId="{EF3E85FA-B94D-4D33-BAC4-4082D7163829}" srcId="{A650F533-F63B-4D44-97D0-0B286399D068}" destId="{D847D43A-2C2D-4378-BDDE-7DEA5DF06A6B}" srcOrd="3" destOrd="0" parTransId="{CBFDBC92-3D2F-48D4-B95A-219EC2A95AAA}" sibTransId="{83B46893-08E5-4FA9-B46A-5BF684E989EE}"/>
    <dgm:cxn modelId="{88E82952-F07F-4572-9382-1CFF959BF990}" type="presParOf" srcId="{DBB9D185-21A3-4CFD-95E4-4F90215ACF75}" destId="{95D97079-6772-4984-BF9E-7522995848B2}" srcOrd="0" destOrd="0" presId="urn:microsoft.com/office/officeart/2005/8/layout/radial3"/>
    <dgm:cxn modelId="{3DC24094-6F9F-442E-911A-773D59C39A59}" type="presParOf" srcId="{95D97079-6772-4984-BF9E-7522995848B2}" destId="{97BFCB46-19F8-47E7-8DB0-389D130E0CEE}" srcOrd="0" destOrd="0" presId="urn:microsoft.com/office/officeart/2005/8/layout/radial3"/>
    <dgm:cxn modelId="{30FE0205-AB38-476A-ACB6-7D0AF1F24271}" type="presParOf" srcId="{95D97079-6772-4984-BF9E-7522995848B2}" destId="{06476A0C-CF2D-49A2-BD83-F054FDB80DBB}" srcOrd="1" destOrd="0" presId="urn:microsoft.com/office/officeart/2005/8/layout/radial3"/>
    <dgm:cxn modelId="{B8823AE4-4439-4BBD-BB04-A0C2E45659DB}" type="presParOf" srcId="{95D97079-6772-4984-BF9E-7522995848B2}" destId="{9C81D71A-EB3B-4107-884B-BCF8EB80C26E}" srcOrd="2" destOrd="0" presId="urn:microsoft.com/office/officeart/2005/8/layout/radial3"/>
    <dgm:cxn modelId="{120AAAF2-A9D7-415A-B7FA-24C41C7CDBB5}" type="presParOf" srcId="{95D97079-6772-4984-BF9E-7522995848B2}" destId="{F5DB3EAC-405B-4476-B89A-A98A46E44A2E}" srcOrd="3" destOrd="0" presId="urn:microsoft.com/office/officeart/2005/8/layout/radial3"/>
    <dgm:cxn modelId="{BE78DE74-FF78-461B-A521-A150A86462FC}" type="presParOf" srcId="{95D97079-6772-4984-BF9E-7522995848B2}" destId="{1C7DD329-3579-4EBB-9112-BFF555590EB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FB981F-E93E-4BDA-A34E-DE4636A05D3D}" type="doc">
      <dgm:prSet loTypeId="urn:microsoft.com/office/officeart/2005/8/layout/process2" loCatId="process" qsTypeId="urn:microsoft.com/office/officeart/2005/8/quickstyle/simple2" qsCatId="simple" csTypeId="urn:microsoft.com/office/officeart/2005/8/colors/colorful1#4" csCatId="colorful" phldr="1"/>
      <dgm:spPr/>
    </dgm:pt>
    <dgm:pt modelId="{2ECAC81C-82A1-44EF-B4A9-E36F6F2B8E7D}">
      <dgm:prSet phldrT="[ข้อความ]" custT="1"/>
      <dgm:spPr>
        <a:xfrm>
          <a:off x="2175034" y="83069"/>
          <a:ext cx="2999131" cy="882763"/>
        </a:xfrm>
        <a:solidFill>
          <a:srgbClr val="DA1F28">
            <a:hueOff val="0"/>
            <a:satOff val="0"/>
            <a:lumOff val="0"/>
            <a:alpha val="16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เจ้าหน้าที่</a:t>
          </a:r>
        </a:p>
      </dgm:t>
    </dgm:pt>
    <dgm:pt modelId="{595A4A9F-9A27-4FB9-AFAF-41B2E15C1FC8}" type="parTrans" cxnId="{38FEA9C9-AC07-494A-8A6A-15516B4A0D41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BECA2BC5-EA86-4847-A3BE-A295D8022DA0}" type="sibTrans" cxnId="{38FEA9C9-AC07-494A-8A6A-15516B4A0D41}">
      <dgm:prSet custT="1"/>
      <dgm:spPr>
        <a:xfrm rot="5400000">
          <a:off x="3463775" y="1003727"/>
          <a:ext cx="463943" cy="542556"/>
        </a:xfrm>
        <a:solidFill>
          <a:srgbClr val="DA1F28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 sz="3200" b="1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A7323EF8-399D-48C8-B739-E95903849A36}">
      <dgm:prSet phldrT="[ข้อความ]" custT="1"/>
      <dgm:spPr>
        <a:xfrm>
          <a:off x="2217442" y="1584178"/>
          <a:ext cx="2999131" cy="890841"/>
        </a:xfrm>
        <a:solidFill>
          <a:srgbClr val="F7C4A7"/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หัวหน้าเจ้าหน้าที่</a:t>
          </a:r>
        </a:p>
      </dgm:t>
    </dgm:pt>
    <dgm:pt modelId="{83799E5F-1027-4201-B4BB-1F360AC0117B}" type="parTrans" cxnId="{C4D1178F-4469-46D4-854B-988297F9C225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B84DBC9C-827C-4ACA-9ADF-606EAAA3E166}" type="sibTrans" cxnId="{C4D1178F-4469-46D4-854B-988297F9C225}">
      <dgm:prSet custT="1"/>
      <dgm:spPr>
        <a:xfrm rot="5400000">
          <a:off x="3560768" y="2420878"/>
          <a:ext cx="325721" cy="542556"/>
        </a:xfrm>
        <a:solidFill>
          <a:srgbClr val="EB641B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 sz="3200" b="1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637C2AE0-D97E-4C27-ADFC-BE04B31D4A0A}">
      <dgm:prSet phldrT="[ข้อความ]" custT="1"/>
      <dgm:spPr>
        <a:xfrm>
          <a:off x="2232257" y="2909294"/>
          <a:ext cx="2999131" cy="1205681"/>
        </a:xfrm>
        <a:solidFill>
          <a:srgbClr val="474B78">
            <a:lumMod val="40000"/>
            <a:lumOff val="60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หัวหน้าหน่วยงานของรัฐ</a:t>
          </a:r>
        </a:p>
      </dgm:t>
    </dgm:pt>
    <dgm:pt modelId="{36DA1AC5-5657-4505-8B07-1691B023E04F}" type="parTrans" cxnId="{C60EF540-16D8-403B-B86F-5FD233D8BF94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DF5703C6-C94D-4E38-AC63-A0422A87A458}" type="sibTrans" cxnId="{C60EF540-16D8-403B-B86F-5FD233D8BF94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9BF6D98F-FCBE-4454-B21B-78E1DFC8F3A0}" type="pres">
      <dgm:prSet presAssocID="{2FFB981F-E93E-4BDA-A34E-DE4636A05D3D}" presName="linearFlow" presStyleCnt="0">
        <dgm:presLayoutVars>
          <dgm:resizeHandles val="exact"/>
        </dgm:presLayoutVars>
      </dgm:prSet>
      <dgm:spPr/>
    </dgm:pt>
    <dgm:pt modelId="{D6351BBC-93EF-4B76-8F7B-33EA41E7085D}" type="pres">
      <dgm:prSet presAssocID="{2ECAC81C-82A1-44EF-B4A9-E36F6F2B8E7D}" presName="node" presStyleLbl="node1" presStyleIdx="0" presStyleCnt="3" custScaleY="73217" custLinFactNeighborX="-5785" custLinFactNeighborY="1376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E09ECB8-560A-48B4-B581-E1EB06249C22}" type="pres">
      <dgm:prSet presAssocID="{BECA2BC5-EA86-4847-A3BE-A295D8022DA0}" presName="sibTrans" presStyleLbl="sibTrans2D1" presStyleIdx="0" presStyleCnt="2" custAng="9683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8C89DDDD-777D-4626-8320-57280FBF2F83}" type="pres">
      <dgm:prSet presAssocID="{BECA2BC5-EA86-4847-A3BE-A295D8022DA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D0CE281-B6CD-4D1D-A82E-A7C6801C6843}" type="pres">
      <dgm:prSet presAssocID="{A7323EF8-399D-48C8-B739-E95903849A36}" presName="node" presStyleLbl="node1" presStyleIdx="1" presStyleCnt="3" custScaleY="73887" custLinFactNeighborX="-4371" custLinFactNeighborY="1633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D775177-F14C-4889-AA47-8159EAF5480C}" type="pres">
      <dgm:prSet presAssocID="{B84DBC9C-827C-4ACA-9ADF-606EAAA3E166}" presName="sibTrans" presStyleLbl="sibTrans2D1" presStyleIdx="1" presStyleCnt="2" custAng="3435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AF982563-CE24-4F68-8157-7EC179565481}" type="pres">
      <dgm:prSet presAssocID="{B84DBC9C-827C-4ACA-9ADF-606EAAA3E166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AD7548D-8FE7-4987-BA5F-72DAB0C8D371}" type="pres">
      <dgm:prSet presAssocID="{637C2AE0-D97E-4C27-ADFC-BE04B31D4A0A}" presName="node" presStyleLbl="node1" presStyleIdx="2" presStyleCnt="3" custLinFactNeighborX="-3877" custLinFactNeighborY="-1162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38FEA9C9-AC07-494A-8A6A-15516B4A0D41}" srcId="{2FFB981F-E93E-4BDA-A34E-DE4636A05D3D}" destId="{2ECAC81C-82A1-44EF-B4A9-E36F6F2B8E7D}" srcOrd="0" destOrd="0" parTransId="{595A4A9F-9A27-4FB9-AFAF-41B2E15C1FC8}" sibTransId="{BECA2BC5-EA86-4847-A3BE-A295D8022DA0}"/>
    <dgm:cxn modelId="{6E0413AC-8735-49D9-BA50-ABA2EFCBD397}" type="presOf" srcId="{637C2AE0-D97E-4C27-ADFC-BE04B31D4A0A}" destId="{AAD7548D-8FE7-4987-BA5F-72DAB0C8D371}" srcOrd="0" destOrd="0" presId="urn:microsoft.com/office/officeart/2005/8/layout/process2"/>
    <dgm:cxn modelId="{E390B6E8-C4D4-4D4A-9C45-E21DAABBA507}" type="presOf" srcId="{2ECAC81C-82A1-44EF-B4A9-E36F6F2B8E7D}" destId="{D6351BBC-93EF-4B76-8F7B-33EA41E7085D}" srcOrd="0" destOrd="0" presId="urn:microsoft.com/office/officeart/2005/8/layout/process2"/>
    <dgm:cxn modelId="{CADD80B3-8BC9-429E-B835-6F40BA65B060}" type="presOf" srcId="{A7323EF8-399D-48C8-B739-E95903849A36}" destId="{ED0CE281-B6CD-4D1D-A82E-A7C6801C6843}" srcOrd="0" destOrd="0" presId="urn:microsoft.com/office/officeart/2005/8/layout/process2"/>
    <dgm:cxn modelId="{268C24D4-69DE-44FC-B574-D1C31EBA018A}" type="presOf" srcId="{B84DBC9C-827C-4ACA-9ADF-606EAAA3E166}" destId="{AF982563-CE24-4F68-8157-7EC179565481}" srcOrd="1" destOrd="0" presId="urn:microsoft.com/office/officeart/2005/8/layout/process2"/>
    <dgm:cxn modelId="{C4D1178F-4469-46D4-854B-988297F9C225}" srcId="{2FFB981F-E93E-4BDA-A34E-DE4636A05D3D}" destId="{A7323EF8-399D-48C8-B739-E95903849A36}" srcOrd="1" destOrd="0" parTransId="{83799E5F-1027-4201-B4BB-1F360AC0117B}" sibTransId="{B84DBC9C-827C-4ACA-9ADF-606EAAA3E166}"/>
    <dgm:cxn modelId="{627A41BA-B9EA-43B5-A54C-A3AC1D48BBA5}" type="presOf" srcId="{B84DBC9C-827C-4ACA-9ADF-606EAAA3E166}" destId="{FD775177-F14C-4889-AA47-8159EAF5480C}" srcOrd="0" destOrd="0" presId="urn:microsoft.com/office/officeart/2005/8/layout/process2"/>
    <dgm:cxn modelId="{C60EF540-16D8-403B-B86F-5FD233D8BF94}" srcId="{2FFB981F-E93E-4BDA-A34E-DE4636A05D3D}" destId="{637C2AE0-D97E-4C27-ADFC-BE04B31D4A0A}" srcOrd="2" destOrd="0" parTransId="{36DA1AC5-5657-4505-8B07-1691B023E04F}" sibTransId="{DF5703C6-C94D-4E38-AC63-A0422A87A458}"/>
    <dgm:cxn modelId="{79F49AA2-8E06-4505-B600-5C5CD360A6BD}" type="presOf" srcId="{BECA2BC5-EA86-4847-A3BE-A295D8022DA0}" destId="{2E09ECB8-560A-48B4-B581-E1EB06249C22}" srcOrd="0" destOrd="0" presId="urn:microsoft.com/office/officeart/2005/8/layout/process2"/>
    <dgm:cxn modelId="{95BC8664-BAC7-4A9F-97A1-CB33AB90821D}" type="presOf" srcId="{BECA2BC5-EA86-4847-A3BE-A295D8022DA0}" destId="{8C89DDDD-777D-4626-8320-57280FBF2F83}" srcOrd="1" destOrd="0" presId="urn:microsoft.com/office/officeart/2005/8/layout/process2"/>
    <dgm:cxn modelId="{2A01605B-9993-4CA5-A886-561269D8CAC4}" type="presOf" srcId="{2FFB981F-E93E-4BDA-A34E-DE4636A05D3D}" destId="{9BF6D98F-FCBE-4454-B21B-78E1DFC8F3A0}" srcOrd="0" destOrd="0" presId="urn:microsoft.com/office/officeart/2005/8/layout/process2"/>
    <dgm:cxn modelId="{B40F25F3-36C6-4528-8CD3-1726C0F50A42}" type="presParOf" srcId="{9BF6D98F-FCBE-4454-B21B-78E1DFC8F3A0}" destId="{D6351BBC-93EF-4B76-8F7B-33EA41E7085D}" srcOrd="0" destOrd="0" presId="urn:microsoft.com/office/officeart/2005/8/layout/process2"/>
    <dgm:cxn modelId="{7F131C6F-ECB4-4840-A165-241C421121FD}" type="presParOf" srcId="{9BF6D98F-FCBE-4454-B21B-78E1DFC8F3A0}" destId="{2E09ECB8-560A-48B4-B581-E1EB06249C22}" srcOrd="1" destOrd="0" presId="urn:microsoft.com/office/officeart/2005/8/layout/process2"/>
    <dgm:cxn modelId="{1E951CF2-1FD0-4AA4-B1BE-A7545946C2B3}" type="presParOf" srcId="{2E09ECB8-560A-48B4-B581-E1EB06249C22}" destId="{8C89DDDD-777D-4626-8320-57280FBF2F83}" srcOrd="0" destOrd="0" presId="urn:microsoft.com/office/officeart/2005/8/layout/process2"/>
    <dgm:cxn modelId="{558A1AFF-2FD2-457E-A481-F12F013D1465}" type="presParOf" srcId="{9BF6D98F-FCBE-4454-B21B-78E1DFC8F3A0}" destId="{ED0CE281-B6CD-4D1D-A82E-A7C6801C6843}" srcOrd="2" destOrd="0" presId="urn:microsoft.com/office/officeart/2005/8/layout/process2"/>
    <dgm:cxn modelId="{25018875-E0D9-488E-B828-7AD2153FC75D}" type="presParOf" srcId="{9BF6D98F-FCBE-4454-B21B-78E1DFC8F3A0}" destId="{FD775177-F14C-4889-AA47-8159EAF5480C}" srcOrd="3" destOrd="0" presId="urn:microsoft.com/office/officeart/2005/8/layout/process2"/>
    <dgm:cxn modelId="{751A9051-2114-44CA-B9C9-62CCBF95CE14}" type="presParOf" srcId="{FD775177-F14C-4889-AA47-8159EAF5480C}" destId="{AF982563-CE24-4F68-8157-7EC179565481}" srcOrd="0" destOrd="0" presId="urn:microsoft.com/office/officeart/2005/8/layout/process2"/>
    <dgm:cxn modelId="{34D927FE-4AE5-4FAB-BBDB-6445A179CF86}" type="presParOf" srcId="{9BF6D98F-FCBE-4454-B21B-78E1DFC8F3A0}" destId="{AAD7548D-8FE7-4987-BA5F-72DAB0C8D37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A42E02-3806-4961-BF39-1234540032A9}" type="doc">
      <dgm:prSet loTypeId="urn:microsoft.com/office/officeart/2005/8/layout/vList3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6A94917-7FEF-41CC-8867-A1CEEE290008}">
      <dgm:prSet phldrT="[Text]" custT="1"/>
      <dgm:spPr>
        <a:xfrm>
          <a:off x="388843" y="19795"/>
          <a:ext cx="5443804" cy="974160"/>
        </a:xfrm>
      </dgm:spPr>
      <dgm:t>
        <a:bodyPr/>
        <a:lstStyle/>
        <a:p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- วิธีตลาดอิเล็กทรอนิกส์ </a:t>
          </a:r>
          <a:b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</a:br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(</a:t>
          </a:r>
          <a:r>
            <a:rPr lang="en-US" sz="2600" b="1" dirty="0">
              <a:latin typeface="Angsana New" pitchFamily="18" charset="-34"/>
              <a:ea typeface="+mn-ea"/>
              <a:cs typeface="Angsana New" pitchFamily="18" charset="-34"/>
            </a:rPr>
            <a:t>e-market)</a:t>
          </a:r>
          <a:endParaRPr lang="th-TH" sz="2600" b="1" dirty="0"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9EDE54C0-56F9-4D6F-9041-0BF691CA6936}" type="parTrans" cxnId="{42DAAA48-9EFB-4194-957B-235DFD7B762B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1CA33019-BBBF-4E48-BA4A-9E708149D516}" type="sibTrans" cxnId="{42DAAA48-9EFB-4194-957B-235DFD7B762B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CE72F6E5-0AE4-4848-8233-50BF46AC84BE}">
      <dgm:prSet phldrT="[Text]" custT="1"/>
      <dgm:spPr>
        <a:xfrm>
          <a:off x="388843" y="1516675"/>
          <a:ext cx="5443804" cy="974160"/>
        </a:xfrm>
      </dgm:spPr>
      <dgm:t>
        <a:bodyPr/>
        <a:lstStyle/>
        <a:p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- วิธีประกวดราคา</a:t>
          </a:r>
          <a:r>
            <a:rPr lang="th-TH" sz="2600" b="1" dirty="0" err="1">
              <a:latin typeface="Angsana New" pitchFamily="18" charset="-34"/>
              <a:ea typeface="+mn-ea"/>
              <a:cs typeface="Angsana New" pitchFamily="18" charset="-34"/>
            </a:rPr>
            <a:t>อิเล็ก</a:t>
          </a:r>
          <a:r>
            <a:rPr lang="th-TH" sz="2600" b="1">
              <a:latin typeface="Angsana New" pitchFamily="18" charset="-34"/>
              <a:ea typeface="+mn-ea"/>
              <a:cs typeface="Angsana New" pitchFamily="18" charset="-34"/>
            </a:rPr>
            <a:t>- ทรอ</a:t>
          </a:r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นิกส์ (</a:t>
          </a:r>
          <a:r>
            <a:rPr lang="en-US" sz="2600" b="1" dirty="0">
              <a:latin typeface="Angsana New" pitchFamily="18" charset="-34"/>
              <a:ea typeface="+mn-ea"/>
              <a:cs typeface="Angsana New" pitchFamily="18" charset="-34"/>
            </a:rPr>
            <a:t>e-bidding)</a:t>
          </a:r>
          <a:endParaRPr lang="th-TH" sz="2600" b="1" dirty="0"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A3048213-EA76-41E8-A293-FB4B92F62873}" type="parTrans" cxnId="{618F2C9D-CA9F-4FF4-9460-DB29AA123BD2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0E4D4C01-95E9-47D4-868A-4A6D2C60565C}" type="sibTrans" cxnId="{618F2C9D-CA9F-4FF4-9460-DB29AA123BD2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41C49820-64E4-454E-8764-2997C4EDF7BA}">
      <dgm:prSet phldrT="[Text]" custT="1"/>
      <dgm:spPr>
        <a:xfrm>
          <a:off x="388843" y="3013555"/>
          <a:ext cx="5443804" cy="974160"/>
        </a:xfrm>
      </dgm:spPr>
      <dgm:t>
        <a:bodyPr/>
        <a:lstStyle/>
        <a:p>
          <a:pPr algn="l"/>
          <a:r>
            <a:rPr lang="th-TH" sz="2800" b="1" dirty="0">
              <a:latin typeface="Angsana New" pitchFamily="18" charset="-34"/>
              <a:ea typeface="+mn-ea"/>
              <a:cs typeface="Angsana New" pitchFamily="18" charset="-34"/>
            </a:rPr>
            <a:t>- วิธีสอบราคา</a:t>
          </a:r>
        </a:p>
      </dgm:t>
    </dgm:pt>
    <dgm:pt modelId="{CDC85DDE-EE30-43BD-8863-B465C413C990}" type="parTrans" cxnId="{26F98B65-E8F8-44A0-95CB-8C5F4CC733C8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0162A702-3C4E-4755-AE44-78410A59A67D}" type="sibTrans" cxnId="{26F98B65-E8F8-44A0-95CB-8C5F4CC733C8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D8C17B0C-7737-4FBB-BC99-A2652998A28B}" type="pres">
      <dgm:prSet presAssocID="{FFA42E02-3806-4961-BF39-1234540032A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B7996C-66D8-41A8-8C6A-21815E7E2BF4}" type="pres">
      <dgm:prSet presAssocID="{76A94917-7FEF-41CC-8867-A1CEEE290008}" presName="composite" presStyleCnt="0"/>
      <dgm:spPr/>
    </dgm:pt>
    <dgm:pt modelId="{BA3449FA-4E26-4AE1-8671-74056F750EFC}" type="pres">
      <dgm:prSet presAssocID="{76A94917-7FEF-41CC-8867-A1CEEE290008}" presName="imgShp" presStyleLbl="fgImgPlace1" presStyleIdx="0" presStyleCnt="3" custScaleX="62798" custScaleY="100518" custLinFactNeighborX="4957" custLinFactNeighborY="-263"/>
      <dgm:spPr/>
    </dgm:pt>
    <dgm:pt modelId="{46BE9FD9-87E8-48EF-8C91-9B7D3609B34A}" type="pres">
      <dgm:prSet presAssocID="{76A94917-7FEF-41CC-8867-A1CEEE290008}" presName="txShp" presStyleLbl="node1" presStyleIdx="0" presStyleCnt="3" custScaleX="124634" custLinFactNeighborX="3932" custLinFactNeighborY="59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D82685-5C9E-4387-B755-9C9AAD77C1BD}" type="pres">
      <dgm:prSet presAssocID="{1CA33019-BBBF-4E48-BA4A-9E708149D516}" presName="spacing" presStyleCnt="0"/>
      <dgm:spPr/>
    </dgm:pt>
    <dgm:pt modelId="{BE395D25-6142-490F-BCB4-65246E08DF14}" type="pres">
      <dgm:prSet presAssocID="{CE72F6E5-0AE4-4848-8233-50BF46AC84BE}" presName="composite" presStyleCnt="0"/>
      <dgm:spPr/>
    </dgm:pt>
    <dgm:pt modelId="{E6F87F3F-61C1-4BD7-9B47-91E0E56A74EF}" type="pres">
      <dgm:prSet presAssocID="{CE72F6E5-0AE4-4848-8233-50BF46AC84BE}" presName="imgShp" presStyleLbl="fgImgPlace1" presStyleIdx="1" presStyleCnt="3" custScaleX="72607" custLinFactNeighborX="9733" custLinFactNeighborY="-26303"/>
      <dgm:spPr/>
    </dgm:pt>
    <dgm:pt modelId="{F56D3A60-0516-4787-9D56-2E72D43A2B74}" type="pres">
      <dgm:prSet presAssocID="{CE72F6E5-0AE4-4848-8233-50BF46AC84BE}" presName="txShp" presStyleLbl="node1" presStyleIdx="1" presStyleCnt="3" custScaleX="124983" custLinFactNeighborX="3932" custLinFactNeighborY="-169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4719F9-E61D-4759-8FAC-AB670D9397C4}" type="pres">
      <dgm:prSet presAssocID="{0E4D4C01-95E9-47D4-868A-4A6D2C60565C}" presName="spacing" presStyleCnt="0"/>
      <dgm:spPr/>
    </dgm:pt>
    <dgm:pt modelId="{C99330F5-6E03-4972-A64A-C2CAEC693A23}" type="pres">
      <dgm:prSet presAssocID="{41C49820-64E4-454E-8764-2997C4EDF7BA}" presName="composite" presStyleCnt="0"/>
      <dgm:spPr/>
    </dgm:pt>
    <dgm:pt modelId="{F79FBA3E-195C-482B-900E-10ADEDB81A32}" type="pres">
      <dgm:prSet presAssocID="{41C49820-64E4-454E-8764-2997C4EDF7BA}" presName="imgShp" presStyleLbl="fgImgPlace1" presStyleIdx="2" presStyleCnt="3" custScaleX="59856" custLinFactNeighborX="11669" custLinFactNeighborY="-42046"/>
      <dgm:spPr/>
    </dgm:pt>
    <dgm:pt modelId="{0847D99B-8004-4EE5-A771-D4C029BCAC6E}" type="pres">
      <dgm:prSet presAssocID="{41C49820-64E4-454E-8764-2997C4EDF7BA}" presName="txShp" presStyleLbl="node1" presStyleIdx="2" presStyleCnt="3" custScaleX="121770" custLinFactNeighborX="5607" custLinFactNeighborY="-43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B38D3F-99BE-4FE2-95DF-8FB2B60525D2}" type="presOf" srcId="{41C49820-64E4-454E-8764-2997C4EDF7BA}" destId="{0847D99B-8004-4EE5-A771-D4C029BCAC6E}" srcOrd="0" destOrd="0" presId="urn:microsoft.com/office/officeart/2005/8/layout/vList3#1"/>
    <dgm:cxn modelId="{4ACFD949-DBC6-47AA-A877-43FDF2B65800}" type="presOf" srcId="{FFA42E02-3806-4961-BF39-1234540032A9}" destId="{D8C17B0C-7737-4FBB-BC99-A2652998A28B}" srcOrd="0" destOrd="0" presId="urn:microsoft.com/office/officeart/2005/8/layout/vList3#1"/>
    <dgm:cxn modelId="{9153FA5A-742B-454F-BA7F-70C3CD8D9B73}" type="presOf" srcId="{CE72F6E5-0AE4-4848-8233-50BF46AC84BE}" destId="{F56D3A60-0516-4787-9D56-2E72D43A2B74}" srcOrd="0" destOrd="0" presId="urn:microsoft.com/office/officeart/2005/8/layout/vList3#1"/>
    <dgm:cxn modelId="{A4162FDE-8AE7-4F0C-AD1E-731BE678B29C}" type="presOf" srcId="{76A94917-7FEF-41CC-8867-A1CEEE290008}" destId="{46BE9FD9-87E8-48EF-8C91-9B7D3609B34A}" srcOrd="0" destOrd="0" presId="urn:microsoft.com/office/officeart/2005/8/layout/vList3#1"/>
    <dgm:cxn modelId="{42DAAA48-9EFB-4194-957B-235DFD7B762B}" srcId="{FFA42E02-3806-4961-BF39-1234540032A9}" destId="{76A94917-7FEF-41CC-8867-A1CEEE290008}" srcOrd="0" destOrd="0" parTransId="{9EDE54C0-56F9-4D6F-9041-0BF691CA6936}" sibTransId="{1CA33019-BBBF-4E48-BA4A-9E708149D516}"/>
    <dgm:cxn modelId="{618F2C9D-CA9F-4FF4-9460-DB29AA123BD2}" srcId="{FFA42E02-3806-4961-BF39-1234540032A9}" destId="{CE72F6E5-0AE4-4848-8233-50BF46AC84BE}" srcOrd="1" destOrd="0" parTransId="{A3048213-EA76-41E8-A293-FB4B92F62873}" sibTransId="{0E4D4C01-95E9-47D4-868A-4A6D2C60565C}"/>
    <dgm:cxn modelId="{26F98B65-E8F8-44A0-95CB-8C5F4CC733C8}" srcId="{FFA42E02-3806-4961-BF39-1234540032A9}" destId="{41C49820-64E4-454E-8764-2997C4EDF7BA}" srcOrd="2" destOrd="0" parTransId="{CDC85DDE-EE30-43BD-8863-B465C413C990}" sibTransId="{0162A702-3C4E-4755-AE44-78410A59A67D}"/>
    <dgm:cxn modelId="{590AF113-1FDC-48BB-807C-F8A5EC63A5F8}" type="presParOf" srcId="{D8C17B0C-7737-4FBB-BC99-A2652998A28B}" destId="{66B7996C-66D8-41A8-8C6A-21815E7E2BF4}" srcOrd="0" destOrd="0" presId="urn:microsoft.com/office/officeart/2005/8/layout/vList3#1"/>
    <dgm:cxn modelId="{A8E2A804-BB71-4FCD-A513-56E523E0C2C2}" type="presParOf" srcId="{66B7996C-66D8-41A8-8C6A-21815E7E2BF4}" destId="{BA3449FA-4E26-4AE1-8671-74056F750EFC}" srcOrd="0" destOrd="0" presId="urn:microsoft.com/office/officeart/2005/8/layout/vList3#1"/>
    <dgm:cxn modelId="{4DADC15F-9B2A-4039-9B16-C60F20FA5E9D}" type="presParOf" srcId="{66B7996C-66D8-41A8-8C6A-21815E7E2BF4}" destId="{46BE9FD9-87E8-48EF-8C91-9B7D3609B34A}" srcOrd="1" destOrd="0" presId="urn:microsoft.com/office/officeart/2005/8/layout/vList3#1"/>
    <dgm:cxn modelId="{9C5612FB-2D8F-4994-8666-D59ED99295D5}" type="presParOf" srcId="{D8C17B0C-7737-4FBB-BC99-A2652998A28B}" destId="{2ED82685-5C9E-4387-B755-9C9AAD77C1BD}" srcOrd="1" destOrd="0" presId="urn:microsoft.com/office/officeart/2005/8/layout/vList3#1"/>
    <dgm:cxn modelId="{21664D90-4838-4FBB-B6C0-A0E514EF8B03}" type="presParOf" srcId="{D8C17B0C-7737-4FBB-BC99-A2652998A28B}" destId="{BE395D25-6142-490F-BCB4-65246E08DF14}" srcOrd="2" destOrd="0" presId="urn:microsoft.com/office/officeart/2005/8/layout/vList3#1"/>
    <dgm:cxn modelId="{A2205DA2-9546-49D6-A970-6D2212F118E2}" type="presParOf" srcId="{BE395D25-6142-490F-BCB4-65246E08DF14}" destId="{E6F87F3F-61C1-4BD7-9B47-91E0E56A74EF}" srcOrd="0" destOrd="0" presId="urn:microsoft.com/office/officeart/2005/8/layout/vList3#1"/>
    <dgm:cxn modelId="{C9692F80-146B-4DCC-B8B9-B622B6EDEAD8}" type="presParOf" srcId="{BE395D25-6142-490F-BCB4-65246E08DF14}" destId="{F56D3A60-0516-4787-9D56-2E72D43A2B74}" srcOrd="1" destOrd="0" presId="urn:microsoft.com/office/officeart/2005/8/layout/vList3#1"/>
    <dgm:cxn modelId="{E6DF150E-0CCC-4C6E-BC00-2CC06CCA1C51}" type="presParOf" srcId="{D8C17B0C-7737-4FBB-BC99-A2652998A28B}" destId="{D14719F9-E61D-4759-8FAC-AB670D9397C4}" srcOrd="3" destOrd="0" presId="urn:microsoft.com/office/officeart/2005/8/layout/vList3#1"/>
    <dgm:cxn modelId="{B1978724-418D-4EC6-8ED3-52AF17CE430E}" type="presParOf" srcId="{D8C17B0C-7737-4FBB-BC99-A2652998A28B}" destId="{C99330F5-6E03-4972-A64A-C2CAEC693A23}" srcOrd="4" destOrd="0" presId="urn:microsoft.com/office/officeart/2005/8/layout/vList3#1"/>
    <dgm:cxn modelId="{854AE053-F388-443B-BC72-E85E0343EC47}" type="presParOf" srcId="{C99330F5-6E03-4972-A64A-C2CAEC693A23}" destId="{F79FBA3E-195C-482B-900E-10ADEDB81A32}" srcOrd="0" destOrd="0" presId="urn:microsoft.com/office/officeart/2005/8/layout/vList3#1"/>
    <dgm:cxn modelId="{B30FD44A-666F-4387-941A-6BF057AACB85}" type="presParOf" srcId="{C99330F5-6E03-4972-A64A-C2CAEC693A23}" destId="{0847D99B-8004-4EE5-A771-D4C029BCAC6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7A360-C06F-41ED-AB3C-97C34410F625}">
      <dsp:nvSpPr>
        <dsp:cNvPr id="0" name=""/>
        <dsp:cNvSpPr/>
      </dsp:nvSpPr>
      <dsp:spPr>
        <a:xfrm>
          <a:off x="0" y="2916"/>
          <a:ext cx="7896349" cy="95626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ราชการส่วนกลาง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681" y="49597"/>
        <a:ext cx="7802987" cy="862906"/>
      </dsp:txXfrm>
    </dsp:sp>
    <dsp:sp modelId="{8C1CA690-F62F-4AAC-BC3B-70B34501BA30}">
      <dsp:nvSpPr>
        <dsp:cNvPr id="0" name=""/>
        <dsp:cNvSpPr/>
      </dsp:nvSpPr>
      <dsp:spPr>
        <a:xfrm>
          <a:off x="0" y="959184"/>
          <a:ext cx="7896349" cy="326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70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  <a:cs typeface="+mj-cs"/>
            </a:rPr>
            <a:t>หมายถึง อธิบดี หรือหัวหน้าส่วนราชการที่เรียกชื่ออย่างอื่นที่มีฐานะเป็นนิติบุคคล</a:t>
          </a:r>
          <a:endParaRPr lang="th-TH" sz="2400" b="1" kern="1200" dirty="0">
            <a:effectLst/>
          </a:endParaRPr>
        </a:p>
      </dsp:txBody>
      <dsp:txXfrm>
        <a:off x="0" y="959184"/>
        <a:ext cx="7896349" cy="326091"/>
      </dsp:txXfrm>
    </dsp:sp>
    <dsp:sp modelId="{719A726A-40BC-4850-90D9-E17C9C3C8E24}">
      <dsp:nvSpPr>
        <dsp:cNvPr id="0" name=""/>
        <dsp:cNvSpPr/>
      </dsp:nvSpPr>
      <dsp:spPr>
        <a:xfrm>
          <a:off x="0" y="1285276"/>
          <a:ext cx="7896349" cy="956268"/>
        </a:xfrm>
        <a:prstGeom prst="roundRect">
          <a:avLst/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ราชการส่วนภูมิภาค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+mj-cs"/>
          </a:endParaRPr>
        </a:p>
      </dsp:txBody>
      <dsp:txXfrm>
        <a:off x="46681" y="1331957"/>
        <a:ext cx="7802987" cy="862906"/>
      </dsp:txXfrm>
    </dsp:sp>
    <dsp:sp modelId="{2D3B3D05-4F47-414B-A609-7FE365F03F68}">
      <dsp:nvSpPr>
        <dsp:cNvPr id="0" name=""/>
        <dsp:cNvSpPr/>
      </dsp:nvSpPr>
      <dsp:spPr>
        <a:xfrm>
          <a:off x="0" y="2241545"/>
          <a:ext cx="7896349" cy="326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70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  <a:cs typeface="+mj-cs"/>
            </a:rPr>
            <a:t>หมายถึง ผู้ว่าราชการจังหวัด</a:t>
          </a:r>
        </a:p>
      </dsp:txBody>
      <dsp:txXfrm>
        <a:off x="0" y="2241545"/>
        <a:ext cx="7896349" cy="326091"/>
      </dsp:txXfrm>
    </dsp:sp>
    <dsp:sp modelId="{02915B5C-3D6E-4976-8488-9D371CD388F1}">
      <dsp:nvSpPr>
        <dsp:cNvPr id="0" name=""/>
        <dsp:cNvSpPr/>
      </dsp:nvSpPr>
      <dsp:spPr>
        <a:xfrm>
          <a:off x="0" y="2588073"/>
          <a:ext cx="7896349" cy="956268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ราชการส่วนท้องถิ่น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ea typeface="Cordia New" panose="020B0304020202020204" pitchFamily="34" charset="-34"/>
            <a:cs typeface="+mj-cs"/>
          </a:endParaRPr>
        </a:p>
      </dsp:txBody>
      <dsp:txXfrm>
        <a:off x="46681" y="2634754"/>
        <a:ext cx="7802987" cy="862906"/>
      </dsp:txXfrm>
    </dsp:sp>
    <dsp:sp modelId="{9DD6E4C0-E62C-4090-828A-7D14C07A8FE1}">
      <dsp:nvSpPr>
        <dsp:cNvPr id="0" name=""/>
        <dsp:cNvSpPr/>
      </dsp:nvSpPr>
      <dsp:spPr>
        <a:xfrm>
          <a:off x="0" y="3523905"/>
          <a:ext cx="7896349" cy="515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70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000" b="1" kern="1200" spc="-70" dirty="0">
              <a:effectLst/>
              <a:latin typeface="Angsana New" panose="02020603050405020304" pitchFamily="18" charset="-34"/>
              <a:cs typeface="+mj-cs"/>
            </a:rPr>
            <a:t>ห</a:t>
          </a:r>
          <a:r>
            <a:rPr lang="th-TH" sz="2000" b="1" kern="1200" spc="-70" baseline="0" dirty="0">
              <a:effectLst/>
              <a:latin typeface="Angsana New" panose="02020603050405020304" pitchFamily="18" charset="-34"/>
              <a:cs typeface="+mj-cs"/>
            </a:rPr>
            <a:t>มายถึง </a:t>
          </a:r>
          <a:r>
            <a:rPr lang="th-TH" sz="20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นายกองค์การบริหารส่วนจังหวัด </a:t>
          </a:r>
          <a:r>
            <a:rPr lang="th-TH" sz="2000" b="1" kern="1200" spc="-70" baseline="0" dirty="0">
              <a:effectLst/>
              <a:latin typeface="Angsana New" panose="02020603050405020304" pitchFamily="18" charset="-34"/>
              <a:cs typeface="+mj-cs"/>
            </a:rPr>
            <a:t>นายกเทศมนตรี </a:t>
          </a:r>
          <a:r>
            <a:rPr lang="th-TH" sz="20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นายกองค์การบริหารส่วนตำบล </a:t>
          </a:r>
          <a:br>
            <a:rPr lang="th-TH" sz="20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ผู้ว่าราชการกรุงเทพมหานคร นายกเมืองพัทยา หรือผู้ดำรงตำแหน่งที่เรียกชื่ออย่าง</a:t>
          </a:r>
          <a:r>
            <a:rPr lang="th-TH" sz="2000" b="1" kern="1200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อื่นที่</a:t>
          </a: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มีฐานะเทียบเท่า</a:t>
          </a:r>
        </a:p>
      </dsp:txBody>
      <dsp:txXfrm>
        <a:off x="0" y="3523905"/>
        <a:ext cx="7896349" cy="515679"/>
      </dsp:txXfrm>
    </dsp:sp>
    <dsp:sp modelId="{0F71CAC3-C1EF-4632-A6AA-0D3F1AE8603F}">
      <dsp:nvSpPr>
        <dsp:cNvPr id="0" name=""/>
        <dsp:cNvSpPr/>
      </dsp:nvSpPr>
      <dsp:spPr>
        <a:xfrm>
          <a:off x="0" y="4100927"/>
          <a:ext cx="7896349" cy="617233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รัฐวิสาหกิจ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  <a:cs typeface="+mj-cs"/>
          </a:endParaRPr>
        </a:p>
      </dsp:txBody>
      <dsp:txXfrm>
        <a:off x="30131" y="4131058"/>
        <a:ext cx="7836087" cy="556971"/>
      </dsp:txXfrm>
    </dsp:sp>
    <dsp:sp modelId="{E91D850C-C19B-490C-AA26-62AD7B93C887}">
      <dsp:nvSpPr>
        <dsp:cNvPr id="0" name=""/>
        <dsp:cNvSpPr/>
      </dsp:nvSpPr>
      <dsp:spPr>
        <a:xfrm>
          <a:off x="0" y="4659734"/>
          <a:ext cx="7896349" cy="53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70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ผู้ว่าการ ผู้อำนวยการ กรรมการผู้จัดการใหญ่ หรือผู้ดำรงตำแหน่งที่เรียกชื่อ</a:t>
          </a:r>
          <a:b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</a:b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อย่างอื่นที่มีฐานะเทียบเท่า</a:t>
          </a:r>
        </a:p>
      </dsp:txBody>
      <dsp:txXfrm>
        <a:off x="0" y="4659734"/>
        <a:ext cx="7896349" cy="5393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091CE-4EB8-49DA-A4B0-A8B885A7BBA8}">
      <dsp:nvSpPr>
        <dsp:cNvPr id="0" name=""/>
        <dsp:cNvSpPr/>
      </dsp:nvSpPr>
      <dsp:spPr>
        <a:xfrm>
          <a:off x="0" y="1775"/>
          <a:ext cx="7128792" cy="647453"/>
        </a:xfrm>
        <a:prstGeom prst="roundRect">
          <a:avLst/>
        </a:prstGeom>
        <a:solidFill>
          <a:srgbClr val="CC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องค์การมหาชน</a:t>
          </a:r>
        </a:p>
      </dsp:txBody>
      <dsp:txXfrm>
        <a:off x="31606" y="33381"/>
        <a:ext cx="7065580" cy="584241"/>
      </dsp:txXfrm>
    </dsp:sp>
    <dsp:sp modelId="{3A84EEBF-F2C2-472D-9565-7DE3CAA43589}">
      <dsp:nvSpPr>
        <dsp:cNvPr id="0" name=""/>
        <dsp:cNvSpPr/>
      </dsp:nvSpPr>
      <dsp:spPr>
        <a:xfrm>
          <a:off x="0" y="649229"/>
          <a:ext cx="7128792" cy="42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ผู้อำนวยการ หรือผู้ดำรงตำแหน่งที่เรียกชื่ออย่างอื่นที่มีฐานะเทียบเท่า</a:t>
          </a:r>
        </a:p>
      </dsp:txBody>
      <dsp:txXfrm>
        <a:off x="0" y="649229"/>
        <a:ext cx="7128792" cy="424622"/>
      </dsp:txXfrm>
    </dsp:sp>
    <dsp:sp modelId="{4F3A0F91-C46D-4A99-AD6F-DD5031FBA993}">
      <dsp:nvSpPr>
        <dsp:cNvPr id="0" name=""/>
        <dsp:cNvSpPr/>
      </dsp:nvSpPr>
      <dsp:spPr>
        <a:xfrm>
          <a:off x="0" y="1073852"/>
          <a:ext cx="7128792" cy="64745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องค์กรอิสระ</a:t>
          </a:r>
        </a:p>
      </dsp:txBody>
      <dsp:txXfrm>
        <a:off x="31606" y="1105458"/>
        <a:ext cx="7065580" cy="584241"/>
      </dsp:txXfrm>
    </dsp:sp>
    <dsp:sp modelId="{E06397C8-25A5-47D2-8BE7-671922F4576B}">
      <dsp:nvSpPr>
        <dsp:cNvPr id="0" name=""/>
        <dsp:cNvSpPr/>
      </dsp:nvSpPr>
      <dsp:spPr>
        <a:xfrm>
          <a:off x="0" y="1721305"/>
          <a:ext cx="7128792" cy="967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0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</a:t>
          </a:r>
          <a:r>
            <a:rPr lang="th-TH" sz="2000" b="1" kern="1200" dirty="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เลขาธิการคณะกรรมการการเลือกตั้ง เลขาธิการสำนักงานผู้ตรวจการแผ่นดิน เลขาธิการคณะกรรมการป้องกันและปราบปรามการทุจริตแห่งชาติ ผู้ว่าการตรวจเงินแผ่นดิน เลขาธิการคณะกรรมการสิทธิมนุษยชนแห่งชาติ</a:t>
          </a:r>
        </a:p>
      </dsp:txBody>
      <dsp:txXfrm>
        <a:off x="0" y="1721305"/>
        <a:ext cx="7128792" cy="967745"/>
      </dsp:txXfrm>
    </dsp:sp>
    <dsp:sp modelId="{A8FFFF5F-2B2D-4D92-9D30-11D7F9807E05}">
      <dsp:nvSpPr>
        <dsp:cNvPr id="0" name=""/>
        <dsp:cNvSpPr/>
      </dsp:nvSpPr>
      <dsp:spPr>
        <a:xfrm>
          <a:off x="0" y="2689050"/>
          <a:ext cx="7128792" cy="647453"/>
        </a:xfrm>
        <a:prstGeom prst="roundRect">
          <a:avLst/>
        </a:prstGeom>
        <a:solidFill>
          <a:srgbClr val="CC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องค์กรตามรัฐธรรมนูญ</a:t>
          </a:r>
        </a:p>
      </dsp:txBody>
      <dsp:txXfrm>
        <a:off x="31606" y="2720656"/>
        <a:ext cx="7065580" cy="584241"/>
      </dsp:txXfrm>
    </dsp:sp>
    <dsp:sp modelId="{6CFC7FB1-F2FD-4A17-8CD6-D1A027AAEFBA}">
      <dsp:nvSpPr>
        <dsp:cNvPr id="0" name=""/>
        <dsp:cNvSpPr/>
      </dsp:nvSpPr>
      <dsp:spPr>
        <a:xfrm>
          <a:off x="0" y="3336503"/>
          <a:ext cx="7128792" cy="42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</a:rPr>
            <a:t>หมายถึง อัยการสูงสุด</a:t>
          </a:r>
        </a:p>
      </dsp:txBody>
      <dsp:txXfrm>
        <a:off x="0" y="3336503"/>
        <a:ext cx="7128792" cy="424622"/>
      </dsp:txXfrm>
    </dsp:sp>
    <dsp:sp modelId="{C74B8B88-A0DD-42BC-A286-EDC15295EAC6}">
      <dsp:nvSpPr>
        <dsp:cNvPr id="0" name=""/>
        <dsp:cNvSpPr/>
      </dsp:nvSpPr>
      <dsp:spPr>
        <a:xfrm>
          <a:off x="0" y="3761126"/>
          <a:ext cx="7128792" cy="64745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หน่วยธุรการของศาล</a:t>
          </a:r>
          <a:endParaRPr lang="th-TH" sz="2600" b="1" kern="1200" dirty="0">
            <a:solidFill>
              <a:srgbClr val="3D34F6"/>
            </a:solidFill>
            <a:effectLst/>
            <a:latin typeface="Angsana New" panose="02020603050405020304" pitchFamily="18" charset="-34"/>
            <a:ea typeface="Cordia New" panose="020B0304020202020204" pitchFamily="34" charset="-34"/>
          </a:endParaRPr>
        </a:p>
      </dsp:txBody>
      <dsp:txXfrm>
        <a:off x="31606" y="3792732"/>
        <a:ext cx="7065580" cy="584241"/>
      </dsp:txXfrm>
    </dsp:sp>
    <dsp:sp modelId="{977D55DB-D16A-4A9A-8CDA-756A9280ADCF}">
      <dsp:nvSpPr>
        <dsp:cNvPr id="0" name=""/>
        <dsp:cNvSpPr/>
      </dsp:nvSpPr>
      <dsp:spPr>
        <a:xfrm>
          <a:off x="0" y="4408580"/>
          <a:ext cx="7128792" cy="789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</a:rPr>
            <a:t>หมายถึง </a:t>
          </a:r>
          <a:r>
            <a:rPr lang="th-TH" sz="2400" b="1" kern="12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</a:rPr>
            <a:t>เลขาธิการสำนักงานศาลยุติธรรม เลขาธิการสำนักงานศาลปกครอง เลขาธิการสำนักงานศาลรัฐธรรมนูญ </a:t>
          </a:r>
        </a:p>
      </dsp:txBody>
      <dsp:txXfrm>
        <a:off x="0" y="4408580"/>
        <a:ext cx="7128792" cy="78999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1E47A-544F-412E-8221-149E4D84093C}">
      <dsp:nvSpPr>
        <dsp:cNvPr id="0" name=""/>
        <dsp:cNvSpPr/>
      </dsp:nvSpPr>
      <dsp:spPr>
        <a:xfrm>
          <a:off x="0" y="1416"/>
          <a:ext cx="7488832" cy="76836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มหาวิทยาลัยในกำกับของรัฐ</a:t>
          </a:r>
        </a:p>
      </dsp:txBody>
      <dsp:txXfrm>
        <a:off x="37508" y="38924"/>
        <a:ext cx="7413816" cy="693344"/>
      </dsp:txXfrm>
    </dsp:sp>
    <dsp:sp modelId="{8688B290-BD99-44AE-84BF-2148F4FEF385}">
      <dsp:nvSpPr>
        <dsp:cNvPr id="0" name=""/>
        <dsp:cNvSpPr/>
      </dsp:nvSpPr>
      <dsp:spPr>
        <a:xfrm>
          <a:off x="0" y="769777"/>
          <a:ext cx="7488832" cy="443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หมายถึง อธิการบดี</a:t>
          </a:r>
        </a:p>
      </dsp:txBody>
      <dsp:txXfrm>
        <a:off x="0" y="769777"/>
        <a:ext cx="7488832" cy="443695"/>
      </dsp:txXfrm>
    </dsp:sp>
    <dsp:sp modelId="{491CFF47-44E2-49EB-B4BC-E35244CAE6F7}">
      <dsp:nvSpPr>
        <dsp:cNvPr id="0" name=""/>
        <dsp:cNvSpPr/>
      </dsp:nvSpPr>
      <dsp:spPr>
        <a:xfrm>
          <a:off x="0" y="1213473"/>
          <a:ext cx="7488832" cy="76836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หน่วยงานสังกัดรัฐสภาหรือในกำกับของรัฐสภา</a:t>
          </a:r>
        </a:p>
      </dsp:txBody>
      <dsp:txXfrm>
        <a:off x="37508" y="1250981"/>
        <a:ext cx="7413816" cy="693344"/>
      </dsp:txXfrm>
    </dsp:sp>
    <dsp:sp modelId="{EE937F67-322C-404E-A1CF-9F5B59039562}">
      <dsp:nvSpPr>
        <dsp:cNvPr id="0" name=""/>
        <dsp:cNvSpPr/>
      </dsp:nvSpPr>
      <dsp:spPr>
        <a:xfrm>
          <a:off x="0" y="1981834"/>
          <a:ext cx="7488832" cy="792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เลขาธิการวุฒิสภา เลขาธิการสภาผู้แทนราษฎร เลขาธิการสถาบันพระปกเกล้า เลขาธิการสำนักงานสภาพัฒนาการเมือง</a:t>
          </a:r>
        </a:p>
      </dsp:txBody>
      <dsp:txXfrm>
        <a:off x="0" y="1981834"/>
        <a:ext cx="7488832" cy="792987"/>
      </dsp:txXfrm>
    </dsp:sp>
    <dsp:sp modelId="{A7605C4C-5D3A-4EAA-BC77-FDAC0507035E}">
      <dsp:nvSpPr>
        <dsp:cNvPr id="0" name=""/>
        <dsp:cNvSpPr/>
      </dsp:nvSpPr>
      <dsp:spPr>
        <a:xfrm>
          <a:off x="0" y="2774822"/>
          <a:ext cx="7488832" cy="768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หน่วยงานอิสระของรัฐ</a:t>
          </a:r>
        </a:p>
      </dsp:txBody>
      <dsp:txXfrm>
        <a:off x="37508" y="2812330"/>
        <a:ext cx="7413816" cy="693344"/>
      </dsp:txXfrm>
    </dsp:sp>
    <dsp:sp modelId="{5B96CEA8-D74F-42C9-955E-A30C2619CD4E}">
      <dsp:nvSpPr>
        <dsp:cNvPr id="0" name=""/>
        <dsp:cNvSpPr/>
      </dsp:nvSpPr>
      <dsp:spPr>
        <a:xfrm>
          <a:off x="0" y="3543183"/>
          <a:ext cx="7488832" cy="434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 หรือผู้ดำรงตำแหน่งที่เรียกชื่ออย่างอื่นที่มีฐานะเทียบเท่า</a:t>
          </a:r>
        </a:p>
      </dsp:txBody>
      <dsp:txXfrm>
        <a:off x="0" y="3543183"/>
        <a:ext cx="7488832" cy="434255"/>
      </dsp:txXfrm>
    </dsp:sp>
    <dsp:sp modelId="{50F957E3-205D-4EAF-B13E-A17562C2D42C}">
      <dsp:nvSpPr>
        <dsp:cNvPr id="0" name=""/>
        <dsp:cNvSpPr/>
      </dsp:nvSpPr>
      <dsp:spPr>
        <a:xfrm>
          <a:off x="0" y="3977438"/>
          <a:ext cx="7488832" cy="768360"/>
        </a:xfrm>
        <a:prstGeom prst="roundRect">
          <a:avLst/>
        </a:prstGeom>
        <a:solidFill>
          <a:srgbClr val="FDFD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หน่วยงานอื่นตามที่กำหนดในกฎกระทรวง</a:t>
          </a:r>
          <a:endParaRPr lang="en-US" sz="3200" b="1" kern="1200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sp:txBody>
      <dsp:txXfrm>
        <a:off x="37508" y="4014946"/>
        <a:ext cx="7413816" cy="693344"/>
      </dsp:txXfrm>
    </dsp:sp>
    <dsp:sp modelId="{7EAB5A29-FAAB-4D59-BDE0-3A8F82C2292C}">
      <dsp:nvSpPr>
        <dsp:cNvPr id="0" name=""/>
        <dsp:cNvSpPr/>
      </dsp:nvSpPr>
      <dsp:spPr>
        <a:xfrm>
          <a:off x="0" y="4745799"/>
          <a:ext cx="7488832" cy="453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ผู้บริหารสูงสุดของหน่วยงานตามกฎหมายจัดตั้งหน่วยงานนั้น</a:t>
          </a:r>
          <a:endParaRPr lang="en-US" sz="2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sp:txBody>
      <dsp:txXfrm>
        <a:off x="0" y="4745799"/>
        <a:ext cx="7488832" cy="4531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BC878-D333-4EDE-9AF0-1A3D14A0D4A2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2CD04-9D30-4D99-A708-57F6EF558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50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A0550-0FA6-4322-B9B8-D791331C386C}" type="datetimeFigureOut">
              <a:rPr lang="th-TH" smtClean="0"/>
              <a:pPr/>
              <a:t>18/04/61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F4CD2-B990-47FA-AA59-7DB2FC5700A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180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DEE2BB8-44E4-4930-B184-A9721C9357F7}" type="slidenum">
              <a:rPr lang="en-US" altLang="th-TH" sz="1200">
                <a:solidFill>
                  <a:srgbClr val="000000"/>
                </a:solidFill>
                <a:latin typeface="Calibri" pitchFamily="34" charset="0"/>
              </a:rPr>
              <a:pPr/>
              <a:t>11</a:t>
            </a:fld>
            <a:endParaRPr lang="en-US" altLang="th-TH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val="1325561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135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68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val="2433963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th-TH"/>
          </a:p>
        </p:txBody>
      </p:sp>
      <p:sp>
        <p:nvSpPr>
          <p:cNvPr id="297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C21A9-7725-490F-8A53-75DDE5F4D24B}" type="slidenum">
              <a:rPr lang="en-US" altLang="th-TH"/>
              <a:pPr/>
              <a:t>25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957470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th-TH"/>
          </a:p>
        </p:txBody>
      </p:sp>
      <p:sp>
        <p:nvSpPr>
          <p:cNvPr id="481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561BA-3599-4378-B62C-8D7F589FE7A6}" type="slidenum">
              <a:rPr lang="en-US" altLang="th-TH"/>
              <a:pPr/>
              <a:t>37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28174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3AB3-05F0-4241-AF0F-08EF27F11659}" type="slidenum">
              <a:rPr lang="th-TH" smtClean="0">
                <a:solidFill>
                  <a:prstClr val="black"/>
                </a:solidFill>
              </a:rPr>
              <a:pPr/>
              <a:t>56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5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13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111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20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ea typeface="굴림" panose="020B0600000101010101" pitchFamily="34" charset="-127"/>
              </a:rPr>
              <a:t> 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1502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674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725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03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245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550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519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457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90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9432873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70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9786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941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6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183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3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416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265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651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048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827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12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3230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031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641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94659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750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860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961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737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278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721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83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4188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130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637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932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471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35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695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5941913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2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328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48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064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030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748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246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515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658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246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610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578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4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67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0207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875234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1820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6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767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69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939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662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49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509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71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2918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796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518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704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407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20765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47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0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2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913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31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57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80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65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19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49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2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25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63688" y="6205502"/>
            <a:ext cx="65475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400" b="1" i="1" dirty="0">
                <a:solidFill>
                  <a:srgbClr val="FF0000"/>
                </a:solidFill>
              </a:rPr>
              <a:t>เอกสารนี้ ขอสงวนสิทธิ์ไว้ตามกฎหมาย ห้ามมิให้นำไปเพื่อตีพิมพ์เป็นหนังสือ นิตยสาร เพื่อแสวงหาผลประโยชน์ใดๆ ทั้งทางตรงและทางอ้อมโดยไมได้รับอนุญาตจากกรมบัญชีกลาง  กองการพัสดุภาครัฐ</a:t>
            </a:r>
          </a:p>
        </p:txBody>
      </p:sp>
      <p:pic>
        <p:nvPicPr>
          <p:cNvPr id="12" name="Picture 11" descr="http://www.gprocurement.go.th/wps/wcm/connect/80d0be004382eaa6910193dec3fc5a9c/?MOD=AJPERES&amp;attachment=true&amp;id=1396589418538"/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3"/>
          <a:stretch/>
        </p:blipFill>
        <p:spPr bwMode="auto">
          <a:xfrm>
            <a:off x="107504" y="5717325"/>
            <a:ext cx="1656184" cy="1134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3" descr="logo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96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59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272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350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848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660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08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539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46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602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760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94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371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202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849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64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2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49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05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55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02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27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815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25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38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14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01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658315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Rectangle 44"/>
          <p:cNvSpPr>
            <a:spLocks noChangeArrowheads="1"/>
          </p:cNvSpPr>
          <p:nvPr userDrawn="1"/>
        </p:nvSpPr>
        <p:spPr bwMode="ltGray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117" name="Object 45"/>
          <p:cNvGraphicFramePr>
            <a:graphicFrameLocks noChangeAspect="1"/>
          </p:cNvGraphicFramePr>
          <p:nvPr userDrawn="1"/>
        </p:nvGraphicFramePr>
        <p:xfrm>
          <a:off x="69850" y="2205038"/>
          <a:ext cx="9010650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2" name="Image" r:id="rId3" imgW="17752381" imgH="7898413" progId="">
                  <p:embed/>
                </p:oleObj>
              </mc:Choice>
              <mc:Fallback>
                <p:oleObj name="Image" r:id="rId3" imgW="17752381" imgH="7898413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997" b="17955"/>
                      <a:stretch>
                        <a:fillRect/>
                      </a:stretch>
                    </p:blipFill>
                    <p:spPr bwMode="auto">
                      <a:xfrm>
                        <a:off x="69850" y="2205038"/>
                        <a:ext cx="9010650" cy="280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18" name="Group 46"/>
          <p:cNvGrpSpPr>
            <a:grpSpLocks/>
          </p:cNvGrpSpPr>
          <p:nvPr userDrawn="1"/>
        </p:nvGrpSpPr>
        <p:grpSpPr bwMode="auto">
          <a:xfrm>
            <a:off x="84138" y="5084763"/>
            <a:ext cx="9059862" cy="1773237"/>
            <a:chOff x="53" y="3203"/>
            <a:chExt cx="5707" cy="1117"/>
          </a:xfrm>
        </p:grpSpPr>
        <p:sp>
          <p:nvSpPr>
            <p:cNvPr id="3119" name="Rectangle 47"/>
            <p:cNvSpPr>
              <a:spLocks noChangeArrowheads="1"/>
            </p:cNvSpPr>
            <p:nvPr userDrawn="1"/>
          </p:nvSpPr>
          <p:spPr bwMode="ltGray">
            <a:xfrm>
              <a:off x="53" y="3203"/>
              <a:ext cx="5666" cy="11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0" name="Rectangle 48"/>
            <p:cNvSpPr>
              <a:spLocks noChangeArrowheads="1"/>
            </p:cNvSpPr>
            <p:nvPr userDrawn="1"/>
          </p:nvSpPr>
          <p:spPr bwMode="ltGray">
            <a:xfrm>
              <a:off x="61" y="3203"/>
              <a:ext cx="5699" cy="189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121" name="Group 49"/>
          <p:cNvGrpSpPr>
            <a:grpSpLocks/>
          </p:cNvGrpSpPr>
          <p:nvPr userDrawn="1"/>
        </p:nvGrpSpPr>
        <p:grpSpPr bwMode="auto">
          <a:xfrm>
            <a:off x="0" y="0"/>
            <a:ext cx="9150350" cy="6859588"/>
            <a:chOff x="0" y="0"/>
            <a:chExt cx="5764" cy="4321"/>
          </a:xfrm>
        </p:grpSpPr>
        <p:sp>
          <p:nvSpPr>
            <p:cNvPr id="3122" name="AutoShape 50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3" name="Freeform 51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4" name="Freeform 52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5" name="Freeform 53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6" name="Freeform 54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19200" y="5334000"/>
            <a:ext cx="67056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th-TH" noProof="0"/>
              <a:t>Click to edit Master subtitle style</a:t>
            </a:r>
          </a:p>
        </p:txBody>
      </p:sp>
      <p:sp>
        <p:nvSpPr>
          <p:cNvPr id="3127" name="Oval 55"/>
          <p:cNvSpPr>
            <a:spLocks noChangeArrowheads="1"/>
          </p:cNvSpPr>
          <p:nvPr userDrawn="1"/>
        </p:nvSpPr>
        <p:spPr bwMode="gray">
          <a:xfrm>
            <a:off x="7956550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28" name="Oval 56"/>
          <p:cNvSpPr>
            <a:spLocks noChangeArrowheads="1"/>
          </p:cNvSpPr>
          <p:nvPr userDrawn="1"/>
        </p:nvSpPr>
        <p:spPr bwMode="gray">
          <a:xfrm>
            <a:off x="8316913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29" name="Oval 57"/>
          <p:cNvSpPr>
            <a:spLocks noChangeArrowheads="1"/>
          </p:cNvSpPr>
          <p:nvPr userDrawn="1"/>
        </p:nvSpPr>
        <p:spPr bwMode="gray">
          <a:xfrm>
            <a:off x="8677275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765175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th-TH" noProof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22950" y="4098290"/>
            <a:ext cx="4726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eaLnBrk="1" hangingPunct="1"/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เอกสารนี้ ขอสงวนสิทธิ์ไว้ตามกฎหมาย ห้ามมิให้นำไปเพื่อตีพิมพ์</a:t>
            </a:r>
            <a:b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เป็นหนังสือ นิตยสาร เพื่อแสวงหาผลประโยชน์ใดๆ ทั้งทางตรง</a:t>
            </a:r>
            <a:b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และทางอ้อมโดยไมได้รับอนุญาตจากกรมบัญชีกลาง  กองการพัสดุภาครัฐ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3"/>
          <a:stretch/>
        </p:blipFill>
        <p:spPr bwMode="auto">
          <a:xfrm>
            <a:off x="6709734" y="2600138"/>
            <a:ext cx="1953560" cy="1405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 descr="logo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361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5BF2E3-3CB9-4E61-806E-570C9B2AF40F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19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79003B-133C-4905-995C-E6652B78BE92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61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F7D04D-B5C7-423E-B3D9-E7E04D331542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655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F4B34B-262D-4363-801B-FA8E7A495E8E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83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6B71CF-7009-4A3C-91C1-C0FDE785660A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81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D1A7DA-E864-4A6A-A7F2-B8885A5C9B73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32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F182DF-A8E9-4DC9-B602-EE0F7E5DB44F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9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467927-FC73-4827-8D36-F7AF29445028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51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1F27B3-60A8-4E7D-A8F8-FEE9617C18B1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07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50838"/>
            <a:ext cx="2076450" cy="5973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50838"/>
            <a:ext cx="6076950" cy="5973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7D069C-E11C-462A-A34B-3C0503E63ACE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6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50838"/>
            <a:ext cx="6781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791200" y="6486525"/>
            <a:ext cx="2895600" cy="2984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57200" y="6480175"/>
            <a:ext cx="762000" cy="292100"/>
          </a:xfrm>
        </p:spPr>
        <p:txBody>
          <a:bodyPr/>
          <a:lstStyle>
            <a:lvl1pPr>
              <a:defRPr/>
            </a:lvl1pPr>
          </a:lstStyle>
          <a:p>
            <a:fld id="{8C02351F-2C6B-4429-B8EB-85CF0B8071A5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79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1034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09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346" y="6089650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0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765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827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33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53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28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34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92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041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799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7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568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0304618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3000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813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916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90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01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36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34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933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5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458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908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750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314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44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707478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38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719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493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4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24.xml"/><Relationship Id="rId16" Type="http://schemas.openxmlformats.org/officeDocument/2006/relationships/vmlDrawing" Target="../drawings/vmlDrawing19.v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38.xml"/><Relationship Id="rId16" Type="http://schemas.openxmlformats.org/officeDocument/2006/relationships/vmlDrawing" Target="../drawings/vmlDrawing21.v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152.xml"/><Relationship Id="rId16" Type="http://schemas.openxmlformats.org/officeDocument/2006/relationships/vmlDrawing" Target="../drawings/vmlDrawing23.v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vmlDrawing" Target="../drawings/vmlDrawing3.v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vmlDrawing" Target="../drawings/vmlDrawing5.v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42.xml"/><Relationship Id="rId16" Type="http://schemas.openxmlformats.org/officeDocument/2006/relationships/vmlDrawing" Target="../drawings/vmlDrawing7.v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oleObject" Target="../embeddings/oleObject9.bin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vmlDrawing" Target="../drawings/vmlDrawing9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68.xml"/><Relationship Id="rId16" Type="http://schemas.openxmlformats.org/officeDocument/2006/relationships/vmlDrawing" Target="../drawings/vmlDrawing11.v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82.xml"/><Relationship Id="rId16" Type="http://schemas.openxmlformats.org/officeDocument/2006/relationships/vmlDrawing" Target="../drawings/vmlDrawing13.v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96.xml"/><Relationship Id="rId16" Type="http://schemas.openxmlformats.org/officeDocument/2006/relationships/vmlDrawing" Target="../drawings/vmlDrawing15.v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110.xml"/><Relationship Id="rId16" Type="http://schemas.openxmlformats.org/officeDocument/2006/relationships/vmlDrawing" Target="../drawings/vmlDrawing17.v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84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46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7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7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4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7" name="Object 43"/>
          <p:cNvGraphicFramePr>
            <a:graphicFrameLocks noChangeAspect="1"/>
          </p:cNvGraphicFramePr>
          <p:nvPr userDrawn="1"/>
        </p:nvGraphicFramePr>
        <p:xfrm>
          <a:off x="68263" y="12700"/>
          <a:ext cx="906303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8" name="Image" r:id="rId15" imgW="13003175" imgH="1942857" progId="">
                  <p:embed/>
                </p:oleObj>
              </mc:Choice>
              <mc:Fallback>
                <p:oleObj name="Image" r:id="rId15" imgW="13003175" imgH="194285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3" y="12700"/>
                        <a:ext cx="906303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D77B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2B2B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68" name="Group 44"/>
          <p:cNvGrpSpPr>
            <a:grpSpLocks/>
          </p:cNvGrpSpPr>
          <p:nvPr userDrawn="1"/>
        </p:nvGrpSpPr>
        <p:grpSpPr bwMode="auto">
          <a:xfrm>
            <a:off x="31750" y="1196975"/>
            <a:ext cx="9112250" cy="5661025"/>
            <a:chOff x="20" y="663"/>
            <a:chExt cx="5740" cy="3657"/>
          </a:xfrm>
        </p:grpSpPr>
        <p:sp>
          <p:nvSpPr>
            <p:cNvPr id="1069" name="Rectangle 45"/>
            <p:cNvSpPr>
              <a:spLocks noChangeArrowheads="1"/>
            </p:cNvSpPr>
            <p:nvPr/>
          </p:nvSpPr>
          <p:spPr bwMode="ltGray">
            <a:xfrm>
              <a:off x="20" y="663"/>
              <a:ext cx="158" cy="36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0" name="Rectangle 46"/>
            <p:cNvSpPr>
              <a:spLocks noChangeArrowheads="1"/>
            </p:cNvSpPr>
            <p:nvPr/>
          </p:nvSpPr>
          <p:spPr bwMode="ltGray">
            <a:xfrm>
              <a:off x="5602" y="663"/>
              <a:ext cx="158" cy="36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71" name="Rectangle 47"/>
          <p:cNvSpPr>
            <a:spLocks noChangeArrowheads="1"/>
          </p:cNvSpPr>
          <p:nvPr userDrawn="1"/>
        </p:nvSpPr>
        <p:spPr bwMode="invGray">
          <a:xfrm>
            <a:off x="0" y="6453188"/>
            <a:ext cx="9109075" cy="4048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1072" name="Group 48"/>
          <p:cNvGrpSpPr>
            <a:grpSpLocks/>
          </p:cNvGrpSpPr>
          <p:nvPr userDrawn="1"/>
        </p:nvGrpSpPr>
        <p:grpSpPr bwMode="auto">
          <a:xfrm>
            <a:off x="0" y="0"/>
            <a:ext cx="9150350" cy="6859588"/>
            <a:chOff x="0" y="0"/>
            <a:chExt cx="5764" cy="4321"/>
          </a:xfrm>
        </p:grpSpPr>
        <p:sp>
          <p:nvSpPr>
            <p:cNvPr id="1073" name="AutoShape 49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486525"/>
            <a:ext cx="2895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US" altLang="th-TH">
                <a:solidFill>
                  <a:srgbClr val="FFFFFF"/>
                </a:solidFill>
                <a:latin typeface="Arial" panose="020B0604020202020204" pitchFamily="34" charset="0"/>
              </a:rPr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480175"/>
            <a:ext cx="762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pPr eaLnBrk="1" hangingPunct="1"/>
            <a:fld id="{E170E592-D2FF-4AAA-A2CC-733FFB2D8D58}" type="slidenum">
              <a:rPr lang="en-US" altLang="th-TH">
                <a:solidFill>
                  <a:srgbClr val="FFFFFF"/>
                </a:solidFill>
              </a:rPr>
              <a:pPr eaLnBrk="1" hangingPunct="1"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981200" y="350838"/>
            <a:ext cx="6781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16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pic>
        <p:nvPicPr>
          <p:cNvPr id="17" name="Picture 3" descr="logo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27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29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94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88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7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50.jpeg"/><Relationship Id="rId4" Type="http://schemas.openxmlformats.org/officeDocument/2006/relationships/diagramLayout" Target="../diagrams/layout15.xml"/><Relationship Id="rId9" Type="http://schemas.openxmlformats.org/officeDocument/2006/relationships/image" Target="../media/image70.jpe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7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74.jpeg"/><Relationship Id="rId7" Type="http://schemas.openxmlformats.org/officeDocument/2006/relationships/diagramQuickStyle" Target="../diagrams/quickStyle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11" Type="http://schemas.openxmlformats.org/officeDocument/2006/relationships/image" Target="../media/image3.png"/><Relationship Id="rId5" Type="http://schemas.openxmlformats.org/officeDocument/2006/relationships/diagramData" Target="../diagrams/data17.xml"/><Relationship Id="rId10" Type="http://schemas.openxmlformats.org/officeDocument/2006/relationships/image" Target="../media/image4.jpeg"/><Relationship Id="rId4" Type="http://schemas.openxmlformats.org/officeDocument/2006/relationships/image" Target="../media/image75.jpeg"/><Relationship Id="rId9" Type="http://schemas.microsoft.com/office/2007/relationships/diagramDrawing" Target="../diagrams/drawing1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77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77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77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77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3.png"/><Relationship Id="rId5" Type="http://schemas.openxmlformats.org/officeDocument/2006/relationships/hyperlink" Target="Workflow%20&#3623;&#3636;&#3608;&#3637;&#3588;&#3633;&#3604;&#3648;&#3621;&#3639;&#3629;&#3585;.docx" TargetMode="External"/><Relationship Id="rId10" Type="http://schemas.microsoft.com/office/2007/relationships/diagramDrawing" Target="../diagrams/drawing9.xml"/><Relationship Id="rId4" Type="http://schemas.openxmlformats.org/officeDocument/2006/relationships/hyperlink" Target="Workflow%20&#3648;&#3593;&#3614;&#3634;&#3632;&#3648;&#3592;&#3634;&#3632;&#3592;&#3591;.docx" TargetMode="External"/><Relationship Id="rId9" Type="http://schemas.openxmlformats.org/officeDocument/2006/relationships/diagramColors" Target="../diagrams/colors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30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5.xml"/><Relationship Id="rId7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41.xml"/><Relationship Id="rId4" Type="http://schemas.openxmlformats.org/officeDocument/2006/relationships/slide" Target="slide46.xml"/><Relationship Id="rId9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7.png"/><Relationship Id="rId7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43.xml"/><Relationship Id="rId4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8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24744"/>
            <a:ext cx="8928992" cy="669925"/>
          </a:xfrm>
        </p:spPr>
        <p:txBody>
          <a:bodyPr/>
          <a:lstStyle/>
          <a:p>
            <a: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ระเบียบกระทรวงการคลัง</a:t>
            </a:r>
            <a:b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ว่าด้วยการจัดซื้อจัดจ้างและการบริหารพัสดุภาครัฐ พ.ศ. 2560</a:t>
            </a:r>
            <a:endParaRPr lang="ko-KR" altLang="en-US" sz="40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2748" y="2099348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504" y="1124744"/>
            <a:ext cx="8856984" cy="4968552"/>
            <a:chOff x="899592" y="1124744"/>
            <a:chExt cx="6942456" cy="4320480"/>
          </a:xfrm>
        </p:grpSpPr>
        <p:sp>
          <p:nvSpPr>
            <p:cNvPr id="6" name="Half Frame 5"/>
            <p:cNvSpPr/>
            <p:nvPr/>
          </p:nvSpPr>
          <p:spPr bwMode="auto">
            <a:xfrm>
              <a:off x="899592" y="112474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10800000">
              <a:off x="6372200" y="400506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 bwMode="auto">
            <a:xfrm rot="16200000">
              <a:off x="899592" y="399276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5400000">
              <a:off x="6401888" y="112474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11188" y="1439942"/>
            <a:ext cx="7767637" cy="4130596"/>
          </a:xfrm>
        </p:spPr>
        <p:txBody>
          <a:bodyPr/>
          <a:lstStyle/>
          <a:p>
            <a:pPr algn="ctr">
              <a:spcAft>
                <a:spcPts val="0"/>
              </a:spcAft>
              <a:tabLst>
                <a:tab pos="900430" algn="l"/>
              </a:tabLst>
            </a:pP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การดำเนินการจัดซื้อจัดจ้างและการบริหารพัสดุ  </a:t>
            </a:r>
            <a:b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ตามระเบียบนี้ ด้วยวิธีการทางอิเล็กทรอนิกส์ ให้หน่วยงานของรัฐดำเนินการในระบบเครือข่ายสารสนเทศของกรมบัญชีกลางผ่านทางระบบจัดซื้อจัดจ้างภาครัฐด้วยอิเล็กทรอนิกส์ (</a:t>
            </a:r>
            <a:r>
              <a:rPr lang="en-US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Electronic </a:t>
            </a:r>
            <a:r>
              <a:rPr lang="en-US" sz="3200" b="1" spc="-100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Government Procurement : e - GP</a:t>
            </a:r>
            <a:r>
              <a:rPr lang="th-TH" sz="3200" b="1" spc="-100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) ตามวิธีการที่กรมบัญชีกลางกำหนด </a:t>
            </a:r>
          </a:p>
          <a:p>
            <a:pPr algn="ctr">
              <a:spcAft>
                <a:spcPts val="0"/>
              </a:spcAft>
              <a:tabLst>
                <a:tab pos="900430" algn="l"/>
              </a:tabLst>
            </a:pP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ให้หน่วยงานของรัฐใช้เอกสารที่จัดพิมพ์จาก</a:t>
            </a:r>
            <a:b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ระบบจัดซื้อจัดจ้างภาครัฐด้วยอิเล็กทรอนิกส์</a:t>
            </a:r>
            <a:b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เป็นเอกสารประกอบการดำเนินการจัดซื้อจัดจ้าง</a:t>
            </a:r>
          </a:p>
          <a:p>
            <a:pPr marL="0" indent="0" algn="ctr">
              <a:spcAft>
                <a:spcPts val="0"/>
              </a:spcAft>
              <a:buNone/>
              <a:tabLst>
                <a:tab pos="900430" algn="l"/>
              </a:tabLst>
            </a:pPr>
            <a:endParaRPr lang="en-US" sz="32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8297" y="116632"/>
            <a:ext cx="6911975" cy="609600"/>
          </a:xfrm>
        </p:spPr>
        <p:txBody>
          <a:bodyPr/>
          <a:lstStyle/>
          <a:p>
            <a:r>
              <a:rPr lang="th-TH" altLang="ko-KR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การดำเนินการด้วยวิธีการทางอิเล็กทรอนิกส์</a:t>
            </a:r>
            <a:endParaRPr lang="ko-KR" altLang="en-US" sz="4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71682" name="Picture 2" descr="ผลการค้นหารูปภาพสำหรับ คอมพิ วเตอร์ การ์ตู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742" y="5733689"/>
            <a:ext cx="1368152" cy="1052736"/>
          </a:xfrm>
          <a:prstGeom prst="rect">
            <a:avLst/>
          </a:prstGeom>
          <a:noFill/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23528" y="1340768"/>
            <a:ext cx="8568952" cy="35283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ทำรายงานขอจ้างฯ  โดยเจ้าหน้าที่ทำรายงานเสนอหัวหน้าหน่วยงานของรัฐ ผ่านหัวหน้าเจ้าหน้าที่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แต่งตั้ง คณะกรรมการดำเนินงานจ้างฯ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ให้เจ้าหน้าที่แจ้งให้คณะกรรมการดำเนินงานจ้างออกแบบหรือควบคุมงานก่อสร้างโดยวิธีคัดเลือก เพื่อดำเนินการต่อไป </a:t>
            </a:r>
            <a:r>
              <a:rPr lang="th-TH" sz="2600" b="1" dirty="0">
                <a:solidFill>
                  <a:srgbClr val="D42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JasmineUPC" pitchFamily="18" charset="-34"/>
              </a:rPr>
              <a:t>	</a:t>
            </a:r>
            <a:endParaRPr lang="th-TH" sz="2600" b="1" dirty="0">
              <a:solidFill>
                <a:srgbClr val="0000CC"/>
              </a:solidFill>
              <a:latin typeface="Times New Roman" pitchFamily="18" charset="0"/>
              <a:cs typeface="JasmineUPC" pitchFamily="18" charset="-34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18" y="4912404"/>
            <a:ext cx="1883646" cy="177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762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2632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ขั้นตอนการเชิญชวน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จัดทำหนังสือเชิญชวนผู้ให้บริการตามแบบที่คณะกรรมการนโยบายกำหนด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ให้เชิญชวนผู้ให้บริการที่มีคุณสมบัติตามที่กำหนดให้เข้ายื่นข้อเสนอ               ต่อหน่วยงานของรัฐ ไม่น้อยกว่า 3 ราย  </a:t>
            </a:r>
            <a:r>
              <a:rPr lang="th-TH" sz="28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 มี</a:t>
            </a: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ผู้ให้บริการ</a:t>
            </a:r>
            <a:r>
              <a:rPr lang="th-TH" sz="28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ดังกล่าวน้อยกว่า 3 ราย</a:t>
            </a: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โดยให้คำนึงถึงการไม่มีผลประโยชน์ร่วมกันของผู้เข้ายื่นข้อเสนอด้วย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เมื่อถึงกำหนดวัน เวลาในการยื่นข้อเสนอ ให้รับซองข้อเสนอของผู้ให้บริการพร้อมจัดทำบัญชีรายชื่อผู้ให้บริการผู้มายื่นข้อเสนอ และหากพ้นกำหนดเวลาดังกล่าวแล้ว ห้ามรับเอกสารหลักฐานต่างๆ เพิ่มเติม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101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42456733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544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เปิดซองข้อเสนอ และตรวจสอบเอกสารหลักฐานต่างๆ ของผู้ให้บริการผู้ยื่นข้อเสนอ      ทุกราย แล้วให้กรรมการทุกคนลงลายมือชื่อกำกับไว้ทุกแผ่น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ตรวจสอบการมีผลประโยชน์ร่วมกัน และเอกสารหลักฐานต่างๆ ของผู้ให้บริการ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ผู้ยื่นข้อเสนอ แล้วคัดเลือกผู้ให้บริการผู้ยื่นข้อเสนอที่ไม่มีผลประโยชน์ร่วมกัน และยื่นเอกสารครบถ้วน ถูกต้อง มีคุณสมบัติและข้อเสนอด้านคุณภาพที่ครบถ้วน ถูกต้อง ตามเงื่อนไขที่หน่วยงานของรัฐกำหนดไว้ในเอกสารจ้างฯ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ในกระบวนการพิจารณา อาจสอบถามข้อเท็จจริงเพิ่มเติมจากผู้ให้บริการผู้ยื่นข้อเสนอ    รายใดก็ได้ แต่จะให้รายใดเปลี่ยนแปลงสาระสำคัญที่เสนอไว้แล้วมิได้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ผู้ให้บริการผู้ยื่นข้อเสนอรายใดมีคุณสมบัติไม่ครบถ้วนตามเงื่อนไขที่หน่วยงานของรัฐ        ได้กำหนดไว้  ให้คณะกรรมการตัดรายชื่อรายนั้น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102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19507241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17471" y="1700808"/>
            <a:ext cx="8435280" cy="38884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 พิจารณาคัดเลือกข้อเสนอของผู้ให้บริการรายที่ถูกต้อง ซึ่งมีคุณภาพและคุณสมบัติเป็นประโยชน์ต่อหน่วยงานของรัฐ แล้วให้เสนอจ้างจากรายที่ได้คะแนนคุณภาพมากที่สุด และจัดลำดับคะแนน	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 กรณีรายที่คัดเลือกไว้ไม่เข้าทำสัญญาหรือข้อตกลงในเวลาที่กำหนด 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ให้คณะกรรมการพิจารณาผู้ให้บริการผู้ยื่นข้อเสนอที่ได้คะแนนมากที่สุดในลำดับถัดไป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จัดทำรายงานผลการพิจารณา (นำวิธีประกาศเชิญชวนทั่วไปมาใช้โดยอนุโลม)</a:t>
            </a: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103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128839723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487200" y="1137444"/>
            <a:ext cx="3868737" cy="1380331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กรณีมีผู้ยื่นข้อเสนอเพียงรายเดียว    </a:t>
            </a:r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มีผู้ยื่นข้อเสนอหลายราย             แต่ผ่านการคัดเลือกเพียงรายเดียว</a:t>
            </a:r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2"/>
          </p:nvPr>
        </p:nvSpPr>
        <p:spPr>
          <a:xfrm>
            <a:off x="482002" y="2524362"/>
            <a:ext cx="3868737" cy="3876254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หากคณะกรรมการพิจารณาแล้วเห็นว่า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มีเหตุผลสมควรที่จะดำเนินการต่อไป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โดยไม่ต้องยกเลิก ให้คณะกรรมการเจรจากับผู้ให้บริการรายนั้น แล้วเสนอความเห็นต่อหัวหน้าหน่วยงานของรัฐต่อไป</a:t>
            </a: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quarter" idx="3"/>
          </p:nvPr>
        </p:nvSpPr>
        <p:spPr>
          <a:xfrm>
            <a:off x="4617574" y="1171054"/>
            <a:ext cx="4119314" cy="99761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กรณีที่ไม่มีผู้ยื่นข้อเสนอ </a:t>
            </a:r>
          </a:p>
          <a:p>
            <a:pPr algn="ctr"/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ข้อเสนอนั้นไม่ได้รับการคัดเลือก </a:t>
            </a:r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quarter" idx="4"/>
          </p:nvPr>
        </p:nvSpPr>
        <p:spPr>
          <a:xfrm>
            <a:off x="4612376" y="2168670"/>
            <a:ext cx="4106453" cy="4231946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ให้เสนอหัวหน้าหน่วยงานของรัฐผ่านหัวหน้าเจ้าหน้าที่เพื่อพิจารณายกเลิก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หากหัวหน้าหน่วยงานของรัฐเห็นว่าการจ้างโดยวิธีคัดเลือกใหม่อาจไม่ได้ผลดี จะสั่งให้ดำเนินการจ้างโดยวิธีเฉพาะเจาะจงตามมาตรา 82 (1) ก็ได้ เว้นแต่หน่วยงานของรัฐจะดำเนินการโดยวิธีเฉพาะเจาะจงด้วย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เหตุอื่น ให้เริ่มกระบวนการจ้างใหม่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โดยการจัดทำรายงานขอจ้างตามระเบียบฯ</a:t>
            </a:r>
          </a:p>
        </p:txBody>
      </p:sp>
      <p:pic>
        <p:nvPicPr>
          <p:cNvPr id="13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69" y="4941168"/>
            <a:ext cx="1877899" cy="17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104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9768876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245964" y="1122268"/>
            <a:ext cx="8568952" cy="564103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ให้เจ้าหน้าที่ทำรายงานขอจ้างฯ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แต่งตั้ง คณะกรรมการดำเนินงานจ้างฯ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ให้เจ้าหน้าที่แจ้งคณะกรรมการจ้างฯ เพื่อดำเนินการต่อไป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2. ขั้นตอนการเชิญชวน และการพิจารณาตัดสิน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ให้คณะกรรมการจ้างฯ จัดทำหนังสือเชิญชวนผู้ให้บริการ                                ตามแบบที่คณะกรรมการนโยบายกำหนด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เชิญชวนผู้ให้บริการรายใดรายหนึ่งที่มีคุณสมบัติเหมาะสมที่จะทำงานนั้น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พิจารณาข้อเสนอของผู้ให้บริการ เพื่อให้ได้ข้อเสนอที่เหมาะสม ถูกต้อง 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เป็นประโยชน์ต่อทางหน่วยงานของรัฐมากที่สุด และสอดคล้องกับวัตถุประสงค์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จัดทำรายงานผลการพิจารณา (นำวิธีประกาศเชิญชวนทั่วไปมาใช้โดยอนุโลม)</a:t>
            </a:r>
          </a:p>
        </p:txBody>
      </p:sp>
      <p:pic>
        <p:nvPicPr>
          <p:cNvPr id="9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71" y="1239929"/>
            <a:ext cx="749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71" y="1239929"/>
            <a:ext cx="1368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5964" y="-131236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3D34F6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3D34F6"/>
                </a:solidFill>
              </a:rPr>
            </a:br>
            <a:r>
              <a:rPr lang="th-TH" dirty="0">
                <a:solidFill>
                  <a:srgbClr val="3D34F6"/>
                </a:solidFill>
              </a:rPr>
              <a:t>โดยวิธีเฉพาะเจาะจง</a:t>
            </a:r>
          </a:p>
        </p:txBody>
      </p: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065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4935" y="14334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C0066"/>
                </a:solidFill>
              </a:rPr>
              <a:t>การจ้างออกแบบ โดยวิธีประกวดแบบ</a:t>
            </a: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200606"/>
              </p:ext>
            </p:extLst>
          </p:nvPr>
        </p:nvGraphicFramePr>
        <p:xfrm>
          <a:off x="468313" y="1268413"/>
          <a:ext cx="82296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ลูกศรเวียน 17"/>
          <p:cNvSpPr/>
          <p:nvPr/>
        </p:nvSpPr>
        <p:spPr>
          <a:xfrm rot="5400000">
            <a:off x="7123232" y="2821984"/>
            <a:ext cx="1521979" cy="1583884"/>
          </a:xfrm>
          <a:prstGeom prst="circularArrow">
            <a:avLst/>
          </a:prstGeom>
          <a:solidFill>
            <a:srgbClr val="0000FF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ลูกศรเวียน 18"/>
          <p:cNvSpPr/>
          <p:nvPr/>
        </p:nvSpPr>
        <p:spPr>
          <a:xfrm rot="365516">
            <a:off x="3881640" y="1268760"/>
            <a:ext cx="1152128" cy="1008112"/>
          </a:xfrm>
          <a:prstGeom prst="circularArrow">
            <a:avLst/>
          </a:prstGeom>
          <a:solidFill>
            <a:srgbClr val="0070C0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ลูกศรเวียน 20"/>
          <p:cNvSpPr/>
          <p:nvPr/>
        </p:nvSpPr>
        <p:spPr>
          <a:xfrm rot="10800000">
            <a:off x="4283968" y="5373216"/>
            <a:ext cx="1152128" cy="1008112"/>
          </a:xfrm>
          <a:prstGeom prst="circularArrow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663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444316"/>
              </p:ext>
            </p:extLst>
          </p:nvPr>
        </p:nvGraphicFramePr>
        <p:xfrm>
          <a:off x="468313" y="1268413"/>
          <a:ext cx="82296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ลูกศรเวียน 17"/>
          <p:cNvSpPr/>
          <p:nvPr/>
        </p:nvSpPr>
        <p:spPr>
          <a:xfrm rot="5400000">
            <a:off x="7123232" y="2821984"/>
            <a:ext cx="1521979" cy="1583884"/>
          </a:xfrm>
          <a:prstGeom prst="circularArrow">
            <a:avLst/>
          </a:prstGeom>
          <a:solidFill>
            <a:srgbClr val="0000FF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ลูกศรเวียน 18"/>
          <p:cNvSpPr/>
          <p:nvPr/>
        </p:nvSpPr>
        <p:spPr>
          <a:xfrm rot="365516">
            <a:off x="3881640" y="1268760"/>
            <a:ext cx="1152128" cy="1008112"/>
          </a:xfrm>
          <a:prstGeom prst="circularArrow">
            <a:avLst/>
          </a:prstGeom>
          <a:solidFill>
            <a:srgbClr val="0070C0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ลูกศรเวียน 20"/>
          <p:cNvSpPr/>
          <p:nvPr/>
        </p:nvSpPr>
        <p:spPr>
          <a:xfrm rot="10800000">
            <a:off x="3707904" y="5301208"/>
            <a:ext cx="1152128" cy="1008112"/>
          </a:xfrm>
          <a:prstGeom prst="circularArrow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107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4935" y="14334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C0066"/>
                </a:solidFill>
                <a:latin typeface="Angsana New" pitchFamily="18" charset="-34"/>
                <a:cs typeface="Angsana New" pitchFamily="18" charset="-34"/>
              </a:rPr>
              <a:t>การจ้างออกแบบ โดยวิธีประกวดแบบ (ต่อ)</a:t>
            </a:r>
          </a:p>
        </p:txBody>
      </p:sp>
    </p:spTree>
    <p:extLst>
      <p:ext uri="{BB962C8B-B14F-4D97-AF65-F5344CB8AC3E}">
        <p14:creationId xmlns:p14="http://schemas.microsoft.com/office/powerpoint/2010/main" val="15544012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462622"/>
              </p:ext>
            </p:extLst>
          </p:nvPr>
        </p:nvGraphicFramePr>
        <p:xfrm>
          <a:off x="468313" y="1268413"/>
          <a:ext cx="8229600" cy="5400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กลุ่ม 16"/>
          <p:cNvGrpSpPr/>
          <p:nvPr/>
        </p:nvGrpSpPr>
        <p:grpSpPr>
          <a:xfrm>
            <a:off x="4291984" y="1095126"/>
            <a:ext cx="4456480" cy="735005"/>
            <a:chOff x="431280" y="2088578"/>
            <a:chExt cx="5617024" cy="735005"/>
          </a:xfrm>
        </p:grpSpPr>
        <p:sp>
          <p:nvSpPr>
            <p:cNvPr id="20" name="สี่เหลี่ยมผืนผ้ามุมมน 19"/>
            <p:cNvSpPr/>
            <p:nvPr/>
          </p:nvSpPr>
          <p:spPr>
            <a:xfrm>
              <a:off x="431280" y="2088578"/>
              <a:ext cx="5617024" cy="73500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สี่เหลี่ยมผืนผ้ามุมมน 4"/>
            <p:cNvSpPr/>
            <p:nvPr/>
          </p:nvSpPr>
          <p:spPr>
            <a:xfrm>
              <a:off x="874977" y="2124458"/>
              <a:ext cx="4612928" cy="66324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ขั้นตอนที่ 2 การประกวดแบบ</a:t>
              </a:r>
            </a:p>
          </p:txBody>
        </p:sp>
      </p:grpSp>
      <p:pic>
        <p:nvPicPr>
          <p:cNvPr id="24" name="รูปภาพ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95629"/>
            <a:ext cx="1228458" cy="113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รูปภาพ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18187"/>
            <a:ext cx="1229887" cy="12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รูปภาพ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3" y="5313126"/>
            <a:ext cx="11557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108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14935" y="14334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C0066"/>
                </a:solidFill>
                <a:latin typeface="Angsana New" pitchFamily="18" charset="-34"/>
                <a:cs typeface="Angsana New" pitchFamily="18" charset="-34"/>
              </a:rPr>
              <a:t>การจ้างออกแบบ โดยวิธีประกวดแบบ (ต่อ)</a:t>
            </a:r>
          </a:p>
        </p:txBody>
      </p:sp>
    </p:spTree>
    <p:extLst>
      <p:ext uri="{BB962C8B-B14F-4D97-AF65-F5344CB8AC3E}">
        <p14:creationId xmlns:p14="http://schemas.microsoft.com/office/powerpoint/2010/main" val="16760530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12367200"/>
              </p:ext>
            </p:extLst>
          </p:nvPr>
        </p:nvGraphicFramePr>
        <p:xfrm>
          <a:off x="405923" y="1916832"/>
          <a:ext cx="8320109" cy="1748565"/>
        </p:xfrm>
        <a:graphic>
          <a:graphicData uri="http://schemas.openxmlformats.org/drawingml/2006/table">
            <a:tbl>
              <a:tblPr/>
              <a:tblGrid>
                <a:gridCol w="4466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3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61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หัวหน้าหน่วยงานของรัฐ</a:t>
                      </a:r>
                      <a:endParaRPr kumimoji="0" lang="en-US" altLang="ko-KR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ผู้มีอำนาจเหนือขึ้นไปหนึ่งชั้น</a:t>
                      </a:r>
                      <a:endParaRPr kumimoji="0" lang="ko-KR" alt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7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ไม่เกิน  50,000,000  บาท</a:t>
                      </a:r>
                      <a:endParaRPr kumimoji="0" lang="ko-KR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เกิน  50,000,000  บาท</a:t>
                      </a:r>
                      <a:endParaRPr kumimoji="0" lang="ko-KR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dirty="0"/>
              <a:t>อำนาจในการสั่งจ้างออกแบบหรือควบคุมงาน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1" y="4262890"/>
            <a:ext cx="7842502" cy="1384995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marL="0" indent="0" algn="ctr">
              <a:buNone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รัฐวิสาหกิจใดมีความจำเป็นจะกำหนดผู้มีอำนาจและวงเงินในการสั่งจ้าง 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แตกต่างไปจากที่กำหนดไว้ในระเบียบนี้ ให้เสนอต่อคณะกรรมการวินิจฉัย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เพื่อขอความเห็นชอบ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539551" y="4262890"/>
            <a:ext cx="159881" cy="182639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528841" y="5461390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53907" y="4268076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37937" y="5491841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66" y="3555287"/>
            <a:ext cx="1270988" cy="14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en-US" sz="5900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ขั้นตอนการซื้อหรือจ้าง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512" y="1786842"/>
            <a:ext cx="8405813" cy="4980501"/>
            <a:chOff x="288" y="804"/>
            <a:chExt cx="5295" cy="3348"/>
          </a:xfrm>
        </p:grpSpPr>
        <p:grpSp>
          <p:nvGrpSpPr>
            <p:cNvPr id="24582" name="Group 4"/>
            <p:cNvGrpSpPr>
              <a:grpSpLocks/>
            </p:cNvGrpSpPr>
            <p:nvPr/>
          </p:nvGrpSpPr>
          <p:grpSpPr bwMode="auto">
            <a:xfrm>
              <a:off x="288" y="3327"/>
              <a:ext cx="5126" cy="825"/>
              <a:chOff x="288" y="3327"/>
              <a:chExt cx="5126" cy="825"/>
            </a:xfrm>
          </p:grpSpPr>
          <p:sp>
            <p:nvSpPr>
              <p:cNvPr id="69658" name="AutoShape 5"/>
              <p:cNvSpPr>
                <a:spLocks noChangeArrowheads="1"/>
              </p:cNvSpPr>
              <p:nvPr/>
            </p:nvSpPr>
            <p:spPr bwMode="auto">
              <a:xfrm>
                <a:off x="288" y="3672"/>
                <a:ext cx="2016" cy="48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rPr>
                  <a:t>การตรวจรับพัสดุ</a:t>
                </a:r>
              </a:p>
            </p:txBody>
          </p:sp>
          <p:sp>
            <p:nvSpPr>
              <p:cNvPr id="69659" name="AutoShape 6"/>
              <p:cNvSpPr>
                <a:spLocks noChangeArrowheads="1"/>
              </p:cNvSpPr>
              <p:nvPr/>
            </p:nvSpPr>
            <p:spPr bwMode="auto">
              <a:xfrm>
                <a:off x="3201" y="3327"/>
                <a:ext cx="2213" cy="410"/>
              </a:xfrm>
              <a:prstGeom prst="wedgeRoundRectCallout">
                <a:avLst>
                  <a:gd name="adj1" fmla="val -85079"/>
                  <a:gd name="adj2" fmla="val 75387"/>
                  <a:gd name="adj3" fmla="val 16667"/>
                </a:avLst>
              </a:prstGeom>
              <a:solidFill>
                <a:srgbClr val="FF6600">
                  <a:alpha val="54901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Char char="•"/>
                  <a:defRPr/>
                </a:pPr>
                <a:endParaRPr lang="th-TH" altLang="th-TH" sz="3200" b="1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4631" name="Rectangle 7"/>
              <p:cNvSpPr>
                <a:spLocks noChangeArrowheads="1"/>
              </p:cNvSpPr>
              <p:nvPr/>
            </p:nvSpPr>
            <p:spPr bwMode="auto">
              <a:xfrm>
                <a:off x="3330" y="3392"/>
                <a:ext cx="2040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th-TH" sz="32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คณะกรรมการตรวจรับพัสดุ</a:t>
                </a:r>
              </a:p>
            </p:txBody>
          </p:sp>
        </p:grpSp>
        <p:grpSp>
          <p:nvGrpSpPr>
            <p:cNvPr id="24583" name="Group 8"/>
            <p:cNvGrpSpPr>
              <a:grpSpLocks/>
            </p:cNvGrpSpPr>
            <p:nvPr/>
          </p:nvGrpSpPr>
          <p:grpSpPr bwMode="auto">
            <a:xfrm>
              <a:off x="288" y="916"/>
              <a:ext cx="2016" cy="632"/>
              <a:chOff x="288" y="916"/>
              <a:chExt cx="2016" cy="632"/>
            </a:xfrm>
          </p:grpSpPr>
          <p:sp>
            <p:nvSpPr>
              <p:cNvPr id="69656" name="AutoShape 9"/>
              <p:cNvSpPr>
                <a:spLocks noChangeArrowheads="1"/>
              </p:cNvSpPr>
              <p:nvPr/>
            </p:nvSpPr>
            <p:spPr bwMode="auto">
              <a:xfrm>
                <a:off x="288" y="916"/>
                <a:ext cx="2016" cy="41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rPr>
                  <a:t>ทำรายงานขอซื้อ/จ้าง</a:t>
                </a:r>
              </a:p>
            </p:txBody>
          </p:sp>
          <p:sp>
            <p:nvSpPr>
              <p:cNvPr id="69657" name="AutoShape 10"/>
              <p:cNvSpPr>
                <a:spLocks noChangeArrowheads="1"/>
              </p:cNvSpPr>
              <p:nvPr/>
            </p:nvSpPr>
            <p:spPr bwMode="auto">
              <a:xfrm>
                <a:off x="1156" y="1332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4" name="Group 11"/>
            <p:cNvGrpSpPr>
              <a:grpSpLocks/>
            </p:cNvGrpSpPr>
            <p:nvPr/>
          </p:nvGrpSpPr>
          <p:grpSpPr bwMode="auto">
            <a:xfrm>
              <a:off x="288" y="804"/>
              <a:ext cx="5295" cy="1464"/>
              <a:chOff x="288" y="804"/>
              <a:chExt cx="5295" cy="1464"/>
            </a:xfrm>
          </p:grpSpPr>
          <p:grpSp>
            <p:nvGrpSpPr>
              <p:cNvPr id="24609" name="Group 12"/>
              <p:cNvGrpSpPr>
                <a:grpSpLocks/>
              </p:cNvGrpSpPr>
              <p:nvPr/>
            </p:nvGrpSpPr>
            <p:grpSpPr bwMode="auto">
              <a:xfrm>
                <a:off x="288" y="804"/>
                <a:ext cx="5295" cy="1224"/>
                <a:chOff x="288" y="804"/>
                <a:chExt cx="5295" cy="1224"/>
              </a:xfrm>
            </p:grpSpPr>
            <p:sp>
              <p:nvSpPr>
                <p:cNvPr id="69654" name="AutoShape 13"/>
                <p:cNvSpPr>
                  <a:spLocks noChangeArrowheads="1"/>
                </p:cNvSpPr>
                <p:nvPr/>
              </p:nvSpPr>
              <p:spPr bwMode="auto">
                <a:xfrm>
                  <a:off x="288" y="1548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333333"/>
                      </a:solidFill>
                      <a:latin typeface="Angsana New" pitchFamily="18" charset="-34"/>
                      <a:cs typeface="Angsana New" pitchFamily="18" charset="-34"/>
                    </a:rPr>
                    <a:t>ดำเนินการจัดหา</a:t>
                  </a:r>
                </a:p>
              </p:txBody>
            </p:sp>
            <p:sp>
              <p:nvSpPr>
                <p:cNvPr id="445454" name="AutoShape 14"/>
                <p:cNvSpPr>
                  <a:spLocks noChangeArrowheads="1"/>
                </p:cNvSpPr>
                <p:nvPr/>
              </p:nvSpPr>
              <p:spPr bwMode="auto">
                <a:xfrm>
                  <a:off x="2525" y="804"/>
                  <a:ext cx="3058" cy="528"/>
                </a:xfrm>
                <a:prstGeom prst="wedgeRoundRectCallout">
                  <a:avLst>
                    <a:gd name="adj1" fmla="val -57788"/>
                    <a:gd name="adj2" fmla="val 117165"/>
                    <a:gd name="adj3" fmla="val 16667"/>
                  </a:avLst>
                </a:prstGeom>
                <a:solidFill>
                  <a:srgbClr val="99CC00">
                    <a:alpha val="5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วิธีจัดซื้อจัดจ้างทั่วไป 3 วิธี  </a:t>
                  </a:r>
                  <a:br>
                    <a:rPr lang="th-TH" altLang="th-TH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</a:br>
                  <a:r>
                    <a:rPr lang="th-TH" altLang="th-TH" sz="2400" b="1" dirty="0">
                      <a:solidFill>
                        <a:srgbClr val="0000CC"/>
                      </a:solidFill>
                      <a:latin typeface="Angsana New" panose="02020603050405020304" pitchFamily="18" charset="-34"/>
                      <a:cs typeface="Angsana New" pitchFamily="18" charset="-34"/>
                    </a:rPr>
                    <a:t>(วิธีประกาศเชิญชวนทั่วไป วิธีคัดเลือก วิธีเฉพาะเจาะจง)</a:t>
                  </a:r>
                </a:p>
              </p:txBody>
            </p:sp>
          </p:grpSp>
          <p:sp>
            <p:nvSpPr>
              <p:cNvPr id="69653" name="AutoShape 15"/>
              <p:cNvSpPr>
                <a:spLocks noChangeArrowheads="1"/>
              </p:cNvSpPr>
              <p:nvPr/>
            </p:nvSpPr>
            <p:spPr bwMode="auto">
              <a:xfrm>
                <a:off x="1156" y="2036"/>
                <a:ext cx="240" cy="23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5" name="Group 16"/>
            <p:cNvGrpSpPr>
              <a:grpSpLocks/>
            </p:cNvGrpSpPr>
            <p:nvPr/>
          </p:nvGrpSpPr>
          <p:grpSpPr bwMode="auto">
            <a:xfrm>
              <a:off x="288" y="1440"/>
              <a:ext cx="5279" cy="1540"/>
              <a:chOff x="288" y="1440"/>
              <a:chExt cx="5279" cy="1540"/>
            </a:xfrm>
          </p:grpSpPr>
          <p:grpSp>
            <p:nvGrpSpPr>
              <p:cNvPr id="24598" name="Group 17"/>
              <p:cNvGrpSpPr>
                <a:grpSpLocks/>
              </p:cNvGrpSpPr>
              <p:nvPr/>
            </p:nvGrpSpPr>
            <p:grpSpPr bwMode="auto">
              <a:xfrm>
                <a:off x="288" y="1440"/>
                <a:ext cx="5279" cy="1308"/>
                <a:chOff x="288" y="1440"/>
                <a:chExt cx="5279" cy="1308"/>
              </a:xfrm>
            </p:grpSpPr>
            <p:sp>
              <p:nvSpPr>
                <p:cNvPr id="69649" name="AutoShape 18"/>
                <p:cNvSpPr>
                  <a:spLocks noChangeArrowheads="1"/>
                </p:cNvSpPr>
                <p:nvPr/>
              </p:nvSpPr>
              <p:spPr bwMode="auto">
                <a:xfrm>
                  <a:off x="288" y="2268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292929"/>
                      </a:solidFill>
                      <a:latin typeface="Angsana New" pitchFamily="18" charset="-34"/>
                      <a:cs typeface="Angsana New" pitchFamily="18" charset="-34"/>
                    </a:rPr>
                    <a:t>ขออนุมัติสั่งซื้อ/จ้าง</a:t>
                  </a:r>
                </a:p>
              </p:txBody>
            </p:sp>
            <p:sp>
              <p:nvSpPr>
                <p:cNvPr id="445459" name="AutoShape 19"/>
                <p:cNvSpPr>
                  <a:spLocks noChangeArrowheads="1"/>
                </p:cNvSpPr>
                <p:nvPr/>
              </p:nvSpPr>
              <p:spPr bwMode="auto">
                <a:xfrm>
                  <a:off x="3408" y="1440"/>
                  <a:ext cx="2064" cy="889"/>
                </a:xfrm>
                <a:prstGeom prst="wedgeRoundRectCallout">
                  <a:avLst>
                    <a:gd name="adj1" fmla="val -104270"/>
                    <a:gd name="adj2" fmla="val 70848"/>
                    <a:gd name="adj3" fmla="val 16667"/>
                  </a:avLst>
                </a:prstGeom>
                <a:solidFill>
                  <a:srgbClr val="FF99CC">
                    <a:alpha val="5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320" name="Rectangle 20"/>
                <p:cNvSpPr>
                  <a:spLocks noChangeArrowheads="1"/>
                </p:cNvSpPr>
                <p:nvPr/>
              </p:nvSpPr>
              <p:spPr bwMode="auto">
                <a:xfrm>
                  <a:off x="3408" y="1531"/>
                  <a:ext cx="2159" cy="1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sz="2800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ผู้มีอำนาจอนุมัติสั่งซื้อหรือสั่งจ้าง </a:t>
                  </a: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sz="2400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        (1) หัวหน้าหน่วยงานของรัฐ</a:t>
                  </a: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sz="2400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        (2) ผู้มีอำนาจเหนือขึ้นไปหนึ่งชั้น</a:t>
                  </a:r>
                </a:p>
                <a:p>
                  <a:pPr marL="457200" indent="-457200" eaLnBrk="1" hangingPunct="1">
                    <a:lnSpc>
                      <a:spcPct val="90000"/>
                    </a:lnSpc>
                    <a:buFontTx/>
                    <a:buChar char="-"/>
                    <a:defRPr/>
                  </a:pPr>
                  <a:endParaRPr lang="th-TH" altLang="th-TH" sz="24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endParaRP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endParaRPr lang="th-TH" altLang="th-TH" sz="24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69648" name="AutoShape 21"/>
              <p:cNvSpPr>
                <a:spLocks noChangeArrowheads="1"/>
              </p:cNvSpPr>
              <p:nvPr/>
            </p:nvSpPr>
            <p:spPr bwMode="auto">
              <a:xfrm>
                <a:off x="1164" y="2748"/>
                <a:ext cx="240" cy="23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6" name="Group 22"/>
            <p:cNvGrpSpPr>
              <a:grpSpLocks/>
            </p:cNvGrpSpPr>
            <p:nvPr/>
          </p:nvGrpSpPr>
          <p:grpSpPr bwMode="auto">
            <a:xfrm>
              <a:off x="288" y="2558"/>
              <a:ext cx="5126" cy="1114"/>
              <a:chOff x="288" y="2558"/>
              <a:chExt cx="5126" cy="1114"/>
            </a:xfrm>
          </p:grpSpPr>
          <p:grpSp>
            <p:nvGrpSpPr>
              <p:cNvPr id="24587" name="Group 23"/>
              <p:cNvGrpSpPr>
                <a:grpSpLocks/>
              </p:cNvGrpSpPr>
              <p:nvPr/>
            </p:nvGrpSpPr>
            <p:grpSpPr bwMode="auto">
              <a:xfrm>
                <a:off x="288" y="2558"/>
                <a:ext cx="5126" cy="898"/>
                <a:chOff x="288" y="2558"/>
                <a:chExt cx="5126" cy="898"/>
              </a:xfrm>
            </p:grpSpPr>
            <p:sp>
              <p:nvSpPr>
                <p:cNvPr id="69644" name="AutoShape 2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FFFFFF"/>
                      </a:solidFill>
                      <a:latin typeface="Angsana New" pitchFamily="18" charset="-34"/>
                      <a:cs typeface="Angsana New" pitchFamily="18" charset="-34"/>
                    </a:rPr>
                    <a:t>การทำสัญญา</a:t>
                  </a:r>
                </a:p>
              </p:txBody>
            </p:sp>
            <p:sp>
              <p:nvSpPr>
                <p:cNvPr id="69645" name="AutoShape 25"/>
                <p:cNvSpPr>
                  <a:spLocks noChangeArrowheads="1"/>
                </p:cNvSpPr>
                <p:nvPr/>
              </p:nvSpPr>
              <p:spPr bwMode="auto">
                <a:xfrm>
                  <a:off x="3201" y="2558"/>
                  <a:ext cx="2213" cy="492"/>
                </a:xfrm>
                <a:prstGeom prst="wedgeRoundRectCallout">
                  <a:avLst>
                    <a:gd name="adj1" fmla="val -93667"/>
                    <a:gd name="adj2" fmla="val 71004"/>
                    <a:gd name="adj3" fmla="val 16667"/>
                  </a:avLst>
                </a:prstGeom>
                <a:solidFill>
                  <a:srgbClr val="3366FF">
                    <a:alpha val="5294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th-TH" altLang="th-TH" sz="3200" b="1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597" name="Rectangle 26"/>
                <p:cNvSpPr>
                  <a:spLocks noChangeArrowheads="1"/>
                </p:cNvSpPr>
                <p:nvPr/>
              </p:nvSpPr>
              <p:spPr bwMode="auto">
                <a:xfrm>
                  <a:off x="3528" y="2621"/>
                  <a:ext cx="182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th-TH" altLang="th-TH" sz="3200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หัวหน้าหน่วยงานของรัฐ</a:t>
                  </a:r>
                </a:p>
              </p:txBody>
            </p:sp>
          </p:grpSp>
          <p:sp>
            <p:nvSpPr>
              <p:cNvPr id="69643" name="AutoShape 27"/>
              <p:cNvSpPr>
                <a:spLocks noChangeArrowheads="1"/>
              </p:cNvSpPr>
              <p:nvPr/>
            </p:nvSpPr>
            <p:spPr bwMode="auto">
              <a:xfrm>
                <a:off x="1172" y="3456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183451" y="1052736"/>
            <a:ext cx="3200400" cy="56869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แผนการจัดซื้อจัดจ้าง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1561401" y="1621426"/>
            <a:ext cx="381000" cy="33193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h-TH" altLang="th-TH" sz="24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5260294" y="1040472"/>
            <a:ext cx="2600349" cy="568691"/>
          </a:xfrm>
          <a:prstGeom prst="wedgeRoundRectCallout">
            <a:avLst>
              <a:gd name="adj1" fmla="val -116220"/>
              <a:gd name="adj2" fmla="val 25271"/>
              <a:gd name="adj3" fmla="val 16667"/>
            </a:avLst>
          </a:prstGeom>
          <a:solidFill>
            <a:srgbClr val="CCFFCC">
              <a:alpha val="54901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b="1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</a:rPr>
              <a:t>ประกาศเผยแพร่แผนฯ 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34" name="Picture 3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36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257918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/>
              <a:t>11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511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ตัวยึดเนื้อหา 6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052736"/>
          <a:ext cx="8797767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Picture 14" descr="http://www.kittilaw.com/images/article/legisla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1669">
            <a:off x="7238210" y="4597464"/>
            <a:ext cx="1580349" cy="149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encrypted-tbn1.gstatic.com/images?q=tbn:ANd9GcTEIW7P9c5H_ZtiSt8b1wEMI7MtqtrJdKSwrFsfK2kBT5s-UOOuF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608">
            <a:off x="7394112" y="2783678"/>
            <a:ext cx="1402533" cy="10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สัญญาและหลักประกัน</a:t>
            </a: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110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แบบสัญญาที่คณะกรรมการนโยบายกำหนด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88863" y="2965920"/>
            <a:ext cx="1788588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/>
          <p:cNvSpPr/>
          <p:nvPr/>
        </p:nvSpPr>
        <p:spPr>
          <a:xfrm>
            <a:off x="-692188" y="4326273"/>
            <a:ext cx="1730891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angle 27"/>
          <p:cNvSpPr/>
          <p:nvPr/>
        </p:nvSpPr>
        <p:spPr>
          <a:xfrm>
            <a:off x="3288863" y="5686626"/>
            <a:ext cx="1788588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ectangle 30"/>
          <p:cNvSpPr/>
          <p:nvPr/>
        </p:nvSpPr>
        <p:spPr>
          <a:xfrm>
            <a:off x="-692188" y="7046978"/>
            <a:ext cx="1730891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6262114" y="2966597"/>
            <a:ext cx="178900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1102896" y="3807311"/>
            <a:ext cx="173129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262114" y="5687930"/>
            <a:ext cx="178900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4359383" y="3987639"/>
            <a:ext cx="4566124" cy="779070"/>
          </a:xfrm>
          <a:custGeom>
            <a:avLst/>
            <a:gdLst>
              <a:gd name="connsiteX0" fmla="*/ 0 w 1603047"/>
              <a:gd name="connsiteY0" fmla="*/ 697326 h 1394651"/>
              <a:gd name="connsiteX1" fmla="*/ 348663 w 1603047"/>
              <a:gd name="connsiteY1" fmla="*/ 0 h 1394651"/>
              <a:gd name="connsiteX2" fmla="*/ 1254384 w 1603047"/>
              <a:gd name="connsiteY2" fmla="*/ 0 h 1394651"/>
              <a:gd name="connsiteX3" fmla="*/ 1603047 w 1603047"/>
              <a:gd name="connsiteY3" fmla="*/ 697326 h 1394651"/>
              <a:gd name="connsiteX4" fmla="*/ 1254384 w 1603047"/>
              <a:gd name="connsiteY4" fmla="*/ 1394651 h 1394651"/>
              <a:gd name="connsiteX5" fmla="*/ 348663 w 1603047"/>
              <a:gd name="connsiteY5" fmla="*/ 1394651 h 1394651"/>
              <a:gd name="connsiteX6" fmla="*/ 0 w 1603047"/>
              <a:gd name="connsiteY6" fmla="*/ 697326 h 139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3047" h="1394651">
                <a:moveTo>
                  <a:pt x="801523" y="0"/>
                </a:moveTo>
                <a:lnTo>
                  <a:pt x="1603047" y="303337"/>
                </a:lnTo>
                <a:lnTo>
                  <a:pt x="1603047" y="1091314"/>
                </a:lnTo>
                <a:lnTo>
                  <a:pt x="801523" y="1394651"/>
                </a:lnTo>
                <a:lnTo>
                  <a:pt x="0" y="1091314"/>
                </a:lnTo>
                <a:lnTo>
                  <a:pt x="0" y="303337"/>
                </a:lnTo>
                <a:lnTo>
                  <a:pt x="801523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-227898"/>
              <a:satOff val="-25338"/>
              <a:lumOff val="378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33" tIns="249808" rIns="217334" bIns="24980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10. </a:t>
            </a: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สัญญาเช่ารถยนต์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145" y="7048596"/>
            <a:ext cx="173129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/>
          <p:cNvGrpSpPr/>
          <p:nvPr/>
        </p:nvGrpSpPr>
        <p:grpSpPr>
          <a:xfrm>
            <a:off x="24173" y="1049071"/>
            <a:ext cx="8949333" cy="5260248"/>
            <a:chOff x="24173" y="1111725"/>
            <a:chExt cx="8949333" cy="5118079"/>
          </a:xfrm>
          <a:solidFill>
            <a:srgbClr val="CCFFCC"/>
          </a:solidFill>
        </p:grpSpPr>
        <p:sp>
          <p:nvSpPr>
            <p:cNvPr id="25" name="Freeform 24"/>
            <p:cNvSpPr/>
            <p:nvPr/>
          </p:nvSpPr>
          <p:spPr>
            <a:xfrm>
              <a:off x="4349126" y="2592442"/>
              <a:ext cx="4462674" cy="734009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227898"/>
                <a:satOff val="-25338"/>
                <a:lumOff val="37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283" tIns="249752" rIns="217283" bIns="24974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6.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สัญญาจ้างบริการบำรุงรักษา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และซ่อมแซมแก้ไขคอมพิวเตอร์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378682" y="4707200"/>
              <a:ext cx="4462675" cy="73922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283" tIns="249752" rIns="217283" bIns="2497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12. 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สัญญาซื้อขายคอมพิวเตอร์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4413762" y="1111725"/>
              <a:ext cx="4559744" cy="613916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4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2.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สัญญาซื้อขาย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390452" y="3287568"/>
              <a:ext cx="4490580" cy="754432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227898"/>
                <a:satOff val="-25338"/>
                <a:lumOff val="37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3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8. </a:t>
              </a: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สัญญาจ้างให้บริการรักษาความปลอดภัย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381637" y="5489049"/>
              <a:ext cx="4471399" cy="740755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3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14. </a:t>
              </a:r>
              <a: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สัญญาจ้างผู้เชี่ยวชาญรายบุคคล </a:t>
              </a:r>
              <a:b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หรือจ้างบริษัทที่ปรึกษา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300591" y="1765522"/>
              <a:ext cx="4559744" cy="801338"/>
              <a:chOff x="4183157" y="2685079"/>
              <a:chExt cx="4960842" cy="801338"/>
            </a:xfrm>
            <a:grpFill/>
          </p:grpSpPr>
          <p:sp>
            <p:nvSpPr>
              <p:cNvPr id="47" name="Hexagon 46"/>
              <p:cNvSpPr/>
              <p:nvPr/>
            </p:nvSpPr>
            <p:spPr>
              <a:xfrm rot="5400000">
                <a:off x="6262909" y="605327"/>
                <a:ext cx="801338" cy="496084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Hexagon 4"/>
              <p:cNvSpPr/>
              <p:nvPr/>
            </p:nvSpPr>
            <p:spPr>
              <a:xfrm>
                <a:off x="4948583" y="2813910"/>
                <a:ext cx="3588782" cy="511894"/>
              </a:xfrm>
              <a:prstGeom prst="rect">
                <a:avLst/>
              </a:prstGeom>
              <a:noFill/>
              <a:scene3d>
                <a:camera prst="orthographicFront"/>
                <a:lightRig rig="fla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chemeClr val="tx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4</a:t>
                </a:r>
                <a:r>
                  <a:rPr lang="th-TH" sz="2400" b="1" dirty="0">
                    <a:solidFill>
                      <a:schemeClr val="tx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 สัญญาซื้อขายและอนุญาตให้ใช้สิทธิในโปรแกรมคอมพิวเตอร์</a:t>
                </a:r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233212" y="1111725"/>
              <a:ext cx="4148426" cy="61391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3" tIns="325952" rIns="293483" bIns="3259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1. สัญญาจ้างก่อสร้าง 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4868" y="2566860"/>
              <a:ext cx="4246769" cy="807165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5863" tIns="318332" rIns="285863" bIns="318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5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สัญญาเช่าคอมพิวเตอร์ 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22533" y="4005984"/>
              <a:ext cx="4246770" cy="70121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303864"/>
                <a:satOff val="-33784"/>
                <a:lumOff val="505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3" tIns="325952" rIns="293483" bIns="3259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9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สัญญาแลกเปลี่ยน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217120" y="1745591"/>
              <a:ext cx="4173332" cy="821269"/>
            </a:xfrm>
            <a:custGeom>
              <a:avLst/>
              <a:gdLst>
                <a:gd name="connsiteX0" fmla="*/ 0 w 1603047"/>
                <a:gd name="connsiteY0" fmla="*/ 777720 h 1555440"/>
                <a:gd name="connsiteX1" fmla="*/ 388860 w 1603047"/>
                <a:gd name="connsiteY1" fmla="*/ 0 h 1555440"/>
                <a:gd name="connsiteX2" fmla="*/ 1214187 w 1603047"/>
                <a:gd name="connsiteY2" fmla="*/ 0 h 1555440"/>
                <a:gd name="connsiteX3" fmla="*/ 1603047 w 1603047"/>
                <a:gd name="connsiteY3" fmla="*/ 777720 h 1555440"/>
                <a:gd name="connsiteX4" fmla="*/ 1214187 w 1603047"/>
                <a:gd name="connsiteY4" fmla="*/ 1555440 h 1555440"/>
                <a:gd name="connsiteX5" fmla="*/ 388860 w 1603047"/>
                <a:gd name="connsiteY5" fmla="*/ 1555440 h 1555440"/>
                <a:gd name="connsiteX6" fmla="*/ 0 w 1603047"/>
                <a:gd name="connsiteY6" fmla="*/ 777720 h 155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555440">
                  <a:moveTo>
                    <a:pt x="801524" y="0"/>
                  </a:moveTo>
                  <a:lnTo>
                    <a:pt x="1603046" y="377312"/>
                  </a:lnTo>
                  <a:lnTo>
                    <a:pt x="1603046" y="1178128"/>
                  </a:lnTo>
                  <a:lnTo>
                    <a:pt x="801524" y="1555440"/>
                  </a:lnTo>
                  <a:lnTo>
                    <a:pt x="1" y="1178128"/>
                  </a:lnTo>
                  <a:lnTo>
                    <a:pt x="1" y="377312"/>
                  </a:lnTo>
                  <a:lnTo>
                    <a:pt x="80152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591" tIns="339408" rIns="331592" bIns="33940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3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สัญญาจะซื้อจะขายราคา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คงที่ไม่จำกัดปริมาณ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22534" y="3326451"/>
              <a:ext cx="4226592" cy="679534"/>
            </a:xfrm>
            <a:custGeom>
              <a:avLst/>
              <a:gdLst>
                <a:gd name="connsiteX0" fmla="*/ 0 w 1603047"/>
                <a:gd name="connsiteY0" fmla="*/ 698525 h 1397049"/>
                <a:gd name="connsiteX1" fmla="*/ 349262 w 1603047"/>
                <a:gd name="connsiteY1" fmla="*/ 0 h 1397049"/>
                <a:gd name="connsiteX2" fmla="*/ 1253785 w 1603047"/>
                <a:gd name="connsiteY2" fmla="*/ 0 h 1397049"/>
                <a:gd name="connsiteX3" fmla="*/ 1603047 w 1603047"/>
                <a:gd name="connsiteY3" fmla="*/ 698525 h 1397049"/>
                <a:gd name="connsiteX4" fmla="*/ 1253785 w 1603047"/>
                <a:gd name="connsiteY4" fmla="*/ 1397049 h 1397049"/>
                <a:gd name="connsiteX5" fmla="*/ 349262 w 1603047"/>
                <a:gd name="connsiteY5" fmla="*/ 1397049 h 1397049"/>
                <a:gd name="connsiteX6" fmla="*/ 0 w 1603047"/>
                <a:gd name="connsiteY6" fmla="*/ 698525 h 139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7049">
                  <a:moveTo>
                    <a:pt x="801523" y="0"/>
                  </a:moveTo>
                  <a:lnTo>
                    <a:pt x="1603047" y="304380"/>
                  </a:lnTo>
                  <a:lnTo>
                    <a:pt x="1603047" y="1092669"/>
                  </a:lnTo>
                  <a:lnTo>
                    <a:pt x="801523" y="1397049"/>
                  </a:lnTo>
                  <a:lnTo>
                    <a:pt x="0" y="1092669"/>
                  </a:lnTo>
                  <a:lnTo>
                    <a:pt x="0" y="304380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4081" tIns="326208" rIns="294081" bIns="3262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7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สัญญาจ้างทำความสะอาดอาคาร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3257" y="4768162"/>
              <a:ext cx="4175869" cy="653610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303864"/>
                <a:satOff val="-33784"/>
                <a:lumOff val="505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533" tIns="326008" rIns="293533" bIns="3260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11. </a:t>
              </a: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สัญญาเช่าเครื่องถ่ายเอกสาร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173" y="5464523"/>
              <a:ext cx="4324953" cy="765281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533" tIns="326008" rIns="293533" bIns="3260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13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สัญญาจ้างออกแบบ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และควบคุมงานก่อสร้าง</a:t>
              </a:r>
            </a:p>
          </p:txBody>
        </p:sp>
      </p:grpSp>
      <p:sp>
        <p:nvSpPr>
          <p:cNvPr id="46" name="Hexagon 6"/>
          <p:cNvSpPr/>
          <p:nvPr/>
        </p:nvSpPr>
        <p:spPr>
          <a:xfrm>
            <a:off x="7427402" y="4288225"/>
            <a:ext cx="959763" cy="110317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endParaRPr lang="th-TH" sz="1900" dirty="0">
              <a:solidFill>
                <a:srgbClr val="FFFF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16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49154" name="Picture 2" descr="ผลการค้นหารูปภาพสำหรับ สัญญา การ์ตู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8626" y="6048686"/>
            <a:ext cx="938712" cy="809314"/>
          </a:xfrm>
          <a:prstGeom prst="rect">
            <a:avLst/>
          </a:prstGeom>
          <a:noFill/>
        </p:spPr>
      </p:pic>
      <p:pic>
        <p:nvPicPr>
          <p:cNvPr id="35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111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124745"/>
            <a:ext cx="8380040" cy="2520280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th-TH" sz="3200" dirty="0"/>
              <a:t>การลงนามในสัญญาในการซื้อหรือจ้าง เป็นอำนาจของหัวหน้าหน่วยงานของรัฐ</a:t>
            </a:r>
            <a:br>
              <a:rPr lang="th-TH" sz="3200" dirty="0"/>
            </a:br>
            <a:r>
              <a:rPr lang="th-TH" sz="3200" dirty="0"/>
              <a:t>      การลงนามในสัญญา จะกระทำได้เมื่อพ้นระยะเวลาการอุทธรณ์ตามกฎหมายว่าด้วยการจัดซื้อจัดจ้างและการบริหารพัสดุภาครัฐ</a:t>
            </a:r>
            <a:r>
              <a:rPr lang="en-US" sz="3200" dirty="0"/>
              <a:t/>
            </a:r>
            <a:br>
              <a:rPr lang="en-US" sz="3200" dirty="0"/>
            </a:br>
            <a:endParaRPr lang="th-TH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5096" y="3284984"/>
            <a:ext cx="8460432" cy="150018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การแก้ไขสัญญาหรือข้อตกลงตามมาตรา 97 ต้องอยู่ภายในขอบข่ายแห่งวัตถุประสงค์เดิมของสัญญาหรือข้อตกลงนั้น </a:t>
            </a:r>
            <a: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โดยหน่วยงานของรัฐต้องพิจารณาเปรียบเทียบคุณภาพของพัสดุ หรือรายละเอียดของงาน รวมทั้งราคาของพัสดุหรืองานตามสัญญาหรือข้อตกลงกับพัสดุที่จะทำการแก้ไขนั้นก่อนแก้ไขสัญญาหรือข้อตกลงด้วย</a:t>
            </a:r>
            <a:b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36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16632"/>
            <a:ext cx="5025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48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การทำสัญญา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112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565" y="1628800"/>
            <a:ext cx="8655915" cy="4752528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การจัดซื้อจัดจ้างที่เกี่ยวกับความมั่นคงแข็งแรง หรืองานเทคนิคเฉพาะอย่าง จะต้องได้รับการรับรองจากวิศวกร สถาปนิกและวิศวกรผู้ชำนาญการ หรือผู้ทรงคุณวุฒิ ซึ่งรับผิดชอบหรือสามารถรับรอง คุณลักษณะเฉพาะ แบบและรายการของงานก่อสร้าง หรืองานเทคนิคเฉพาะอย่างนั้น แล้วแต่กรณีด้วย </a:t>
            </a:r>
            <a:b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เมื่อผู้มีอำนาจอนุมัติสั่งซื้อหรือสั่งจ้างแล้วแต่กรณี ได้อนุมัติการแก้ไขสัญญาหรือข้อตกลงแล้ว ให้หัวหน้าหน่วยงานของรัฐเป็นผู้ลงนามในสัญญาหรือข้อตกลงที่ได้แก้ไขนั้น</a:t>
            </a:r>
            <a:r>
              <a:rPr lang="en-US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32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16632"/>
            <a:ext cx="5025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48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การแก้ไขสัญญา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/>
              <a:t>113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3" name="Group 11"/>
          <p:cNvGrpSpPr>
            <a:grpSpLocks/>
          </p:cNvGrpSpPr>
          <p:nvPr/>
        </p:nvGrpSpPr>
        <p:grpSpPr bwMode="auto">
          <a:xfrm>
            <a:off x="276225" y="1450975"/>
            <a:ext cx="8229600" cy="5099050"/>
            <a:chOff x="381000" y="990600"/>
            <a:chExt cx="8229600" cy="5099956"/>
          </a:xfrm>
        </p:grpSpPr>
        <p:grpSp>
          <p:nvGrpSpPr>
            <p:cNvPr id="56326" name="Group 4"/>
            <p:cNvGrpSpPr>
              <a:grpSpLocks/>
            </p:cNvGrpSpPr>
            <p:nvPr/>
          </p:nvGrpSpPr>
          <p:grpSpPr bwMode="auto">
            <a:xfrm>
              <a:off x="1600200" y="990600"/>
              <a:ext cx="7010400" cy="1596571"/>
              <a:chOff x="1600200" y="990600"/>
              <a:chExt cx="7010400" cy="1596571"/>
            </a:xfrm>
          </p:grpSpPr>
          <p:sp>
            <p:nvSpPr>
              <p:cNvPr id="6" name="แผนผังลําดับงาน: กระบวนการสำรอง 5"/>
              <p:cNvSpPr/>
              <p:nvPr/>
            </p:nvSpPr>
            <p:spPr>
              <a:xfrm>
                <a:off x="1600200" y="990600"/>
                <a:ext cx="7010400" cy="1596571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การซื้อ/จ้าง ไม่ต้องการผลสำเร็จพร้อมกัน กำหนด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ค่าปรับเป็นรายวัน ในอัตราตายตัวระหว่างร้อยละ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0.01-0.2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 </a:t>
                </a:r>
                <a:b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ของราคาพัสดุที่ยังไม่ได้รับมอบ</a:t>
                </a:r>
              </a:p>
            </p:txBody>
          </p:sp>
          <p:sp>
            <p:nvSpPr>
              <p:cNvPr id="7" name="แผนผังลำดับงาน: ตัวเชื่อมต่อ 9"/>
              <p:cNvSpPr/>
              <p:nvPr/>
            </p:nvSpPr>
            <p:spPr>
              <a:xfrm>
                <a:off x="1676400" y="9906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1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56327" name="Group 2"/>
            <p:cNvGrpSpPr>
              <a:grpSpLocks/>
            </p:cNvGrpSpPr>
            <p:nvPr/>
          </p:nvGrpSpPr>
          <p:grpSpPr bwMode="auto">
            <a:xfrm>
              <a:off x="1143000" y="2362200"/>
              <a:ext cx="7391400" cy="2133600"/>
              <a:chOff x="1143000" y="2362200"/>
              <a:chExt cx="7391400" cy="2133600"/>
            </a:xfrm>
          </p:grpSpPr>
          <p:sp>
            <p:nvSpPr>
              <p:cNvPr id="8" name="แผนผังลําดับงาน: กระบวนการสำรอง 6"/>
              <p:cNvSpPr/>
              <p:nvPr/>
            </p:nvSpPr>
            <p:spPr>
              <a:xfrm>
                <a:off x="1524000" y="2667000"/>
                <a:ext cx="7010400" cy="1828800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  การจ้างซึ่งต้องการผลสำเร็จของงานทั้งหมดพร้อมกัน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กำหนดค่าปรับเป็นรายวันเป็นจำนวนเงินตายตัว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ในอัตราร้อยละ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0.01 - 0.10 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ของราคางานจ้างนั้น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(ต้องไม่ต่ำกว่าวันละ 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100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บาท)</a:t>
                </a:r>
              </a:p>
            </p:txBody>
          </p:sp>
          <p:sp>
            <p:nvSpPr>
              <p:cNvPr id="9" name="แผนผังลำดับงาน: ตัวเชื่อมต่อ 10"/>
              <p:cNvSpPr/>
              <p:nvPr/>
            </p:nvSpPr>
            <p:spPr>
              <a:xfrm>
                <a:off x="1143000" y="23622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2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56328" name="Group 1"/>
            <p:cNvGrpSpPr>
              <a:grpSpLocks/>
            </p:cNvGrpSpPr>
            <p:nvPr/>
          </p:nvGrpSpPr>
          <p:grpSpPr bwMode="auto">
            <a:xfrm>
              <a:off x="381000" y="4343400"/>
              <a:ext cx="7315200" cy="1747156"/>
              <a:chOff x="381000" y="4343400"/>
              <a:chExt cx="7315200" cy="1747156"/>
            </a:xfrm>
          </p:grpSpPr>
          <p:sp>
            <p:nvSpPr>
              <p:cNvPr id="10" name="แผนผังลําดับงาน: กระบวนการสำรอง 5"/>
              <p:cNvSpPr/>
              <p:nvPr/>
            </p:nvSpPr>
            <p:spPr>
              <a:xfrm>
                <a:off x="381000" y="4572000"/>
                <a:ext cx="7315200" cy="1518556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งานก่อสร้างที่มีผลกระทบต่อการจราจร กำหนดค่าปรับเป็นรายวัน ในอัตราร้อยละ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0.25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ของราคางานจ้างนั้น</a:t>
                </a:r>
              </a:p>
            </p:txBody>
          </p:sp>
          <p:sp>
            <p:nvSpPr>
              <p:cNvPr id="11" name="แผนผังลำดับงาน: ตัวเชื่อมต่อ 11"/>
              <p:cNvSpPr/>
              <p:nvPr/>
            </p:nvSpPr>
            <p:spPr>
              <a:xfrm>
                <a:off x="685800" y="43434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3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pic>
        <p:nvPicPr>
          <p:cNvPr id="56324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6076950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2087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ACA6AFD-CE67-45A1-81FC-10F441E317E5}" type="slidenum">
              <a:rPr lang="en-US" altLang="th-TH" sz="1200">
                <a:solidFill>
                  <a:srgbClr val="898989"/>
                </a:solidFill>
                <a:latin typeface="Calibri" pitchFamily="34" charset="0"/>
                <a:cs typeface="Angsana New" pitchFamily="18" charset="-34"/>
              </a:rPr>
              <a:pPr/>
              <a:t>114</a:t>
            </a:fld>
            <a:endParaRPr lang="th-TH" altLang="th-TH" sz="1200" dirty="0">
              <a:solidFill>
                <a:srgbClr val="898989"/>
              </a:solidFill>
              <a:latin typeface="Calibri" pitchFamily="34" charset="0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947" y="193955"/>
            <a:ext cx="5025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th-TH" altLang="en-US" sz="36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การกำหนดอัตราค่าปรับในสัญญา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114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หลักประกันการเสนอราคา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86" y="1063391"/>
            <a:ext cx="8892987" cy="5966009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เพื่อประกันความเสียหายที่อาจเกิดขึ้นจากกรณีที่ผู้เสนอราคาหรือผู้ให้บริการ</a:t>
            </a:r>
            <a:b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ไม่ปฏิบัติตามกระบวนการซื้อหรือจ้าง หรือการจ้างออกแบบหรือควบคุมงานก่อสร้าง </a:t>
            </a:r>
            <a:b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ให้หน่วยงานของรัฐกำหนดหลักประกันการเสนอราคา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สำหรับการซื้อหรือจ้าง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ด้วยวิธีประกวดราคาอิเล็กทรอนิกส์ งานจ้างออกแบบหรือควบคุมงานก่อสร้าง 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ด้วยวิธีประกาศเชิญชวนทั่วไป ที่</a:t>
            </a: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มีวงเงินซื้อหรือจ้างเกินกว่า 5,000,000 บาท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ดังนี้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</a:t>
            </a:r>
            <a: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การซื้อหรือจ้างด้วยวิธีประกวดราคาอิเล็กทรอนิกส์ ให้มีการวางหลักประกัน </a:t>
            </a:r>
            <a:b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การเสนอราคา โดยให้ใช้หลักประกันอย่างหนึ่งอย่างใด ดังต่อไปนี้ </a:t>
            </a:r>
            <a:endParaRPr lang="en-US" sz="2600" b="1" dirty="0">
              <a:solidFill>
                <a:srgbClr val="3D34F6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ที่ธนาคารเซ็นสั่งจ่าย ซึ่งเป็นเช็คหรือด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ลงวันที่ที่ใช้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นั้นชำระต่อเจ้าหน้าที่ หรือก่อนวันนั้นไม่เกิน 3 วันทำการ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คํ้า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ประกันอิเล็กทรอนิกส์ของธนาคารภายในประเทศ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ตามแบบที่คณะกรรมการนโยบาย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(3) พันธบัตรรัฐบาลไทย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        (4) หนังสือค้ำประกันของบริษัทเงินทุนหรือบริษัทเงินทุนหลักทรัพย์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ที่ได้รับอนุญาตให้ประกอบกิจการเงินทุน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877272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115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หลักประกันการเสนอราคา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94" y="764704"/>
            <a:ext cx="8892987" cy="477272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  <a:p>
            <a:pPr>
              <a:spcAft>
                <a:spcPts val="0"/>
              </a:spcAft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สำหรับงานจ้างออกแบบหรือควบคุมงานก่อสร้าง ด้วยวิธีประกาศเชิญชวนทั่วไป </a:t>
            </a:r>
            <a:b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ให้มีการวางหลักประกันการเสนอราคา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โดยให้ใช้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หลักประกันอย่างหนึ่งอย่างใด ดังต่อไปนี้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(1) เงินสด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เช็คหรือด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ที่ธนาคารเซ็นสั่งจ่าย ซึ่งเป็นเช็คหรือด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ลงวันที่ที่ใช้เช็คหรือ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นั้นชำระต่อเจ้าหน้าที่ หรือก่อนวันนั้นไม่เกิน 3 วันทำการ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คํ้า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ประกันของธนาคารภายในประเทศ</a:t>
            </a: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ตามแบบที่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คณะกรรมการ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นโยบาย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หนังสือค้ำประกันของบริษัทเงินทุนหรือบริษัทเงินทุนหลักทรัพย์ที่ได้รับอนุญาต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ให้ประกอบกิจการเงินทุนเพื่อการพาณิชย์และประกอบธุรกิจค้ำประกันตามประกาศของ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ธนาคารแห่งประเทศไทย ตามรายชื่อบริษัทเงินทุนที่ธนาคารแห่งประเทศไทยแจ้งเวียนให้ทราบ 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โดยอนุโลมให้ใช้ตามแบบหนังสือค้ำประกันของธนาคารที่คณะกรรมการนโยบาย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(5) พันธบัตรรัฐบาลไทย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877272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116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หลักประกันสัญญา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4824537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517104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ให้ใช้หลักประกันอย่างหนึ่งอย่างใด ดังนี้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1. เงินสด</a:t>
            </a:r>
          </a:p>
          <a:p>
            <a:pPr marL="0" indent="0" eaLnBrk="1" hangingPunct="1">
              <a:spcBef>
                <a:spcPts val="0"/>
              </a:spcBef>
              <a:buClr>
                <a:srgbClr val="317A43"/>
              </a:buClr>
              <a:buSzTx/>
              <a:buFont typeface="Wingdings 3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2. 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ที่ธนาคารเซ็นสั่งจ่าย ซึ่งเป็นเช็คหรือด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      ลงวันที่ที่ใช้เช็คหรือด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นั้นชำระต่อเจ้าหน้าที่ หรือก่อนวันนั้น</a:t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      ไม่เกิน 3 วันทำการ 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3. หนังสือค้ำประกันของธนาคารในประเทศ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4. หนังสือค้ำประกันของบริษัทเงินทุน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5. พันธบัตรรัฐบาลไทย</a:t>
            </a:r>
          </a:p>
        </p:txBody>
      </p:sp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117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260648"/>
            <a:ext cx="8567335" cy="609600"/>
          </a:xfrm>
        </p:spPr>
        <p:txBody>
          <a:bodyPr/>
          <a:lstStyle/>
          <a:p>
            <a:pPr lvl="0"/>
            <a:r>
              <a:rPr lang="th-TH" altLang="en-US" sz="4000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มูลค่าหลักประกันการเสนอราคาและหลักประกันสัญญา</a:t>
            </a:r>
            <a:endParaRPr lang="th-TH" altLang="en-US" sz="4000" dirty="0">
              <a:solidFill>
                <a:srgbClr val="1504F6"/>
              </a:solidFill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468052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517247" y="1484785"/>
            <a:ext cx="8229600" cy="46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Char char="Ä"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ร้อยละ 5</a:t>
            </a:r>
            <a:r>
              <a:rPr lang="en-US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</a:t>
            </a: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ของวงเงินงบประมาณหรือราคาพัสดุ</a:t>
            </a:r>
            <a:b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ที่จัดซื้อจัดจ้างในครั้งนั้น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Char char="Ä"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เว้นแต่ การจัดหาที่สำคัญพิเศษ กำหนดสูงกว่า</a:t>
            </a:r>
            <a:b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ร้อยละ 5  แต่ไม่เกินร้อยละ 10 ก็ได้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*  กรณีหน่วยงานของรัฐเป็นผู้ยื่นข้อเสนอหรือเป็นคู่สัญญา ไม่ต้องวางหลักประกัน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118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85" y="188640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การคืนหลักประกัน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14324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28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340066" y="1340768"/>
            <a:ext cx="8806515" cy="537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Aft>
                <a:spcPts val="0"/>
              </a:spcAft>
              <a:buClr>
                <a:srgbClr val="317A43"/>
              </a:buClr>
              <a:tabLst>
                <a:tab pos="450215" algn="l"/>
                <a:tab pos="900430" algn="l"/>
                <a:tab pos="1170305" algn="l"/>
              </a:tabLst>
            </a:pPr>
            <a:r>
              <a:rPr lang="th-TH" altLang="en-US" sz="3600" b="1" u="sng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หลักประกันการเสนอราคา  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คืนภายใน 15 วัน นับถัดจากวันที่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หัวหน้าหน่วยงานของรัฐได้พิจารณารายงานผลคัดเลือกผู้ชนะ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การซื้อหรือจ้างเรียบร้อยแล้ว    </a:t>
            </a:r>
            <a:r>
              <a:rPr lang="th-TH" altLang="en-US" sz="3600" b="1" u="sng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เว้นแต่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ผู้ยื่นข้อเสนอรายที่คัดเลือกไว้ซึ่งเสนอราคาต่ำสุดไม่เกิน 3 ราย </a:t>
            </a:r>
            <a:r>
              <a:rPr lang="th-TH" sz="3600" b="1" dirty="0">
                <a:solidFill>
                  <a:srgbClr val="00000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ให้คืนได้ต่อเมื่อได้ทำสัญญาหรือข้อตกลง หรือผู้ยื่นข้อเสนอได้พ้นจากข้อผูกพันแล้ว </a:t>
            </a:r>
            <a:endParaRPr lang="en-US" sz="3600" b="1" dirty="0">
              <a:solidFill>
                <a:srgbClr val="000000"/>
              </a:solidFill>
              <a:latin typeface="Angsana New" pitchFamily="18" charset="-34"/>
              <a:ea typeface="Calibri"/>
              <a:cs typeface="Angsana New" pitchFamily="18" charset="-34"/>
            </a:endParaRP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600" b="1" u="sng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หลักประกันสัญญา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ให้คืนแก่คู่สัญญา หรือผู้ค้ำประกันโดยเร็ว  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และอย่างช้าต้องไม่เกิน 15 วัน  นับถัดจากวันที่คู่สัญญา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พ้นข้อผูกพันตามสัญญาแล้ว 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endParaRPr lang="th-TH" altLang="en-US" sz="36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  <a:sym typeface="Wingdings" pitchFamily="2" charset="2"/>
            </a:endParaRP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119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05" y="188640"/>
            <a:ext cx="6911975" cy="609600"/>
          </a:xfrm>
        </p:spPr>
        <p:txBody>
          <a:bodyPr/>
          <a:lstStyle/>
          <a:p>
            <a:r>
              <a:rPr lang="th-TH" altLang="ko-KR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การจัดทำแผนการจัดซื้อจัดจ้าง</a:t>
            </a:r>
            <a:r>
              <a:rPr lang="en-US" altLang="ko-KR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</a:t>
            </a:r>
            <a:r>
              <a:rPr lang="th-TH" altLang="ko-KR" sz="48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</a:t>
            </a:r>
            <a:r>
              <a:rPr lang="en-US" altLang="ko-KR" sz="48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1</a:t>
            </a:r>
            <a:r>
              <a:rPr lang="th-TH" altLang="ko-KR" sz="48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8372" y="1225689"/>
            <a:ext cx="2658125" cy="56323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ต้อง</a:t>
            </a: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ประกาศเผยแพร่แผนดังกล่าวในระบบเครือข่ายสารสนเทศของกรมบัญชีกลางและของหน่วยงานของรัฐ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ตามวิธีการที่กรมบัญชีกลางกำหนด และให้ปิดประกาศโดยเปิดเผย ณ สถานที่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ปิดประกาศของหน่วยงาน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ของรัฐนั้นด้วย 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หากไม่ได้ประกาศเผยแพร่แผนฯโครงการใดในระบบเครือข่ายสารสนเทศของกรมบัญชีกลาง จะไม่สามารถดำเนินการจัดซื้อจัดจ้าง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ในโครงการนั้นได้</a:t>
            </a:r>
            <a:endParaRPr lang="th-TH" sz="2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00192" y="1052736"/>
            <a:ext cx="2736304" cy="5688632"/>
            <a:chOff x="6516216" y="1052736"/>
            <a:chExt cx="2520280" cy="5688632"/>
          </a:xfrm>
        </p:grpSpPr>
        <p:sp>
          <p:nvSpPr>
            <p:cNvPr id="5" name="Half Frame 4"/>
            <p:cNvSpPr/>
            <p:nvPr/>
          </p:nvSpPr>
          <p:spPr bwMode="auto">
            <a:xfrm>
              <a:off x="6516216" y="1052736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8388424" y="616530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6588224" y="616530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460432" y="1060587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3941569"/>
              </p:ext>
            </p:extLst>
          </p:nvPr>
        </p:nvGraphicFramePr>
        <p:xfrm>
          <a:off x="0" y="1124744"/>
          <a:ext cx="680424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27588" y="630093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85" y="188640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การคืนหลักประกัน (ต่อ)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04056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28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358967" y="1462726"/>
            <a:ext cx="8806515" cy="537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400" b="1" u="sng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การคืนหลักประกัน</a:t>
            </a:r>
            <a:r>
              <a:rPr lang="th-TH" altLang="en-US" sz="3400" b="1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 </a:t>
            </a: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หนังสือค้ำประกันของธนาคาร บริษัทเงินทุน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หรือบริษัทเงินทุนหลักทรัพย์ ในกรณีที่ผู้ยื่นข้อเสนอหรือคู่สัญญา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ไม่มารับภายในกำหนดเวลาข้างต้น ให้รีบส่งต้นฉบับหนังสือค้ำประกันให้แก่ผู้ยื่นข้อเสนอหรือคู่สัญญา โดยทางไปรษณีย์ลงทะเบียนโดยเร็วพร้อมกับแจ้งให้ธนาคาร บริษัทเงินทุนหรือบริษัทเงินทุนหลักทรัพย์   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ผู้ค้ำประกันทราบด้วย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                  สำหรับหนังสือค้ำประกันอิเล็กทรอนิกส์ของธนาคารให้คืน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แก่ธนาคารผู้ออกหนังสือค้ำประกันอิเล็กทรอนิกส์ผ่านทางระบบจัดซื้อจัดจ้างภาครัฐด้วยอิเล็กทรอนิกส์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53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90901" y="1111317"/>
            <a:ext cx="5943600" cy="914400"/>
          </a:xfrm>
          <a:prstGeom prst="rect">
            <a:avLst/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defRPr/>
            </a:pPr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คณะกรรมการตรวจรับพัสดุ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8668" y="2111442"/>
            <a:ext cx="5334000" cy="87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งานซื้อหรืองานจ้าง </a:t>
            </a:r>
            <a:endParaRPr lang="th-TH" sz="3600" b="1" i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4726491" y="2140318"/>
            <a:ext cx="1676400" cy="92803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175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39118" y="2884772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งานจ้างก่อสร้าง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7380312" cy="914400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th-TH" altLang="th-TH" sz="4800" b="1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การบริหารสัญญาและการตรวจรับพัสดุ</a:t>
            </a:r>
            <a:endParaRPr lang="th-TH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767808" y="3207519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176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3124200" y="3269882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3124200" y="2326606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44562" y="3935329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งานจ้างที่ปรึกษา</a:t>
            </a: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059832" y="4365104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4788024" y="4221088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179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39552" y="5090120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งานจ้างออกแบบควบคุมงานก่อสร้าง</a:t>
            </a: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284440" y="5445224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6856040" y="5267630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180</a:t>
            </a:r>
          </a:p>
        </p:txBody>
      </p:sp>
      <p:pic>
        <p:nvPicPr>
          <p:cNvPr id="22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51520" y="0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หลักเกณฑ์การตรวจรับพัสดุ</a:t>
            </a:r>
            <a:endParaRPr lang="th-TH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323528" y="1219199"/>
            <a:ext cx="3181672" cy="1475605"/>
          </a:xfrm>
          <a:prstGeom prst="ellipse">
            <a:avLst/>
          </a:prstGeom>
          <a:solidFill>
            <a:srgbClr val="CC99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หลักการ</a:t>
            </a:r>
          </a:p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ม. 100 +ระเบียบฯ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6682680" y="2537861"/>
            <a:ext cx="2209800" cy="1295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ยกเว้น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419600" y="1430288"/>
            <a:ext cx="4191000" cy="990600"/>
          </a:xfrm>
          <a:prstGeom prst="rect">
            <a:avLst/>
          </a:prstGeom>
          <a:solidFill>
            <a:srgbClr val="FDFDA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คณะกรรมการตรวจรับพัสดุ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755576" y="4692352"/>
            <a:ext cx="8388424" cy="1905000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“การซื้อหรือจ้าง ไม่เกิน 500,000 บาท (ม. 56 (2) (ข)) ” กรณีจำเป็นเร่งด่วน</a:t>
            </a:r>
          </a:p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ที่เกิดขึ้นโดยไม่คาดหมายไว้ก่อน ใช้ “รายงานขอความเห็นชอบ” </a:t>
            </a:r>
            <a:br>
              <a:rPr lang="th-TH" sz="32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เป็น  “หลักฐานการตรวจรับ” โดยอนุโลม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07504" y="2846040"/>
            <a:ext cx="5645596" cy="1735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การซื้อหรือจ้าง ไม่เกิน 100,000 บาท (กฎกระทรวง)</a:t>
            </a:r>
          </a:p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แต่งตั้งบุคคลหนึ่งบุคคลใด เป็น “ผู้ตรวจรับ”</a:t>
            </a: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3733800" y="1752600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th-TH"/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 rot="16200000">
            <a:off x="5783932" y="3039245"/>
            <a:ext cx="990600" cy="762000"/>
          </a:xfrm>
          <a:custGeom>
            <a:avLst/>
            <a:gdLst>
              <a:gd name="G0" fmla="+- 9257 0 0"/>
              <a:gd name="G1" fmla="+- 18514 0 0"/>
              <a:gd name="G2" fmla="+- 6171 0 0"/>
              <a:gd name="G3" fmla="*/ 9257 1 2"/>
              <a:gd name="G4" fmla="+- G3 10800 0"/>
              <a:gd name="G5" fmla="+- 21600 9257 18514"/>
              <a:gd name="G6" fmla="+- 18514 6171 0"/>
              <a:gd name="G7" fmla="*/ G6 1 2"/>
              <a:gd name="G8" fmla="*/ 18514 2 1"/>
              <a:gd name="G9" fmla="+- G8 0 21600"/>
              <a:gd name="G10" fmla="+- G5 0 G4"/>
              <a:gd name="G11" fmla="+- 9257 0 G4"/>
              <a:gd name="G12" fmla="*/ G2 G10 G11"/>
              <a:gd name="T0" fmla="*/ 15429 w 21600"/>
              <a:gd name="T1" fmla="*/ 0 h 21600"/>
              <a:gd name="T2" fmla="*/ 9257 w 21600"/>
              <a:gd name="T3" fmla="*/ 6171 h 21600"/>
              <a:gd name="T4" fmla="*/ 6171 w 21600"/>
              <a:gd name="T5" fmla="*/ 9257 h 21600"/>
              <a:gd name="T6" fmla="*/ 0 w 21600"/>
              <a:gd name="T7" fmla="*/ 15429 h 21600"/>
              <a:gd name="T8" fmla="*/ 6171 w 21600"/>
              <a:gd name="T9" fmla="*/ 21600 h 21600"/>
              <a:gd name="T10" fmla="*/ 12343 w 21600"/>
              <a:gd name="T11" fmla="*/ 18514 h 21600"/>
              <a:gd name="T12" fmla="*/ 18514 w 21600"/>
              <a:gd name="T13" fmla="*/ 12343 h 21600"/>
              <a:gd name="T14" fmla="*/ 21600 w 21600"/>
              <a:gd name="T15" fmla="*/ 6171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th-TH"/>
          </a:p>
        </p:txBody>
      </p:sp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สี่เหลี่ยมผืนผ้ามุมมน 94"/>
          <p:cNvSpPr/>
          <p:nvPr/>
        </p:nvSpPr>
        <p:spPr bwMode="auto">
          <a:xfrm rot="16200000">
            <a:off x="7569362" y="3785304"/>
            <a:ext cx="1473742" cy="303934"/>
          </a:xfrm>
          <a:prstGeom prst="roundRect">
            <a:avLst/>
          </a:prstGeom>
          <a:ln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kern="24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ภายใน </a:t>
            </a:r>
            <a:r>
              <a:rPr lang="th-TH" sz="1600" kern="2400" dirty="0">
                <a:solidFill>
                  <a:schemeClr val="tx1"/>
                </a:solidFill>
              </a:rPr>
              <a:t>3 วันทำการ</a:t>
            </a:r>
            <a:endParaRPr kumimoji="0" lang="th-TH" sz="1600" b="1" i="0" u="none" strike="noStrike" kern="2400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 bwMode="auto">
          <a:xfrm>
            <a:off x="381000" y="2964872"/>
            <a:ext cx="1066800" cy="921327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คณะกรรมการตรวจรับพัสดุ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solidFill>
                  <a:srgbClr val="002060"/>
                </a:solidFill>
              </a:rPr>
              <a:t>(ครบองค์ประชุม)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 bwMode="auto">
          <a:xfrm>
            <a:off x="1904999" y="5600700"/>
            <a:ext cx="1447801" cy="7239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บางคน</a:t>
            </a:r>
            <a:b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ไม่รับมอบ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 bwMode="auto">
          <a:xfrm>
            <a:off x="1905000" y="2258290"/>
            <a:ext cx="1452554" cy="7897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: </a:t>
            </a:r>
            <a:r>
              <a:rPr lang="th-TH" b="1" dirty="0"/>
              <a:t>เห็นว่า ถูกต้อง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 bwMode="auto">
          <a:xfrm>
            <a:off x="1905000" y="505690"/>
            <a:ext cx="1605518" cy="789709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</a:rPr>
              <a:t>มติองค์ประชุม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เห็นว่า ไม่ถูกต้อง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 bwMode="auto">
          <a:xfrm>
            <a:off x="3733799" y="3200400"/>
            <a:ext cx="2967053" cy="495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cs typeface="+mn-cs"/>
              </a:rPr>
              <a:t>รายงานหัวหน้าหน่วยงานของรัฐ </a:t>
            </a:r>
            <a:r>
              <a:rPr lang="th-TH" u="sng" dirty="0">
                <a:cs typeface="+mn-cs"/>
              </a:rPr>
              <a:t>เพื่อทราบ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cs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 bwMode="auto">
          <a:xfrm>
            <a:off x="3739117" y="2415283"/>
            <a:ext cx="2789274" cy="632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ทำใบตรวจรับ อย่างน้อย 2 ฉบับ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ให้ผู้ขาย/ผู้รับจ้าง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1 และ </a:t>
            </a:r>
            <a:r>
              <a:rPr kumimoji="0" lang="th-TH" b="1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จนท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. 1 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 bwMode="auto">
          <a:xfrm>
            <a:off x="3739117" y="1524000"/>
            <a:ext cx="2761709" cy="7342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th-TH" dirty="0">
                <a:solidFill>
                  <a:srgbClr val="002060"/>
                </a:solidFill>
              </a:rPr>
              <a:t>รับพัสดุไว้  ถือว่าส่งมอบถูกต้อง </a:t>
            </a:r>
            <a:br>
              <a:rPr lang="th-TH" dirty="0">
                <a:solidFill>
                  <a:srgbClr val="002060"/>
                </a:solidFill>
              </a:rPr>
            </a:br>
            <a:r>
              <a:rPr lang="th-TH" dirty="0">
                <a:solidFill>
                  <a:srgbClr val="002060"/>
                </a:solidFill>
              </a:rPr>
              <a:t>ณ วันที่ส่ง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: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 ส่งมอบพัสดุให้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th-TH" b="1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</a:rPr>
              <a:t>จนท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</a:rPr>
              <a:t>.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 bwMode="auto">
          <a:xfrm>
            <a:off x="1905000" y="4097482"/>
            <a:ext cx="1447800" cy="85551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: </a:t>
            </a:r>
            <a:r>
              <a:rPr lang="th-TH" b="1" dirty="0"/>
              <a:t>เห็นว่า ถูกต้องเพียงบางส่วน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 bwMode="auto">
          <a:xfrm>
            <a:off x="3739117" y="615639"/>
            <a:ext cx="2743200" cy="603561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cs typeface="+mn-cs"/>
              </a:rPr>
              <a:t>รายงานหัวหน้าหน่วยงานของรัฐ </a:t>
            </a:r>
            <a:br>
              <a:rPr lang="th-TH" dirty="0">
                <a:cs typeface="+mn-cs"/>
              </a:rPr>
            </a:br>
            <a:r>
              <a:rPr lang="th-TH" u="sng" dirty="0">
                <a:cs typeface="+mn-cs"/>
              </a:rPr>
              <a:t>เพื่อทราบและสั่งการ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cs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 bwMode="auto">
          <a:xfrm>
            <a:off x="6934200" y="277090"/>
            <a:ext cx="990600" cy="564128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</a:rPr>
              <a:t>ทราบ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(ตามมติ)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 bwMode="auto">
          <a:xfrm>
            <a:off x="6934200" y="1066801"/>
            <a:ext cx="990600" cy="533400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</a:rPr>
              <a:t/>
            </a:r>
            <a:br>
              <a:rPr lang="th-TH" dirty="0">
                <a:solidFill>
                  <a:srgbClr val="002060"/>
                </a:solidFill>
              </a:rPr>
            </a:br>
            <a:r>
              <a:rPr lang="th-TH" dirty="0">
                <a:solidFill>
                  <a:srgbClr val="002060"/>
                </a:solidFill>
              </a:rPr>
              <a:t>สั่งการ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 bwMode="auto">
          <a:xfrm>
            <a:off x="8001000" y="2500746"/>
            <a:ext cx="838200" cy="699654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000" dirty="0"/>
              <a:t>แจ้งคู่สัญญา</a:t>
            </a:r>
            <a:endParaRPr kumimoji="0" lang="th-TH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 bwMode="auto">
          <a:xfrm>
            <a:off x="3708991" y="4097482"/>
            <a:ext cx="1143000" cy="85551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สัญญา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ไม่ได้กำหนด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rgbClr val="002060"/>
                </a:solidFill>
              </a:rPr>
              <a:t>เป็นอย่างอื่น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 bwMode="auto">
          <a:xfrm>
            <a:off x="5232991" y="4038600"/>
            <a:ext cx="1701209" cy="404923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รับไว้เฉพาะที่ถูกต้อง</a:t>
            </a:r>
          </a:p>
        </p:txBody>
      </p:sp>
      <p:sp>
        <p:nvSpPr>
          <p:cNvPr id="17" name="สี่เหลี่ยมผืนผ้ามุมมน 16"/>
          <p:cNvSpPr/>
          <p:nvPr/>
        </p:nvSpPr>
        <p:spPr bwMode="auto">
          <a:xfrm>
            <a:off x="5232991" y="4548077"/>
            <a:ext cx="1701209" cy="481123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รายงาน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หัวหน้าหน่วยงานของรัฐ</a:t>
            </a:r>
          </a:p>
        </p:txBody>
      </p:sp>
      <p:sp>
        <p:nvSpPr>
          <p:cNvPr id="18" name="สี่เหลี่ยมผืนผ้ามุมมน 17"/>
          <p:cNvSpPr/>
          <p:nvPr/>
        </p:nvSpPr>
        <p:spPr bwMode="auto">
          <a:xfrm>
            <a:off x="3708991" y="6096000"/>
            <a:ext cx="1981200" cy="4572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ทำบันทึกความเห็นแย้ง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สี่เหลี่ยมผืนผ้ามุมมน 18"/>
          <p:cNvSpPr/>
          <p:nvPr/>
        </p:nvSpPr>
        <p:spPr bwMode="auto">
          <a:xfrm>
            <a:off x="3708991" y="5295900"/>
            <a:ext cx="1981200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เสนอหัวหน้าหน่วยงาน</a:t>
            </a:r>
            <a:br>
              <a:rPr lang="th-TH" b="1" dirty="0"/>
            </a:br>
            <a:r>
              <a:rPr lang="th-TH" b="1" dirty="0"/>
              <a:t>ของรัฐ</a:t>
            </a:r>
            <a:r>
              <a:rPr lang="th-TH" b="1" u="sng" dirty="0"/>
              <a:t>เพื่อสั่งการ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 bwMode="auto">
          <a:xfrm>
            <a:off x="6083594" y="5181600"/>
            <a:ext cx="850605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ให้รับ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สี่เหลี่ยมผืนผ้ามุมมน 21"/>
          <p:cNvSpPr/>
          <p:nvPr/>
        </p:nvSpPr>
        <p:spPr bwMode="auto">
          <a:xfrm>
            <a:off x="6071191" y="5791200"/>
            <a:ext cx="863008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ไม่รับ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4" name="ลูกศรเชื่อมต่อแบบตรง 23"/>
          <p:cNvCxnSpPr>
            <a:endCxn id="6" idx="1"/>
          </p:cNvCxnSpPr>
          <p:nvPr/>
        </p:nvCxnSpPr>
        <p:spPr bwMode="auto">
          <a:xfrm>
            <a:off x="1676400" y="90054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 bwMode="auto">
          <a:xfrm>
            <a:off x="1676400" y="2653144"/>
            <a:ext cx="228600" cy="1385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 bwMode="auto">
          <a:xfrm>
            <a:off x="1676400" y="4495800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/>
          <p:cNvCxnSpPr/>
          <p:nvPr/>
        </p:nvCxnSpPr>
        <p:spPr bwMode="auto">
          <a:xfrm>
            <a:off x="1695450" y="5943600"/>
            <a:ext cx="20955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 bwMode="auto">
          <a:xfrm>
            <a:off x="1676400" y="900544"/>
            <a:ext cx="0" cy="506210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>
            <a:stCxn id="6" idx="3"/>
          </p:cNvCxnSpPr>
          <p:nvPr/>
        </p:nvCxnSpPr>
        <p:spPr bwMode="auto">
          <a:xfrm>
            <a:off x="3510518" y="900545"/>
            <a:ext cx="228599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ลูกศรเชื่อมต่อแบบตรง 42"/>
          <p:cNvCxnSpPr/>
          <p:nvPr/>
        </p:nvCxnSpPr>
        <p:spPr bwMode="auto">
          <a:xfrm>
            <a:off x="6705600" y="129540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ลูกศรเชื่อมต่อแบบตรง 43"/>
          <p:cNvCxnSpPr/>
          <p:nvPr/>
        </p:nvCxnSpPr>
        <p:spPr bwMode="auto">
          <a:xfrm>
            <a:off x="6705600" y="53339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>
            <a:stCxn id="11" idx="3"/>
          </p:cNvCxnSpPr>
          <p:nvPr/>
        </p:nvCxnSpPr>
        <p:spPr bwMode="auto">
          <a:xfrm flipV="1">
            <a:off x="6482317" y="917419"/>
            <a:ext cx="223283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/>
          <p:cNvCxnSpPr/>
          <p:nvPr/>
        </p:nvCxnSpPr>
        <p:spPr bwMode="auto">
          <a:xfrm>
            <a:off x="6705600" y="533399"/>
            <a:ext cx="0" cy="7620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ตัวเชื่อมต่อหักมุม 52"/>
          <p:cNvCxnSpPr>
            <a:endCxn id="14" idx="0"/>
          </p:cNvCxnSpPr>
          <p:nvPr/>
        </p:nvCxnSpPr>
        <p:spPr bwMode="auto">
          <a:xfrm rot="16200000" flipH="1">
            <a:off x="7571347" y="1651993"/>
            <a:ext cx="1198728" cy="498778"/>
          </a:xfrm>
          <a:prstGeom prst="bentConnector3">
            <a:avLst>
              <a:gd name="adj1" fmla="val 102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ลูกศรเชื่อมต่อแบบตรง 63"/>
          <p:cNvCxnSpPr>
            <a:cxnSpLocks/>
          </p:cNvCxnSpPr>
          <p:nvPr/>
        </p:nvCxnSpPr>
        <p:spPr bwMode="auto">
          <a:xfrm>
            <a:off x="3545958" y="1906384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ลูกศรเชื่อมต่อแบบตรง 64"/>
          <p:cNvCxnSpPr/>
          <p:nvPr/>
        </p:nvCxnSpPr>
        <p:spPr bwMode="auto">
          <a:xfrm>
            <a:off x="3540641" y="3429000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ลูกศรเชื่อมต่อแบบตรง 65"/>
          <p:cNvCxnSpPr/>
          <p:nvPr/>
        </p:nvCxnSpPr>
        <p:spPr bwMode="auto">
          <a:xfrm>
            <a:off x="3540641" y="271461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 bwMode="auto">
          <a:xfrm>
            <a:off x="3545958" y="1891146"/>
            <a:ext cx="0" cy="15569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ลูกศรเชื่อมต่อแบบตรง 72"/>
          <p:cNvCxnSpPr/>
          <p:nvPr/>
        </p:nvCxnSpPr>
        <p:spPr bwMode="auto">
          <a:xfrm>
            <a:off x="3352800" y="4495800"/>
            <a:ext cx="386317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 bwMode="auto">
          <a:xfrm>
            <a:off x="5064641" y="4800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/>
          <p:cNvCxnSpPr/>
          <p:nvPr/>
        </p:nvCxnSpPr>
        <p:spPr bwMode="auto">
          <a:xfrm>
            <a:off x="5064641" y="42671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ตัวเชื่อมต่อตรง 76"/>
          <p:cNvCxnSpPr/>
          <p:nvPr/>
        </p:nvCxnSpPr>
        <p:spPr bwMode="auto">
          <a:xfrm>
            <a:off x="5064641" y="4267199"/>
            <a:ext cx="0" cy="5334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ตัวเชื่อมต่อตรง 78"/>
          <p:cNvCxnSpPr>
            <a:stCxn id="15" idx="3"/>
          </p:cNvCxnSpPr>
          <p:nvPr/>
        </p:nvCxnSpPr>
        <p:spPr bwMode="auto">
          <a:xfrm>
            <a:off x="4851991" y="4525241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ตัวเชื่อมต่อหักมุม 91"/>
          <p:cNvCxnSpPr/>
          <p:nvPr/>
        </p:nvCxnSpPr>
        <p:spPr bwMode="auto">
          <a:xfrm flipH="1" flipV="1">
            <a:off x="6528391" y="2757779"/>
            <a:ext cx="405809" cy="1509421"/>
          </a:xfrm>
          <a:prstGeom prst="bentConnector3">
            <a:avLst>
              <a:gd name="adj1" fmla="val -5633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ตัวเชื่อมต่อหักมุม 93"/>
          <p:cNvCxnSpPr>
            <a:stCxn id="17" idx="3"/>
            <a:endCxn id="14" idx="2"/>
          </p:cNvCxnSpPr>
          <p:nvPr/>
        </p:nvCxnSpPr>
        <p:spPr bwMode="auto">
          <a:xfrm flipV="1">
            <a:off x="6934200" y="3200400"/>
            <a:ext cx="1485900" cy="158823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/>
          <p:nvPr/>
        </p:nvCxnSpPr>
        <p:spPr bwMode="auto">
          <a:xfrm>
            <a:off x="3540641" y="6324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/>
          <p:nvPr/>
        </p:nvCxnSpPr>
        <p:spPr bwMode="auto">
          <a:xfrm>
            <a:off x="3540641" y="5638800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ตัวเชื่อมต่อตรง 97"/>
          <p:cNvCxnSpPr/>
          <p:nvPr/>
        </p:nvCxnSpPr>
        <p:spPr bwMode="auto">
          <a:xfrm>
            <a:off x="3540641" y="5637934"/>
            <a:ext cx="0" cy="68666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ตัวเชื่อมต่อตรง 98"/>
          <p:cNvCxnSpPr/>
          <p:nvPr/>
        </p:nvCxnSpPr>
        <p:spPr bwMode="auto">
          <a:xfrm>
            <a:off x="3374065" y="5962650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ลูกศรเชื่อมต่อแบบตรง 101"/>
          <p:cNvCxnSpPr/>
          <p:nvPr/>
        </p:nvCxnSpPr>
        <p:spPr bwMode="auto">
          <a:xfrm>
            <a:off x="5902841" y="5943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ลูกศรเชื่อมต่อแบบตรง 102"/>
          <p:cNvCxnSpPr/>
          <p:nvPr/>
        </p:nvCxnSpPr>
        <p:spPr bwMode="auto">
          <a:xfrm>
            <a:off x="5902841" y="54101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ตัวเชื่อมต่อตรง 103"/>
          <p:cNvCxnSpPr/>
          <p:nvPr/>
        </p:nvCxnSpPr>
        <p:spPr bwMode="auto">
          <a:xfrm>
            <a:off x="5902841" y="5410199"/>
            <a:ext cx="0" cy="5334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ตัวเชื่อมต่อตรง 104"/>
          <p:cNvCxnSpPr/>
          <p:nvPr/>
        </p:nvCxnSpPr>
        <p:spPr bwMode="auto">
          <a:xfrm>
            <a:off x="5690191" y="5668241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ตัวเชื่อมต่อหักมุม 110"/>
          <p:cNvCxnSpPr/>
          <p:nvPr/>
        </p:nvCxnSpPr>
        <p:spPr bwMode="auto">
          <a:xfrm rot="5400000" flipH="1" flipV="1">
            <a:off x="5850949" y="3731651"/>
            <a:ext cx="2847557" cy="690547"/>
          </a:xfrm>
          <a:prstGeom prst="bentConnector3">
            <a:avLst>
              <a:gd name="adj1" fmla="val -4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ลูกศรเชื่อมต่อแบบตรง 113"/>
          <p:cNvCxnSpPr/>
          <p:nvPr/>
        </p:nvCxnSpPr>
        <p:spPr bwMode="auto">
          <a:xfrm flipH="1">
            <a:off x="6528395" y="2653144"/>
            <a:ext cx="109160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ตัวเชื่อมต่อหักมุม 115"/>
          <p:cNvCxnSpPr>
            <a:stCxn id="22" idx="3"/>
          </p:cNvCxnSpPr>
          <p:nvPr/>
        </p:nvCxnSpPr>
        <p:spPr bwMode="auto">
          <a:xfrm flipV="1">
            <a:off x="6934199" y="3200400"/>
            <a:ext cx="1676401" cy="2818967"/>
          </a:xfrm>
          <a:prstGeom prst="bentConnector2">
            <a:avLst/>
          </a:prstGeom>
          <a:ln>
            <a:prstDash val="sys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ตัวเชื่อมต่อตรง 117"/>
          <p:cNvCxnSpPr>
            <a:stCxn id="3" idx="3"/>
          </p:cNvCxnSpPr>
          <p:nvPr/>
        </p:nvCxnSpPr>
        <p:spPr bwMode="auto">
          <a:xfrm flipV="1">
            <a:off x="1447800" y="3425535"/>
            <a:ext cx="228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รูปร่าง 69"/>
          <p:cNvCxnSpPr>
            <a:stCxn id="21" idx="3"/>
          </p:cNvCxnSpPr>
          <p:nvPr/>
        </p:nvCxnSpPr>
        <p:spPr bwMode="auto">
          <a:xfrm flipV="1">
            <a:off x="6934199" y="2000240"/>
            <a:ext cx="495321" cy="3409527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ลูกศรเชื่อมต่อแบบตรง 75"/>
          <p:cNvCxnSpPr/>
          <p:nvPr/>
        </p:nvCxnSpPr>
        <p:spPr bwMode="auto">
          <a:xfrm rot="10800000">
            <a:off x="6500826" y="2000240"/>
            <a:ext cx="928694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/>
          <p:nvPr/>
        </p:nvCxnSpPr>
        <p:spPr bwMode="auto">
          <a:xfrm>
            <a:off x="3359218" y="2714620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522344" y="-1468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164288" y="-273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6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123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="" xmlns:a16="http://schemas.microsoft.com/office/drawing/2014/main" id="{9C211049-D2D9-4C6F-8386-97BFDF4354DB}"/>
              </a:ext>
            </a:extLst>
          </p:cNvPr>
          <p:cNvSpPr/>
          <p:nvPr/>
        </p:nvSpPr>
        <p:spPr>
          <a:xfrm>
            <a:off x="0" y="-44658"/>
            <a:ext cx="7781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คณะกรรมการตรวจรับพัสดุ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งานซื้อหรือจ้าง</a:t>
            </a:r>
          </a:p>
        </p:txBody>
      </p:sp>
    </p:spTree>
    <p:extLst>
      <p:ext uri="{BB962C8B-B14F-4D97-AF65-F5344CB8AC3E}">
        <p14:creationId xmlns:p14="http://schemas.microsoft.com/office/powerpoint/2010/main" val="183961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 bwMode="auto">
          <a:xfrm>
            <a:off x="1629712" y="2709506"/>
            <a:ext cx="1241268" cy="1295558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คณะกรรมการตรวจรับพัสดุ</a:t>
            </a:r>
            <a:b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งานจ้างก่อสร้าง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</a:rPr>
              <a:t>(องค์ประชุม)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สี่เหลี่ยมผืนผ้ามุมมน 2"/>
          <p:cNvSpPr/>
          <p:nvPr/>
        </p:nvSpPr>
        <p:spPr bwMode="auto">
          <a:xfrm>
            <a:off x="74584" y="2886056"/>
            <a:ext cx="1354144" cy="900134"/>
          </a:xfrm>
          <a:prstGeom prst="roundRect">
            <a:avLst/>
          </a:prstGeom>
          <a:solidFill>
            <a:srgbClr val="FFCC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ผู้ควบคุมงาน</a:t>
            </a:r>
          </a:p>
        </p:txBody>
      </p:sp>
      <p:sp>
        <p:nvSpPr>
          <p:cNvPr id="5" name="สี่เหลี่ยมผืนผ้ามุมมน 6"/>
          <p:cNvSpPr/>
          <p:nvPr/>
        </p:nvSpPr>
        <p:spPr bwMode="auto">
          <a:xfrm>
            <a:off x="5000628" y="3357562"/>
            <a:ext cx="2057416" cy="785818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solidFill>
                  <a:schemeClr val="tx1"/>
                </a:solidFill>
              </a:rPr>
              <a:t>รายงานหัวหน้าหน่วยงานของรัฐ </a:t>
            </a:r>
            <a:r>
              <a:rPr lang="th-TH" sz="1600" b="1" u="sng" dirty="0">
                <a:solidFill>
                  <a:schemeClr val="tx1"/>
                </a:solidFill>
              </a:rPr>
              <a:t>เพื่อทราบ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สี่เหลี่ยมผืนผ้ามุมมน 7"/>
          <p:cNvSpPr/>
          <p:nvPr/>
        </p:nvSpPr>
        <p:spPr bwMode="auto">
          <a:xfrm>
            <a:off x="5000628" y="2285992"/>
            <a:ext cx="1928826" cy="84703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</a:rPr>
              <a:t>ทำใบรับรองผลการปฏิบัติงาน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</a:rPr>
              <a:t>อย่างน้อย 2 ฉบับ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ให้ผู้รับจ้าง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1 และ </a:t>
            </a:r>
            <a:r>
              <a:rPr kumimoji="0" lang="th-TH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</a:rPr>
              <a:t>จนท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. 1 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สี่เหลี่ยมผืนผ้ามุมมน 4"/>
          <p:cNvSpPr/>
          <p:nvPr/>
        </p:nvSpPr>
        <p:spPr bwMode="auto">
          <a:xfrm>
            <a:off x="3058849" y="2857495"/>
            <a:ext cx="1606022" cy="928694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th-TH" b="1" dirty="0">
                <a:solidFill>
                  <a:schemeClr val="tx1"/>
                </a:solidFill>
              </a:rPr>
              <a:t>เห็นว่า ถูกต้อง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ทั้งหมด /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เฉพาะงวด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สี่เหลี่ยมผืนผ้ามุมมน 5"/>
          <p:cNvSpPr/>
          <p:nvPr/>
        </p:nvSpPr>
        <p:spPr bwMode="auto">
          <a:xfrm>
            <a:off x="3071801" y="800080"/>
            <a:ext cx="1538197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เห็นว่า ไม่ถูกต้อง</a:t>
            </a:r>
          </a:p>
        </p:txBody>
      </p:sp>
      <p:sp>
        <p:nvSpPr>
          <p:cNvPr id="10" name="สี่เหลี่ยมผืนผ้ามุมมน 10"/>
          <p:cNvSpPr/>
          <p:nvPr/>
        </p:nvSpPr>
        <p:spPr bwMode="auto">
          <a:xfrm>
            <a:off x="4860032" y="794432"/>
            <a:ext cx="2035983" cy="78581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chemeClr val="tx1"/>
                </a:solidFill>
              </a:rPr>
              <a:t>รายงานหัวหน้าหน่วยงานของรัฐ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u="sng" dirty="0">
                <a:solidFill>
                  <a:schemeClr val="tx1"/>
                </a:solidFill>
              </a:rPr>
              <a:t>เพื่อทราบหรือสั่งการ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สี่เหลี่ยมผืนผ้ามุมมน 11"/>
          <p:cNvSpPr/>
          <p:nvPr/>
        </p:nvSpPr>
        <p:spPr bwMode="auto">
          <a:xfrm>
            <a:off x="7286644" y="571480"/>
            <a:ext cx="928694" cy="56412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</a:rPr>
              <a:t>ทราบ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(ตามมติ)</a:t>
            </a:r>
          </a:p>
        </p:txBody>
      </p:sp>
      <p:sp>
        <p:nvSpPr>
          <p:cNvPr id="12" name="สี่เหลี่ยมผืนผ้ามุมมน 12"/>
          <p:cNvSpPr/>
          <p:nvPr/>
        </p:nvSpPr>
        <p:spPr bwMode="auto">
          <a:xfrm>
            <a:off x="7286644" y="1280748"/>
            <a:ext cx="928694" cy="613843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สั่งการ</a:t>
            </a:r>
          </a:p>
        </p:txBody>
      </p:sp>
      <p:sp>
        <p:nvSpPr>
          <p:cNvPr id="13" name="สี่เหลี่ยมผืนผ้ามุมมน 13"/>
          <p:cNvSpPr/>
          <p:nvPr/>
        </p:nvSpPr>
        <p:spPr bwMode="auto">
          <a:xfrm>
            <a:off x="8072462" y="2857496"/>
            <a:ext cx="785818" cy="78581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แจ้งคู่สัญญา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สี่เหลี่ยมผืนผ้ามุมมน 3"/>
          <p:cNvSpPr/>
          <p:nvPr/>
        </p:nvSpPr>
        <p:spPr bwMode="auto">
          <a:xfrm>
            <a:off x="3000363" y="5034415"/>
            <a:ext cx="1677459" cy="80962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บางคนไม่รับมอบ</a:t>
            </a:r>
          </a:p>
        </p:txBody>
      </p:sp>
      <p:sp>
        <p:nvSpPr>
          <p:cNvPr id="15" name="สี่เหลี่ยมผืนผ้ามุมมน 17"/>
          <p:cNvSpPr/>
          <p:nvPr/>
        </p:nvSpPr>
        <p:spPr bwMode="auto">
          <a:xfrm>
            <a:off x="5019692" y="5601153"/>
            <a:ext cx="2038352" cy="600076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ทำบันทึกความเห็นแย้ง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สี่เหลี่ยมผืนผ้ามุมมน 18"/>
          <p:cNvSpPr/>
          <p:nvPr/>
        </p:nvSpPr>
        <p:spPr bwMode="auto">
          <a:xfrm>
            <a:off x="5019692" y="4729615"/>
            <a:ext cx="2038352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b="1" dirty="0">
                <a:solidFill>
                  <a:schemeClr val="tx1"/>
                </a:solidFill>
              </a:rPr>
              <a:t>เสนอหัวหน้าหน่วยงาน</a:t>
            </a:r>
            <a:br>
              <a:rPr lang="th-TH" b="1" dirty="0">
                <a:solidFill>
                  <a:schemeClr val="tx1"/>
                </a:solidFill>
              </a:rPr>
            </a:br>
            <a:r>
              <a:rPr lang="th-TH" b="1" dirty="0">
                <a:solidFill>
                  <a:schemeClr val="tx1"/>
                </a:solidFill>
              </a:rPr>
              <a:t>ของรัฐ </a:t>
            </a:r>
            <a:r>
              <a:rPr lang="th-TH" b="1" u="sng" dirty="0">
                <a:solidFill>
                  <a:schemeClr val="tx1"/>
                </a:solidFill>
              </a:rPr>
              <a:t>เพื่อสั่งการ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สี่เหลี่ยมผืนผ้ามุมมน 20"/>
          <p:cNvSpPr/>
          <p:nvPr/>
        </p:nvSpPr>
        <p:spPr bwMode="auto">
          <a:xfrm>
            <a:off x="7364733" y="4486717"/>
            <a:ext cx="907879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ให้รับ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สี่เหลี่ยมผืนผ้ามุมมน 21"/>
          <p:cNvSpPr/>
          <p:nvPr/>
        </p:nvSpPr>
        <p:spPr bwMode="auto">
          <a:xfrm>
            <a:off x="7352329" y="5258682"/>
            <a:ext cx="921117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ไม่รับ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3" name="ลูกศรเชื่อมต่อแบบตรง 22"/>
          <p:cNvCxnSpPr/>
          <p:nvPr/>
        </p:nvCxnSpPr>
        <p:spPr bwMode="auto">
          <a:xfrm>
            <a:off x="1414442" y="335756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 bwMode="auto">
          <a:xfrm>
            <a:off x="2883574" y="333725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รูปร่าง 25"/>
          <p:cNvCxnSpPr>
            <a:stCxn id="3" idx="0"/>
            <a:endCxn id="9" idx="1"/>
          </p:cNvCxnSpPr>
          <p:nvPr/>
        </p:nvCxnSpPr>
        <p:spPr bwMode="auto">
          <a:xfrm rot="5400000" flipH="1" flipV="1">
            <a:off x="1903788" y="1541494"/>
            <a:ext cx="1514571" cy="821455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รูปร่าง 27"/>
          <p:cNvCxnSpPr>
            <a:stCxn id="3" idx="2"/>
            <a:endCxn id="14" idx="1"/>
          </p:cNvCxnSpPr>
          <p:nvPr/>
        </p:nvCxnSpPr>
        <p:spPr bwMode="auto">
          <a:xfrm rot="16200000" flipH="1">
            <a:off x="1908273" y="4347136"/>
            <a:ext cx="1434163" cy="750017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 bwMode="auto">
          <a:xfrm>
            <a:off x="4786314" y="27146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 bwMode="auto">
          <a:xfrm>
            <a:off x="4772028" y="378618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 bwMode="auto">
          <a:xfrm>
            <a:off x="4786314" y="5072073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 bwMode="auto">
          <a:xfrm>
            <a:off x="4786314" y="592932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 bwMode="auto">
          <a:xfrm rot="5400000">
            <a:off x="4250529" y="3250405"/>
            <a:ext cx="107157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 bwMode="auto">
          <a:xfrm rot="5400000">
            <a:off x="4357686" y="5500702"/>
            <a:ext cx="857256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 bwMode="auto">
          <a:xfrm>
            <a:off x="4647382" y="328612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 bwMode="auto">
          <a:xfrm>
            <a:off x="4573664" y="550070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>
            <a:stCxn id="9" idx="3"/>
          </p:cNvCxnSpPr>
          <p:nvPr/>
        </p:nvCxnSpPr>
        <p:spPr bwMode="auto">
          <a:xfrm>
            <a:off x="4609998" y="1194935"/>
            <a:ext cx="315865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50"/>
          <p:cNvCxnSpPr/>
          <p:nvPr/>
        </p:nvCxnSpPr>
        <p:spPr bwMode="auto">
          <a:xfrm>
            <a:off x="7143768" y="471488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 bwMode="auto">
          <a:xfrm>
            <a:off x="7129482" y="550070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 bwMode="auto">
          <a:xfrm rot="5400000">
            <a:off x="6679421" y="1250141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 bwMode="auto">
          <a:xfrm rot="5400000">
            <a:off x="6750065" y="5107793"/>
            <a:ext cx="786612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 bwMode="auto">
          <a:xfrm>
            <a:off x="6859680" y="121442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 bwMode="auto">
          <a:xfrm>
            <a:off x="6931118" y="507207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รูปร่าง 62"/>
          <p:cNvCxnSpPr>
            <a:stCxn id="17" idx="0"/>
            <a:endCxn id="6" idx="3"/>
          </p:cNvCxnSpPr>
          <p:nvPr/>
        </p:nvCxnSpPr>
        <p:spPr bwMode="auto">
          <a:xfrm rot="16200000" flipV="1">
            <a:off x="6485459" y="3153502"/>
            <a:ext cx="1777210" cy="88921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รูปร่าง 66"/>
          <p:cNvCxnSpPr>
            <a:endCxn id="13" idx="0"/>
          </p:cNvCxnSpPr>
          <p:nvPr/>
        </p:nvCxnSpPr>
        <p:spPr bwMode="auto">
          <a:xfrm rot="16200000" flipH="1">
            <a:off x="7701731" y="2093856"/>
            <a:ext cx="1277246" cy="250033"/>
          </a:xfrm>
          <a:prstGeom prst="bentConnector3">
            <a:avLst>
              <a:gd name="adj1" fmla="val 1770"/>
            </a:avLst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รูปร่าง 68"/>
          <p:cNvCxnSpPr>
            <a:stCxn id="18" idx="3"/>
            <a:endCxn id="13" idx="2"/>
          </p:cNvCxnSpPr>
          <p:nvPr/>
        </p:nvCxnSpPr>
        <p:spPr bwMode="auto">
          <a:xfrm flipV="1">
            <a:off x="8273446" y="3643314"/>
            <a:ext cx="191925" cy="1843535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สี่เหลี่ยมผืนผ้ามุมมน 8"/>
          <p:cNvSpPr/>
          <p:nvPr/>
        </p:nvSpPr>
        <p:spPr bwMode="auto">
          <a:xfrm>
            <a:off x="4953563" y="1928802"/>
            <a:ext cx="2190205" cy="329488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schemeClr val="bg1"/>
                </a:solidFill>
              </a:rPr>
              <a:t>: </a:t>
            </a:r>
            <a:r>
              <a:rPr lang="th-TH" sz="1600" i="1" dirty="0">
                <a:solidFill>
                  <a:schemeClr val="bg1"/>
                </a:solidFill>
              </a:rPr>
              <a:t>ถือว่าส่งมอบครบถ้วน ณ วันที่ส่ง</a:t>
            </a:r>
          </a:p>
        </p:txBody>
      </p:sp>
      <p:pic>
        <p:nvPicPr>
          <p:cNvPr id="43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4462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092280" y="536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4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124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="" xmlns:a16="http://schemas.microsoft.com/office/drawing/2014/main" id="{0EA87926-E18D-45FC-87AF-12AF7388D8E6}"/>
              </a:ext>
            </a:extLst>
          </p:cNvPr>
          <p:cNvSpPr/>
          <p:nvPr/>
        </p:nvSpPr>
        <p:spPr>
          <a:xfrm>
            <a:off x="12824" y="15719"/>
            <a:ext cx="7781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คณะกรรมการตรวจรับพัสดุ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งานจ้างก่อสร้าง </a:t>
            </a:r>
          </a:p>
        </p:txBody>
      </p:sp>
    </p:spTree>
    <p:extLst>
      <p:ext uri="{BB962C8B-B14F-4D97-AF65-F5344CB8AC3E}">
        <p14:creationId xmlns:p14="http://schemas.microsoft.com/office/powerpoint/2010/main" val="39000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 bwMode="auto">
          <a:xfrm>
            <a:off x="338625" y="2732057"/>
            <a:ext cx="2544944" cy="1295558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คณะกรรมการตรวจรับพัสดุ</a:t>
            </a:r>
            <a:b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งานจ้างที่ปรึกษา/ออกแบบ/คุมงาน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</a:rPr>
              <a:t>(องค์ประชุม)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สี่เหลี่ยมผืนผ้ามุมมน 6"/>
          <p:cNvSpPr/>
          <p:nvPr/>
        </p:nvSpPr>
        <p:spPr bwMode="auto">
          <a:xfrm>
            <a:off x="5000628" y="3357562"/>
            <a:ext cx="2057416" cy="785818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solidFill>
                  <a:schemeClr val="tx1"/>
                </a:solidFill>
              </a:rPr>
              <a:t>รายงานหัวหน้าหน่วยงานของรัฐ </a:t>
            </a:r>
            <a:r>
              <a:rPr lang="th-TH" sz="1600" b="1" u="sng" dirty="0">
                <a:solidFill>
                  <a:schemeClr val="tx1"/>
                </a:solidFill>
              </a:rPr>
              <a:t>เพื่อทราบ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สี่เหลี่ยมผืนผ้ามุมมน 7"/>
          <p:cNvSpPr/>
          <p:nvPr/>
        </p:nvSpPr>
        <p:spPr bwMode="auto">
          <a:xfrm>
            <a:off x="5000628" y="2285992"/>
            <a:ext cx="1928826" cy="84703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</a:rPr>
              <a:t>ทำใบรับรองผลการปฏิบัติงาน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</a:rPr>
              <a:t>อย่างน้อย 2 ฉบับ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ให้คู่สัญญา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1 และ </a:t>
            </a:r>
            <a:r>
              <a:rPr kumimoji="0" lang="th-TH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</a:rPr>
              <a:t>จนท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. 1 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สี่เหลี่ยมผืนผ้ามุมมน 4"/>
          <p:cNvSpPr/>
          <p:nvPr/>
        </p:nvSpPr>
        <p:spPr bwMode="auto">
          <a:xfrm>
            <a:off x="3058849" y="2857495"/>
            <a:ext cx="1606022" cy="928694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th-TH" b="1" dirty="0">
                <a:solidFill>
                  <a:schemeClr val="tx1"/>
                </a:solidFill>
              </a:rPr>
              <a:t>เห็นว่า ถูกต้อง</a:t>
            </a:r>
          </a:p>
        </p:txBody>
      </p:sp>
      <p:sp>
        <p:nvSpPr>
          <p:cNvPr id="9" name="สี่เหลี่ยมผืนผ้ามุมมน 5"/>
          <p:cNvSpPr/>
          <p:nvPr/>
        </p:nvSpPr>
        <p:spPr bwMode="auto">
          <a:xfrm>
            <a:off x="3071801" y="800080"/>
            <a:ext cx="1538197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เห็นว่า ไม่ถูกต้อง</a:t>
            </a:r>
          </a:p>
        </p:txBody>
      </p:sp>
      <p:sp>
        <p:nvSpPr>
          <p:cNvPr id="10" name="สี่เหลี่ยมผืนผ้ามุมมน 10"/>
          <p:cNvSpPr/>
          <p:nvPr/>
        </p:nvSpPr>
        <p:spPr bwMode="auto">
          <a:xfrm>
            <a:off x="4860032" y="794432"/>
            <a:ext cx="2035983" cy="78581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chemeClr val="tx1"/>
                </a:solidFill>
              </a:rPr>
              <a:t>รายงานหัวหน้าหน่วยงานของรัฐ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u="sng" dirty="0">
                <a:solidFill>
                  <a:schemeClr val="tx1"/>
                </a:solidFill>
              </a:rPr>
              <a:t>เพื่อทราบหรือสั่งการ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สี่เหลี่ยมผืนผ้ามุมมน 11"/>
          <p:cNvSpPr/>
          <p:nvPr/>
        </p:nvSpPr>
        <p:spPr bwMode="auto">
          <a:xfrm>
            <a:off x="7286644" y="571480"/>
            <a:ext cx="928694" cy="56412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</a:rPr>
              <a:t>ทราบ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(ตามมติ)</a:t>
            </a:r>
          </a:p>
        </p:txBody>
      </p:sp>
      <p:sp>
        <p:nvSpPr>
          <p:cNvPr id="12" name="สี่เหลี่ยมผืนผ้ามุมมน 12"/>
          <p:cNvSpPr/>
          <p:nvPr/>
        </p:nvSpPr>
        <p:spPr bwMode="auto">
          <a:xfrm>
            <a:off x="7286644" y="1280748"/>
            <a:ext cx="928694" cy="613843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สั่งการ</a:t>
            </a:r>
          </a:p>
        </p:txBody>
      </p:sp>
      <p:sp>
        <p:nvSpPr>
          <p:cNvPr id="13" name="สี่เหลี่ยมผืนผ้ามุมมน 13"/>
          <p:cNvSpPr/>
          <p:nvPr/>
        </p:nvSpPr>
        <p:spPr bwMode="auto">
          <a:xfrm>
            <a:off x="8072462" y="2857496"/>
            <a:ext cx="785818" cy="78581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แจ้งคู่สัญญา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สี่เหลี่ยมผืนผ้ามุมมน 3"/>
          <p:cNvSpPr/>
          <p:nvPr/>
        </p:nvSpPr>
        <p:spPr bwMode="auto">
          <a:xfrm>
            <a:off x="3000363" y="5034415"/>
            <a:ext cx="1677459" cy="80962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บางคนไม่รับมอบ</a:t>
            </a:r>
          </a:p>
        </p:txBody>
      </p:sp>
      <p:sp>
        <p:nvSpPr>
          <p:cNvPr id="15" name="สี่เหลี่ยมผืนผ้ามุมมน 17"/>
          <p:cNvSpPr/>
          <p:nvPr/>
        </p:nvSpPr>
        <p:spPr bwMode="auto">
          <a:xfrm>
            <a:off x="5019692" y="5601153"/>
            <a:ext cx="2038352" cy="600076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ทำบันทึกความเห็นแย้ง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สี่เหลี่ยมผืนผ้ามุมมน 18"/>
          <p:cNvSpPr/>
          <p:nvPr/>
        </p:nvSpPr>
        <p:spPr bwMode="auto">
          <a:xfrm>
            <a:off x="5019692" y="4729615"/>
            <a:ext cx="2038352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b="1" dirty="0">
                <a:solidFill>
                  <a:schemeClr val="tx1"/>
                </a:solidFill>
              </a:rPr>
              <a:t>เสนอหัวหน้าหน่วยงาน</a:t>
            </a:r>
            <a:br>
              <a:rPr lang="th-TH" b="1" dirty="0">
                <a:solidFill>
                  <a:schemeClr val="tx1"/>
                </a:solidFill>
              </a:rPr>
            </a:br>
            <a:r>
              <a:rPr lang="th-TH" b="1" dirty="0">
                <a:solidFill>
                  <a:schemeClr val="tx1"/>
                </a:solidFill>
              </a:rPr>
              <a:t>ของรัฐ </a:t>
            </a:r>
            <a:r>
              <a:rPr lang="th-TH" b="1" u="sng" dirty="0">
                <a:solidFill>
                  <a:schemeClr val="tx1"/>
                </a:solidFill>
              </a:rPr>
              <a:t>เพื่อสั่งการ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สี่เหลี่ยมผืนผ้ามุมมน 20"/>
          <p:cNvSpPr/>
          <p:nvPr/>
        </p:nvSpPr>
        <p:spPr bwMode="auto">
          <a:xfrm>
            <a:off x="7364733" y="4486717"/>
            <a:ext cx="907879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ให้รับ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สี่เหลี่ยมผืนผ้ามุมมน 21"/>
          <p:cNvSpPr/>
          <p:nvPr/>
        </p:nvSpPr>
        <p:spPr bwMode="auto">
          <a:xfrm>
            <a:off x="7352329" y="5258682"/>
            <a:ext cx="921117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ไม่รับ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4" name="ลูกศรเชื่อมต่อแบบตรง 23"/>
          <p:cNvCxnSpPr/>
          <p:nvPr/>
        </p:nvCxnSpPr>
        <p:spPr bwMode="auto">
          <a:xfrm>
            <a:off x="2883574" y="333725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รูปร่าง 25"/>
          <p:cNvCxnSpPr>
            <a:stCxn id="3" idx="0"/>
            <a:endCxn id="9" idx="1"/>
          </p:cNvCxnSpPr>
          <p:nvPr/>
        </p:nvCxnSpPr>
        <p:spPr bwMode="auto">
          <a:xfrm rot="5400000" flipH="1" flipV="1">
            <a:off x="1572888" y="1233144"/>
            <a:ext cx="1537122" cy="1460704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รูปร่าง 27"/>
          <p:cNvCxnSpPr>
            <a:stCxn id="3" idx="2"/>
            <a:endCxn id="14" idx="1"/>
          </p:cNvCxnSpPr>
          <p:nvPr/>
        </p:nvCxnSpPr>
        <p:spPr bwMode="auto">
          <a:xfrm rot="16200000" flipH="1">
            <a:off x="1599924" y="4038788"/>
            <a:ext cx="1411612" cy="1389266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 bwMode="auto">
          <a:xfrm>
            <a:off x="4786314" y="27146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 bwMode="auto">
          <a:xfrm>
            <a:off x="4772028" y="378618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 bwMode="auto">
          <a:xfrm>
            <a:off x="4786314" y="5072073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 bwMode="auto">
          <a:xfrm>
            <a:off x="4786314" y="592932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 bwMode="auto">
          <a:xfrm rot="5400000">
            <a:off x="4250529" y="3250405"/>
            <a:ext cx="107157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 bwMode="auto">
          <a:xfrm rot="5400000">
            <a:off x="4357686" y="5500702"/>
            <a:ext cx="857256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 bwMode="auto">
          <a:xfrm>
            <a:off x="4647382" y="328612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 bwMode="auto">
          <a:xfrm>
            <a:off x="4573664" y="550070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>
            <a:stCxn id="9" idx="3"/>
          </p:cNvCxnSpPr>
          <p:nvPr/>
        </p:nvCxnSpPr>
        <p:spPr bwMode="auto">
          <a:xfrm>
            <a:off x="4609998" y="1194935"/>
            <a:ext cx="315865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50"/>
          <p:cNvCxnSpPr/>
          <p:nvPr/>
        </p:nvCxnSpPr>
        <p:spPr bwMode="auto">
          <a:xfrm>
            <a:off x="7143768" y="471488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 bwMode="auto">
          <a:xfrm>
            <a:off x="7129482" y="550070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 bwMode="auto">
          <a:xfrm rot="5400000">
            <a:off x="6679421" y="1250141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 bwMode="auto">
          <a:xfrm rot="5400000">
            <a:off x="6750065" y="5107793"/>
            <a:ext cx="786612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 bwMode="auto">
          <a:xfrm>
            <a:off x="6859680" y="121442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 bwMode="auto">
          <a:xfrm>
            <a:off x="6931118" y="507207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รูปร่าง 62"/>
          <p:cNvCxnSpPr>
            <a:stCxn id="17" idx="0"/>
            <a:endCxn id="6" idx="3"/>
          </p:cNvCxnSpPr>
          <p:nvPr/>
        </p:nvCxnSpPr>
        <p:spPr bwMode="auto">
          <a:xfrm rot="16200000" flipV="1">
            <a:off x="6485459" y="3153502"/>
            <a:ext cx="1777210" cy="88921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รูปร่าง 66"/>
          <p:cNvCxnSpPr>
            <a:endCxn id="13" idx="0"/>
          </p:cNvCxnSpPr>
          <p:nvPr/>
        </p:nvCxnSpPr>
        <p:spPr bwMode="auto">
          <a:xfrm rot="16200000" flipH="1">
            <a:off x="7701731" y="2093856"/>
            <a:ext cx="1277246" cy="250033"/>
          </a:xfrm>
          <a:prstGeom prst="bentConnector3">
            <a:avLst>
              <a:gd name="adj1" fmla="val 1770"/>
            </a:avLst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รูปร่าง 68"/>
          <p:cNvCxnSpPr>
            <a:stCxn id="18" idx="3"/>
            <a:endCxn id="13" idx="2"/>
          </p:cNvCxnSpPr>
          <p:nvPr/>
        </p:nvCxnSpPr>
        <p:spPr bwMode="auto">
          <a:xfrm flipV="1">
            <a:off x="8273446" y="3643314"/>
            <a:ext cx="191925" cy="1843535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สี่เหลี่ยมผืนผ้ามุมมน 8"/>
          <p:cNvSpPr/>
          <p:nvPr/>
        </p:nvSpPr>
        <p:spPr bwMode="auto">
          <a:xfrm>
            <a:off x="4953563" y="1928802"/>
            <a:ext cx="2190205" cy="329488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schemeClr val="bg1"/>
                </a:solidFill>
              </a:rPr>
              <a:t>: </a:t>
            </a:r>
            <a:r>
              <a:rPr lang="th-TH" sz="1600" i="1" dirty="0">
                <a:solidFill>
                  <a:schemeClr val="bg1"/>
                </a:solidFill>
              </a:rPr>
              <a:t>ถือว่าส่งมอบครบถ้วน ณ วันที่ส่ง</a:t>
            </a:r>
          </a:p>
        </p:txBody>
      </p:sp>
      <p:pic>
        <p:nvPicPr>
          <p:cNvPr id="43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4462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125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="" xmlns:a16="http://schemas.microsoft.com/office/drawing/2014/main" id="{0EA87926-E18D-45FC-87AF-12AF7388D8E6}"/>
              </a:ext>
            </a:extLst>
          </p:cNvPr>
          <p:cNvSpPr/>
          <p:nvPr/>
        </p:nvSpPr>
        <p:spPr>
          <a:xfrm>
            <a:off x="12824" y="15719"/>
            <a:ext cx="778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คณะกรรมการตรวจรับพัสดุงานจ้างที่ปรึกษา/ออกแบบหรือควบคุมงาน</a:t>
            </a:r>
          </a:p>
        </p:txBody>
      </p:sp>
    </p:spTree>
    <p:extLst>
      <p:ext uri="{BB962C8B-B14F-4D97-AF65-F5344CB8AC3E}">
        <p14:creationId xmlns:p14="http://schemas.microsoft.com/office/powerpoint/2010/main" val="16318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1440160" cy="1279342"/>
          </a:xfrm>
          <a:prstGeom prst="rect">
            <a:avLst/>
          </a:prstGeom>
          <a:noFill/>
        </p:spPr>
      </p:pic>
      <p:pic>
        <p:nvPicPr>
          <p:cNvPr id="98306" name="Picture 2" descr="ผลการค้นหารูปภาพสำหรับ ค่าปรับ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7677" y="2348880"/>
            <a:ext cx="1651707" cy="1222263"/>
          </a:xfrm>
          <a:prstGeom prst="rect">
            <a:avLst/>
          </a:prstGeom>
          <a:noFill/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7620281" cy="609600"/>
          </a:xfrm>
        </p:spPr>
        <p:txBody>
          <a:bodyPr/>
          <a:lstStyle/>
          <a:p>
            <a:r>
              <a:rPr lang="th-TH" sz="40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การงด ลดค่าปรับ หรือการขยายเวลาการทำสัญญา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31291720"/>
              </p:ext>
            </p:extLst>
          </p:nvPr>
        </p:nvGraphicFramePr>
        <p:xfrm>
          <a:off x="251520" y="1484784"/>
          <a:ext cx="8784976" cy="465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868632"/>
            <a:ext cx="7842502" cy="769441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ตามมาตรา 102 ให้อยู่ในดุลยพินิจของผู้มีอำนาจ ที่จะพิจารณาได้</a:t>
            </a:r>
            <a:b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ตามจำนวนวันที่มีเหตุเกิดขึ้นจริงเฉพาะในกรณีดังต่อไปนี้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395536" y="87525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370283" y="1436925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048158" y="85173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042041" y="1488004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5417929"/>
            <a:ext cx="8066910" cy="1323439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ให้หน่วยงานของรัฐกำหนดให้คู่สัญญาต้องแจ้งเหตุดังกล่าวภายใน 15 วัน นับถัดจากวันที่เหตุนั้นสิ้นสุดลง 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หรือตามที่กำหนดในกฎกระทรวง หากไม่แจ้งภายในเวลาที่กำหนดคู่สัญญาจะยกขึ้นมากล่าวอ้างในภายหลังไม่ได้  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เว้นแต่กรณีเกิดจากความผิด เกิดจากความบกพร่องของหน่วยงานของรัฐ ซึ่งมีหลักฐานชัดแจ้ง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หรือหน่วยงานของรัฐทราบดีอยู่แล้วตั้งแต่ต้น</a:t>
            </a:r>
          </a:p>
        </p:txBody>
      </p:sp>
      <p:sp>
        <p:nvSpPr>
          <p:cNvPr id="14" name="Half Frame 13"/>
          <p:cNvSpPr/>
          <p:nvPr/>
        </p:nvSpPr>
        <p:spPr bwMode="auto">
          <a:xfrm>
            <a:off x="488752" y="536051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5" name="Half Frame 14"/>
          <p:cNvSpPr/>
          <p:nvPr/>
        </p:nvSpPr>
        <p:spPr bwMode="auto">
          <a:xfrm rot="16200000">
            <a:off x="456834" y="6567571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Half Frame 15"/>
          <p:cNvSpPr/>
          <p:nvPr/>
        </p:nvSpPr>
        <p:spPr bwMode="auto">
          <a:xfrm rot="5400000">
            <a:off x="8458998" y="5353442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7" name="Half Frame 16"/>
          <p:cNvSpPr/>
          <p:nvPr/>
        </p:nvSpPr>
        <p:spPr bwMode="auto">
          <a:xfrm rot="10978838">
            <a:off x="8457632" y="6631931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1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911975" cy="609600"/>
          </a:xfrm>
        </p:spPr>
        <p:txBody>
          <a:bodyPr/>
          <a:lstStyle/>
          <a:p>
            <a:r>
              <a:rPr lang="th-TH" sz="4400" dirty="0">
                <a:solidFill>
                  <a:srgbClr val="150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การจัดทำบันทึกรายงานผลการพิจารณา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9934" y="958850"/>
            <a:ext cx="8227216" cy="1200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pPr algn="ctr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    เมื่อสิ้นสุดกระบวนการจัดซื้อจัดจ้างในแต่ละโครงการ ให้หน่วยงานของรัฐ</a:t>
            </a:r>
            <a:r>
              <a:rPr lang="th-TH" sz="2400" b="1" dirty="0">
                <a:latin typeface="Cordia New"/>
                <a:ea typeface="Cordia New"/>
                <a:cs typeface="Cordia New"/>
              </a:rPr>
              <a:t/>
            </a:r>
            <a:br>
              <a:rPr lang="th-TH" sz="2400" b="1" dirty="0">
                <a:latin typeface="Cordia New"/>
                <a:ea typeface="Cordia New"/>
                <a:cs typeface="Cordia New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จัดให้มีการบันทึกรายงานผลการพิจารณา รายละเอียดวิธีการและขั้นตอนการจัดซื้อ</a:t>
            </a:r>
            <a:r>
              <a:rPr lang="th-TH" sz="2400" b="1" dirty="0">
                <a:latin typeface="Cordia New"/>
                <a:ea typeface="Cordia New"/>
                <a:cs typeface="Cordia New"/>
              </a:rPr>
              <a:t/>
            </a:r>
            <a:br>
              <a:rPr lang="th-TH" sz="2400" b="1" dirty="0">
                <a:latin typeface="Cordia New"/>
                <a:ea typeface="Cordia New"/>
                <a:cs typeface="Cordia New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จัดจ้าง พร้อมทั้งเอกสารหลักฐานประกอบ โดยต้องมีรายการดังต่อไปนี้</a:t>
            </a:r>
            <a:endParaRPr lang="en-US" sz="2400" b="1" dirty="0">
              <a:solidFill>
                <a:srgbClr val="000000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</p:txBody>
      </p:sp>
      <p:sp>
        <p:nvSpPr>
          <p:cNvPr id="15" name="Half Frame 14"/>
          <p:cNvSpPr/>
          <p:nvPr/>
        </p:nvSpPr>
        <p:spPr bwMode="auto">
          <a:xfrm>
            <a:off x="617708" y="923933"/>
            <a:ext cx="573829" cy="433835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16" name="Half Frame 15"/>
          <p:cNvSpPr/>
          <p:nvPr/>
        </p:nvSpPr>
        <p:spPr bwMode="auto">
          <a:xfrm rot="16200000">
            <a:off x="681314" y="1716151"/>
            <a:ext cx="414536" cy="50405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17" name="Half Frame 16"/>
          <p:cNvSpPr/>
          <p:nvPr/>
        </p:nvSpPr>
        <p:spPr bwMode="auto">
          <a:xfrm rot="5400000">
            <a:off x="8448498" y="898297"/>
            <a:ext cx="398441" cy="56553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7247922" y="499280"/>
            <a:ext cx="1835696" cy="554856"/>
            <a:chOff x="7308304" y="569888"/>
            <a:chExt cx="1835696" cy="554856"/>
          </a:xfrm>
        </p:grpSpPr>
        <p:pic>
          <p:nvPicPr>
            <p:cNvPr id="20" name="Picture 19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grpSp>
        <p:nvGrpSpPr>
          <p:cNvPr id="6" name="Group 2"/>
          <p:cNvGrpSpPr/>
          <p:nvPr/>
        </p:nvGrpSpPr>
        <p:grpSpPr>
          <a:xfrm>
            <a:off x="269706" y="2373552"/>
            <a:ext cx="8703085" cy="4162857"/>
            <a:chOff x="179511" y="2517965"/>
            <a:chExt cx="8703085" cy="4162857"/>
          </a:xfrm>
        </p:grpSpPr>
        <p:sp>
          <p:nvSpPr>
            <p:cNvPr id="4" name="Freeform 3"/>
            <p:cNvSpPr/>
            <p:nvPr/>
          </p:nvSpPr>
          <p:spPr>
            <a:xfrm>
              <a:off x="179511" y="2517965"/>
              <a:ext cx="1191051" cy="1910595"/>
            </a:xfrm>
            <a:custGeom>
              <a:avLst/>
              <a:gdLst>
                <a:gd name="connsiteX0" fmla="*/ 0 w 1348660"/>
                <a:gd name="connsiteY0" fmla="*/ 134866 h 1910595"/>
                <a:gd name="connsiteX1" fmla="*/ 134866 w 1348660"/>
                <a:gd name="connsiteY1" fmla="*/ 0 h 1910595"/>
                <a:gd name="connsiteX2" fmla="*/ 1213794 w 1348660"/>
                <a:gd name="connsiteY2" fmla="*/ 0 h 1910595"/>
                <a:gd name="connsiteX3" fmla="*/ 1348660 w 1348660"/>
                <a:gd name="connsiteY3" fmla="*/ 134866 h 1910595"/>
                <a:gd name="connsiteX4" fmla="*/ 1348660 w 1348660"/>
                <a:gd name="connsiteY4" fmla="*/ 1775729 h 1910595"/>
                <a:gd name="connsiteX5" fmla="*/ 1213794 w 1348660"/>
                <a:gd name="connsiteY5" fmla="*/ 1910595 h 1910595"/>
                <a:gd name="connsiteX6" fmla="*/ 134866 w 1348660"/>
                <a:gd name="connsiteY6" fmla="*/ 1910595 h 1910595"/>
                <a:gd name="connsiteX7" fmla="*/ 0 w 1348660"/>
                <a:gd name="connsiteY7" fmla="*/ 1775729 h 1910595"/>
                <a:gd name="connsiteX8" fmla="*/ 0 w 1348660"/>
                <a:gd name="connsiteY8" fmla="*/ 134866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8660" h="1910595">
                  <a:moveTo>
                    <a:pt x="0" y="134866"/>
                  </a:moveTo>
                  <a:cubicBezTo>
                    <a:pt x="0" y="60382"/>
                    <a:pt x="60382" y="0"/>
                    <a:pt x="134866" y="0"/>
                  </a:cubicBezTo>
                  <a:lnTo>
                    <a:pt x="1213794" y="0"/>
                  </a:lnTo>
                  <a:cubicBezTo>
                    <a:pt x="1288278" y="0"/>
                    <a:pt x="1348660" y="60382"/>
                    <a:pt x="1348660" y="134866"/>
                  </a:cubicBezTo>
                  <a:lnTo>
                    <a:pt x="1348660" y="1775729"/>
                  </a:lnTo>
                  <a:cubicBezTo>
                    <a:pt x="1348660" y="1850213"/>
                    <a:pt x="1288278" y="1910595"/>
                    <a:pt x="1213794" y="1910595"/>
                  </a:cubicBezTo>
                  <a:lnTo>
                    <a:pt x="134866" y="1910595"/>
                  </a:lnTo>
                  <a:cubicBezTo>
                    <a:pt x="60382" y="1910595"/>
                    <a:pt x="0" y="1850213"/>
                    <a:pt x="0" y="1775729"/>
                  </a:cubicBezTo>
                  <a:lnTo>
                    <a:pt x="0" y="13486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941" tIns="130941" rIns="130941" bIns="13094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รายงาน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ขอซื้อหรือขอจ้าง</a:t>
              </a:r>
              <a:endParaRPr lang="th-TH" sz="24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1388829" y="3297211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0" y="80056"/>
                  </a:moveTo>
                  <a:lnTo>
                    <a:pt x="171088" y="80056"/>
                  </a:lnTo>
                  <a:lnTo>
                    <a:pt x="171088" y="0"/>
                  </a:lnTo>
                  <a:lnTo>
                    <a:pt x="342176" y="200141"/>
                  </a:lnTo>
                  <a:lnTo>
                    <a:pt x="171088" y="400282"/>
                  </a:lnTo>
                  <a:lnTo>
                    <a:pt x="171088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102653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731005" y="2542055"/>
              <a:ext cx="2470483" cy="1910595"/>
            </a:xfrm>
            <a:custGeom>
              <a:avLst/>
              <a:gdLst>
                <a:gd name="connsiteX0" fmla="*/ 0 w 2167043"/>
                <a:gd name="connsiteY0" fmla="*/ 191060 h 1910595"/>
                <a:gd name="connsiteX1" fmla="*/ 191060 w 2167043"/>
                <a:gd name="connsiteY1" fmla="*/ 0 h 1910595"/>
                <a:gd name="connsiteX2" fmla="*/ 1975984 w 2167043"/>
                <a:gd name="connsiteY2" fmla="*/ 0 h 1910595"/>
                <a:gd name="connsiteX3" fmla="*/ 2167044 w 2167043"/>
                <a:gd name="connsiteY3" fmla="*/ 191060 h 1910595"/>
                <a:gd name="connsiteX4" fmla="*/ 2167043 w 2167043"/>
                <a:gd name="connsiteY4" fmla="*/ 1719536 h 1910595"/>
                <a:gd name="connsiteX5" fmla="*/ 1975983 w 2167043"/>
                <a:gd name="connsiteY5" fmla="*/ 1910596 h 1910595"/>
                <a:gd name="connsiteX6" fmla="*/ 191060 w 2167043"/>
                <a:gd name="connsiteY6" fmla="*/ 1910595 h 1910595"/>
                <a:gd name="connsiteX7" fmla="*/ 0 w 2167043"/>
                <a:gd name="connsiteY7" fmla="*/ 1719535 h 1910595"/>
                <a:gd name="connsiteX8" fmla="*/ 0 w 2167043"/>
                <a:gd name="connsiteY8" fmla="*/ 191060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043" h="1910595">
                  <a:moveTo>
                    <a:pt x="0" y="191060"/>
                  </a:moveTo>
                  <a:cubicBezTo>
                    <a:pt x="0" y="85540"/>
                    <a:pt x="85540" y="0"/>
                    <a:pt x="191060" y="0"/>
                  </a:cubicBezTo>
                  <a:lnTo>
                    <a:pt x="1975984" y="0"/>
                  </a:lnTo>
                  <a:cubicBezTo>
                    <a:pt x="2081504" y="0"/>
                    <a:pt x="2167044" y="85540"/>
                    <a:pt x="2167044" y="191060"/>
                  </a:cubicBezTo>
                  <a:cubicBezTo>
                    <a:pt x="2167044" y="700552"/>
                    <a:pt x="2167043" y="1210044"/>
                    <a:pt x="2167043" y="1719536"/>
                  </a:cubicBezTo>
                  <a:cubicBezTo>
                    <a:pt x="2167043" y="1825056"/>
                    <a:pt x="2081503" y="1910596"/>
                    <a:pt x="1975983" y="1910596"/>
                  </a:cubicBezTo>
                  <a:lnTo>
                    <a:pt x="191060" y="1910595"/>
                  </a:lnTo>
                  <a:cubicBezTo>
                    <a:pt x="85540" y="1910595"/>
                    <a:pt x="0" y="1825055"/>
                    <a:pt x="0" y="1719535"/>
                  </a:cubicBezTo>
                  <a:lnTo>
                    <a:pt x="0" y="19106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919" tIns="116919" rIns="116919" bIns="11691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เอกสารเกี่ยวกับการรับฟังความคิดเห็นร่างขอบเขตของงานหรือรายละเอียด</a:t>
              </a:r>
              <a:b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คุณลักษณะเฉพาะของพัสดุ</a:t>
              </a:r>
              <a:b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ที่จะซื้อหรือจ้าง และผลการพิจารณาในเรื่องนั้น (ถ้ามี)</a:t>
              </a:r>
              <a:endParaRPr lang="en-US" sz="2200" b="1" dirty="0">
                <a:solidFill>
                  <a:srgbClr val="FFFFFF"/>
                </a:solidFill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201489" y="3297211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0" y="80056"/>
                  </a:moveTo>
                  <a:lnTo>
                    <a:pt x="171088" y="80056"/>
                  </a:lnTo>
                  <a:lnTo>
                    <a:pt x="171088" y="0"/>
                  </a:lnTo>
                  <a:lnTo>
                    <a:pt x="342176" y="200141"/>
                  </a:lnTo>
                  <a:lnTo>
                    <a:pt x="171088" y="400282"/>
                  </a:lnTo>
                  <a:lnTo>
                    <a:pt x="171088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102653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05070" y="2542055"/>
              <a:ext cx="2070992" cy="1910595"/>
            </a:xfrm>
            <a:custGeom>
              <a:avLst/>
              <a:gdLst>
                <a:gd name="connsiteX0" fmla="*/ 0 w 2070992"/>
                <a:gd name="connsiteY0" fmla="*/ 191060 h 1910595"/>
                <a:gd name="connsiteX1" fmla="*/ 191060 w 2070992"/>
                <a:gd name="connsiteY1" fmla="*/ 0 h 1910595"/>
                <a:gd name="connsiteX2" fmla="*/ 1879933 w 2070992"/>
                <a:gd name="connsiteY2" fmla="*/ 0 h 1910595"/>
                <a:gd name="connsiteX3" fmla="*/ 2070993 w 2070992"/>
                <a:gd name="connsiteY3" fmla="*/ 191060 h 1910595"/>
                <a:gd name="connsiteX4" fmla="*/ 2070992 w 2070992"/>
                <a:gd name="connsiteY4" fmla="*/ 1719536 h 1910595"/>
                <a:gd name="connsiteX5" fmla="*/ 1879932 w 2070992"/>
                <a:gd name="connsiteY5" fmla="*/ 1910596 h 1910595"/>
                <a:gd name="connsiteX6" fmla="*/ 191060 w 2070992"/>
                <a:gd name="connsiteY6" fmla="*/ 1910595 h 1910595"/>
                <a:gd name="connsiteX7" fmla="*/ 0 w 2070992"/>
                <a:gd name="connsiteY7" fmla="*/ 1719535 h 1910595"/>
                <a:gd name="connsiteX8" fmla="*/ 0 w 2070992"/>
                <a:gd name="connsiteY8" fmla="*/ 191060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992" h="1910595">
                  <a:moveTo>
                    <a:pt x="0" y="191060"/>
                  </a:moveTo>
                  <a:cubicBezTo>
                    <a:pt x="0" y="85540"/>
                    <a:pt x="85540" y="0"/>
                    <a:pt x="191060" y="0"/>
                  </a:cubicBezTo>
                  <a:lnTo>
                    <a:pt x="1879933" y="0"/>
                  </a:lnTo>
                  <a:cubicBezTo>
                    <a:pt x="1985453" y="0"/>
                    <a:pt x="2070993" y="85540"/>
                    <a:pt x="2070993" y="191060"/>
                  </a:cubicBezTo>
                  <a:cubicBezTo>
                    <a:pt x="2070993" y="700552"/>
                    <a:pt x="2070992" y="1210044"/>
                    <a:pt x="2070992" y="1719536"/>
                  </a:cubicBezTo>
                  <a:cubicBezTo>
                    <a:pt x="2070992" y="1825056"/>
                    <a:pt x="1985452" y="1910596"/>
                    <a:pt x="1879932" y="1910596"/>
                  </a:cubicBezTo>
                  <a:lnTo>
                    <a:pt x="191060" y="1910595"/>
                  </a:lnTo>
                  <a:cubicBezTo>
                    <a:pt x="85540" y="1910595"/>
                    <a:pt x="0" y="1825055"/>
                    <a:pt x="0" y="1719535"/>
                  </a:cubicBezTo>
                  <a:lnTo>
                    <a:pt x="0" y="19106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79" tIns="139779" rIns="139779" bIns="139779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ประกาศและ</a:t>
              </a:r>
              <a:br>
                <a:rPr lang="th-TH" sz="2400" b="1" dirty="0">
                  <a:solidFill>
                    <a:srgbClr val="FFFFFF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เอกสารเชิญชวน หรือหนังสือเชิญชวน และเอกสารอื่นที่เกี่ยวข้อง </a:t>
              </a:r>
              <a:endParaRPr lang="en-US" sz="2400" b="1" dirty="0">
                <a:solidFill>
                  <a:srgbClr val="FFFFFF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rot="33633">
              <a:off x="6884404" y="3309679"/>
              <a:ext cx="261033" cy="400282"/>
            </a:xfrm>
            <a:custGeom>
              <a:avLst/>
              <a:gdLst>
                <a:gd name="connsiteX0" fmla="*/ 0 w 261033"/>
                <a:gd name="connsiteY0" fmla="*/ 80056 h 400282"/>
                <a:gd name="connsiteX1" fmla="*/ 130517 w 261033"/>
                <a:gd name="connsiteY1" fmla="*/ 80056 h 400282"/>
                <a:gd name="connsiteX2" fmla="*/ 130517 w 261033"/>
                <a:gd name="connsiteY2" fmla="*/ 0 h 400282"/>
                <a:gd name="connsiteX3" fmla="*/ 261033 w 261033"/>
                <a:gd name="connsiteY3" fmla="*/ 200141 h 400282"/>
                <a:gd name="connsiteX4" fmla="*/ 130517 w 261033"/>
                <a:gd name="connsiteY4" fmla="*/ 400282 h 400282"/>
                <a:gd name="connsiteX5" fmla="*/ 130517 w 261033"/>
                <a:gd name="connsiteY5" fmla="*/ 320226 h 400282"/>
                <a:gd name="connsiteX6" fmla="*/ 0 w 261033"/>
                <a:gd name="connsiteY6" fmla="*/ 320226 h 400282"/>
                <a:gd name="connsiteX7" fmla="*/ 0 w 261033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033" h="400282">
                  <a:moveTo>
                    <a:pt x="0" y="80056"/>
                  </a:moveTo>
                  <a:lnTo>
                    <a:pt x="130517" y="80056"/>
                  </a:lnTo>
                  <a:lnTo>
                    <a:pt x="130517" y="0"/>
                  </a:lnTo>
                  <a:lnTo>
                    <a:pt x="261033" y="200141"/>
                  </a:lnTo>
                  <a:lnTo>
                    <a:pt x="130517" y="400282"/>
                  </a:lnTo>
                  <a:lnTo>
                    <a:pt x="130517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78309" bIns="80055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268555" y="2564900"/>
              <a:ext cx="1614041" cy="1910595"/>
            </a:xfrm>
            <a:custGeom>
              <a:avLst/>
              <a:gdLst>
                <a:gd name="connsiteX0" fmla="*/ 0 w 1614041"/>
                <a:gd name="connsiteY0" fmla="*/ 161404 h 1910595"/>
                <a:gd name="connsiteX1" fmla="*/ 161404 w 1614041"/>
                <a:gd name="connsiteY1" fmla="*/ 0 h 1910595"/>
                <a:gd name="connsiteX2" fmla="*/ 1452637 w 1614041"/>
                <a:gd name="connsiteY2" fmla="*/ 0 h 1910595"/>
                <a:gd name="connsiteX3" fmla="*/ 1614041 w 1614041"/>
                <a:gd name="connsiteY3" fmla="*/ 161404 h 1910595"/>
                <a:gd name="connsiteX4" fmla="*/ 1614041 w 1614041"/>
                <a:gd name="connsiteY4" fmla="*/ 1749191 h 1910595"/>
                <a:gd name="connsiteX5" fmla="*/ 1452637 w 1614041"/>
                <a:gd name="connsiteY5" fmla="*/ 1910595 h 1910595"/>
                <a:gd name="connsiteX6" fmla="*/ 161404 w 1614041"/>
                <a:gd name="connsiteY6" fmla="*/ 1910595 h 1910595"/>
                <a:gd name="connsiteX7" fmla="*/ 0 w 1614041"/>
                <a:gd name="connsiteY7" fmla="*/ 1749191 h 1910595"/>
                <a:gd name="connsiteX8" fmla="*/ 0 w 1614041"/>
                <a:gd name="connsiteY8" fmla="*/ 161404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910595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749191"/>
                  </a:lnTo>
                  <a:cubicBezTo>
                    <a:pt x="1614041" y="1838332"/>
                    <a:pt x="1541778" y="1910595"/>
                    <a:pt x="1452637" y="1910595"/>
                  </a:cubicBezTo>
                  <a:lnTo>
                    <a:pt x="161404" y="1910595"/>
                  </a:lnTo>
                  <a:cubicBezTo>
                    <a:pt x="72263" y="1910595"/>
                    <a:pt x="0" y="1838332"/>
                    <a:pt x="0" y="1749191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ข้อเสนอของ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ผู้ยื่นข้อเสนอ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ทุกราย</a:t>
              </a:r>
              <a:endParaRPr lang="en-US" sz="2400" b="1" dirty="0">
                <a:solidFill>
                  <a:srgbClr val="FFFFFF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21442704">
              <a:off x="7875434" y="4478272"/>
              <a:ext cx="400282" cy="432496"/>
            </a:xfrm>
            <a:custGeom>
              <a:avLst/>
              <a:gdLst>
                <a:gd name="connsiteX0" fmla="*/ 0 w 432496"/>
                <a:gd name="connsiteY0" fmla="*/ 80056 h 400282"/>
                <a:gd name="connsiteX1" fmla="*/ 232355 w 432496"/>
                <a:gd name="connsiteY1" fmla="*/ 80056 h 400282"/>
                <a:gd name="connsiteX2" fmla="*/ 232355 w 432496"/>
                <a:gd name="connsiteY2" fmla="*/ 0 h 400282"/>
                <a:gd name="connsiteX3" fmla="*/ 432496 w 432496"/>
                <a:gd name="connsiteY3" fmla="*/ 200141 h 400282"/>
                <a:gd name="connsiteX4" fmla="*/ 232355 w 432496"/>
                <a:gd name="connsiteY4" fmla="*/ 400282 h 400282"/>
                <a:gd name="connsiteX5" fmla="*/ 232355 w 432496"/>
                <a:gd name="connsiteY5" fmla="*/ 320226 h 400282"/>
                <a:gd name="connsiteX6" fmla="*/ 0 w 432496"/>
                <a:gd name="connsiteY6" fmla="*/ 320226 h 400282"/>
                <a:gd name="connsiteX7" fmla="*/ 0 w 43249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496" h="400282">
                  <a:moveTo>
                    <a:pt x="345997" y="0"/>
                  </a:moveTo>
                  <a:lnTo>
                    <a:pt x="345997" y="215048"/>
                  </a:lnTo>
                  <a:lnTo>
                    <a:pt x="432496" y="215048"/>
                  </a:lnTo>
                  <a:lnTo>
                    <a:pt x="216248" y="400282"/>
                  </a:lnTo>
                  <a:lnTo>
                    <a:pt x="0" y="215048"/>
                  </a:lnTo>
                  <a:lnTo>
                    <a:pt x="86499" y="215048"/>
                  </a:lnTo>
                  <a:lnTo>
                    <a:pt x="86499" y="0"/>
                  </a:lnTo>
                  <a:lnTo>
                    <a:pt x="34599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55" tIns="0" rIns="80056" bIns="12008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147389" y="4919698"/>
              <a:ext cx="1692903" cy="1560594"/>
            </a:xfrm>
            <a:custGeom>
              <a:avLst/>
              <a:gdLst>
                <a:gd name="connsiteX0" fmla="*/ 0 w 1692903"/>
                <a:gd name="connsiteY0" fmla="*/ 142515 h 1425153"/>
                <a:gd name="connsiteX1" fmla="*/ 142515 w 1692903"/>
                <a:gd name="connsiteY1" fmla="*/ 0 h 1425153"/>
                <a:gd name="connsiteX2" fmla="*/ 1550388 w 1692903"/>
                <a:gd name="connsiteY2" fmla="*/ 0 h 1425153"/>
                <a:gd name="connsiteX3" fmla="*/ 1692903 w 1692903"/>
                <a:gd name="connsiteY3" fmla="*/ 142515 h 1425153"/>
                <a:gd name="connsiteX4" fmla="*/ 1692903 w 1692903"/>
                <a:gd name="connsiteY4" fmla="*/ 1282638 h 1425153"/>
                <a:gd name="connsiteX5" fmla="*/ 1550388 w 1692903"/>
                <a:gd name="connsiteY5" fmla="*/ 1425153 h 1425153"/>
                <a:gd name="connsiteX6" fmla="*/ 142515 w 1692903"/>
                <a:gd name="connsiteY6" fmla="*/ 1425153 h 1425153"/>
                <a:gd name="connsiteX7" fmla="*/ 0 w 1692903"/>
                <a:gd name="connsiteY7" fmla="*/ 1282638 h 1425153"/>
                <a:gd name="connsiteX8" fmla="*/ 0 w 1692903"/>
                <a:gd name="connsiteY8" fmla="*/ 142515 h 142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2903" h="1425153">
                  <a:moveTo>
                    <a:pt x="0" y="142515"/>
                  </a:moveTo>
                  <a:cubicBezTo>
                    <a:pt x="0" y="63806"/>
                    <a:pt x="63806" y="0"/>
                    <a:pt x="142515" y="0"/>
                  </a:cubicBezTo>
                  <a:lnTo>
                    <a:pt x="1550388" y="0"/>
                  </a:lnTo>
                  <a:cubicBezTo>
                    <a:pt x="1629097" y="0"/>
                    <a:pt x="1692903" y="63806"/>
                    <a:pt x="1692903" y="142515"/>
                  </a:cubicBezTo>
                  <a:lnTo>
                    <a:pt x="1692903" y="1282638"/>
                  </a:lnTo>
                  <a:cubicBezTo>
                    <a:pt x="1692903" y="1361347"/>
                    <a:pt x="1629097" y="1425153"/>
                    <a:pt x="1550388" y="1425153"/>
                  </a:cubicBezTo>
                  <a:lnTo>
                    <a:pt x="142515" y="1425153"/>
                  </a:lnTo>
                  <a:cubicBezTo>
                    <a:pt x="63806" y="1425153"/>
                    <a:pt x="0" y="1361347"/>
                    <a:pt x="0" y="1282638"/>
                  </a:cubicBezTo>
                  <a:lnTo>
                    <a:pt x="0" y="14251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181" tIns="133181" rIns="133181" bIns="13318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บันทึกรายงานผลการพิจารณาคัดเลือกข้อเสนอ</a:t>
              </a:r>
              <a:r>
                <a:rPr lang="en-US" sz="2400" b="1" dirty="0">
                  <a:solidFill>
                    <a:srgbClr val="FFFFFF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 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6711364" y="5397394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6" rIns="0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41123" y="4694520"/>
              <a:ext cx="1756077" cy="1978178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094" tIns="131094" rIns="131094" bIns="13109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ประกาศผล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การพิจารณาคัดเลือกผู้ชนะ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การจัดซื้อจัดจ้างหรือผู้ได้รับ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การคัดเลือก</a:t>
              </a:r>
              <a:endParaRPr lang="en-US" sz="2400" b="1" dirty="0">
                <a:solidFill>
                  <a:srgbClr val="FFFFFF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598947" y="5402825"/>
              <a:ext cx="342176" cy="400283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7" rIns="0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339753" y="4694520"/>
              <a:ext cx="2259194" cy="1986302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สัญญาหรือข้อตกลง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เป็นหนังสือ รวมทั้ง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การแก้ไขสัญญาหรือข้อตกลงเป็นหนังสือ (ถ้ามี)</a:t>
              </a:r>
              <a:endParaRPr lang="en-US" sz="2400" b="1" dirty="0">
                <a:solidFill>
                  <a:srgbClr val="FFFFFF"/>
                </a:solidFill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911201" y="5343682"/>
              <a:ext cx="342177" cy="400283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7" rIns="1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44974" y="4694520"/>
              <a:ext cx="1614041" cy="1954428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บันทึกรายงานผลการตรวจรับพัสดุ</a:t>
              </a:r>
              <a:endParaRPr lang="en-US" sz="2400" b="1" dirty="0">
                <a:solidFill>
                  <a:srgbClr val="FFFFFF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</p:grpSp>
      <p:sp>
        <p:nvSpPr>
          <p:cNvPr id="31" name="Half Frame 30"/>
          <p:cNvSpPr/>
          <p:nvPr/>
        </p:nvSpPr>
        <p:spPr bwMode="auto">
          <a:xfrm rot="10800000">
            <a:off x="8403663" y="1785300"/>
            <a:ext cx="543724" cy="399539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32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25514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en-US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การเก็บ การบันทึก การเบิกจ่าย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3" y="910033"/>
            <a:ext cx="7595349" cy="954107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การบริหารพัสดุในหมวดนี้ ไม่ใช้บังคับกับงานบริการ งานก่อสร้าง 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งานจ้างที่ปรึกษา และงานจ้างออกแบบหรือควบคุมงาน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832843" y="939220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816873" y="1677644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48922" y="905863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29510" y="1728997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6478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pSp>
        <p:nvGrpSpPr>
          <p:cNvPr id="22" name="กลุ่ม 21"/>
          <p:cNvGrpSpPr/>
          <p:nvPr/>
        </p:nvGrpSpPr>
        <p:grpSpPr>
          <a:xfrm>
            <a:off x="3270715" y="1864140"/>
            <a:ext cx="2423586" cy="1149560"/>
            <a:chOff x="2380361" y="-168047"/>
            <a:chExt cx="2423586" cy="1149560"/>
          </a:xfrm>
        </p:grpSpPr>
        <p:sp>
          <p:nvSpPr>
            <p:cNvPr id="23" name="สี่เหลี่ยมผืนผ้ามุมมน 22"/>
            <p:cNvSpPr/>
            <p:nvPr/>
          </p:nvSpPr>
          <p:spPr>
            <a:xfrm>
              <a:off x="2380361" y="-168047"/>
              <a:ext cx="2423586" cy="1149560"/>
            </a:xfrm>
            <a:prstGeom prst="roundRect">
              <a:avLst/>
            </a:prstGeom>
            <a:solidFill>
              <a:srgbClr val="CC99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สี่เหลี่ยมผืนผ้ามุมมน 4"/>
            <p:cNvSpPr/>
            <p:nvPr/>
          </p:nvSpPr>
          <p:spPr>
            <a:xfrm>
              <a:off x="2436478" y="-111930"/>
              <a:ext cx="2311352" cy="1037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การเก็บ</a:t>
              </a:r>
              <a:br>
                <a:rPr lang="th-TH" sz="3200" b="1" kern="1200" dirty="0">
                  <a:solidFill>
                    <a:srgbClr val="5E0209"/>
                  </a:solidFill>
                </a:rPr>
              </a:br>
              <a:r>
                <a:rPr lang="th-TH" sz="3200" b="1" kern="1200" dirty="0">
                  <a:solidFill>
                    <a:srgbClr val="5E0209"/>
                  </a:solidFill>
                </a:rPr>
                <a:t>และการบันทึก</a:t>
              </a:r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5723453" y="3253252"/>
            <a:ext cx="2699480" cy="1344663"/>
            <a:chOff x="4223693" y="1219764"/>
            <a:chExt cx="2699480" cy="1344663"/>
          </a:xfrm>
        </p:grpSpPr>
        <p:sp>
          <p:nvSpPr>
            <p:cNvPr id="27" name="สี่เหลี่ยมผืนผ้ามุมมน 26"/>
            <p:cNvSpPr/>
            <p:nvPr/>
          </p:nvSpPr>
          <p:spPr>
            <a:xfrm>
              <a:off x="4223693" y="1219764"/>
              <a:ext cx="2699480" cy="1344663"/>
            </a:xfrm>
            <a:prstGeom prst="roundRect">
              <a:avLst/>
            </a:pr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สี่เหลี่ยมผืนผ้ามุมมน 4"/>
            <p:cNvSpPr/>
            <p:nvPr/>
          </p:nvSpPr>
          <p:spPr>
            <a:xfrm>
              <a:off x="4289334" y="1351046"/>
              <a:ext cx="2568198" cy="1213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การเบิกจ่าย</a:t>
              </a:r>
            </a:p>
          </p:txBody>
        </p:sp>
      </p:grpSp>
      <p:grpSp>
        <p:nvGrpSpPr>
          <p:cNvPr id="29" name="กลุ่ม 28"/>
          <p:cNvGrpSpPr/>
          <p:nvPr/>
        </p:nvGrpSpPr>
        <p:grpSpPr>
          <a:xfrm>
            <a:off x="5694301" y="4869160"/>
            <a:ext cx="2592288" cy="1381302"/>
            <a:chOff x="3645667" y="2521837"/>
            <a:chExt cx="2403001" cy="1381302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3645667" y="2521837"/>
              <a:ext cx="2403001" cy="138130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สี่เหลี่ยมผืนผ้ามุมมน 4"/>
            <p:cNvSpPr/>
            <p:nvPr/>
          </p:nvSpPr>
          <p:spPr>
            <a:xfrm>
              <a:off x="3713097" y="2589267"/>
              <a:ext cx="2268141" cy="1246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600" b="1" kern="1200" dirty="0">
                  <a:solidFill>
                    <a:srgbClr val="5E0209"/>
                  </a:solidFill>
                </a:rPr>
                <a:t>การยืม</a:t>
              </a: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899592" y="4817716"/>
            <a:ext cx="2736304" cy="1412822"/>
            <a:chOff x="-295178" y="2502561"/>
            <a:chExt cx="2933991" cy="1192876"/>
          </a:xfrm>
        </p:grpSpPr>
        <p:sp>
          <p:nvSpPr>
            <p:cNvPr id="33" name="สี่เหลี่ยมผืนผ้ามุมมน 32"/>
            <p:cNvSpPr/>
            <p:nvPr/>
          </p:nvSpPr>
          <p:spPr>
            <a:xfrm>
              <a:off x="-295178" y="2543347"/>
              <a:ext cx="2933991" cy="115209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สี่เหลี่ยมผืนผ้ามุมมน 4"/>
            <p:cNvSpPr/>
            <p:nvPr/>
          </p:nvSpPr>
          <p:spPr>
            <a:xfrm>
              <a:off x="-182698" y="2502561"/>
              <a:ext cx="2821511" cy="1186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การบำรุงรักษา </a:t>
              </a:r>
              <a:br>
                <a:rPr lang="th-TH" sz="3200" b="1" kern="1200" dirty="0">
                  <a:solidFill>
                    <a:srgbClr val="5E0209"/>
                  </a:solidFill>
                </a:rPr>
              </a:br>
              <a:r>
                <a:rPr lang="th-TH" sz="3200" b="1" kern="1200" dirty="0">
                  <a:solidFill>
                    <a:srgbClr val="5E0209"/>
                  </a:solidFill>
                </a:rPr>
                <a:t>การตรวจสอบ</a:t>
              </a:r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1043608" y="3318892"/>
            <a:ext cx="2592288" cy="1344663"/>
            <a:chOff x="427706" y="1166833"/>
            <a:chExt cx="2427825" cy="1152168"/>
          </a:xfrm>
        </p:grpSpPr>
        <p:sp>
          <p:nvSpPr>
            <p:cNvPr id="36" name="สี่เหลี่ยมผืนผ้ามุมมน 35"/>
            <p:cNvSpPr/>
            <p:nvPr/>
          </p:nvSpPr>
          <p:spPr>
            <a:xfrm>
              <a:off x="427706" y="1166833"/>
              <a:ext cx="2427825" cy="1152168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สี่เหลี่ยมผืนผ้ามุมมน 4"/>
            <p:cNvSpPr/>
            <p:nvPr/>
          </p:nvSpPr>
          <p:spPr>
            <a:xfrm>
              <a:off x="483950" y="1223077"/>
              <a:ext cx="2315337" cy="1039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การจำหน่ายพัสดุ</a:t>
              </a:r>
            </a:p>
          </p:txBody>
        </p:sp>
      </p:grpSp>
      <p:pic>
        <p:nvPicPr>
          <p:cNvPr id="3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165304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395536" y="1321509"/>
            <a:ext cx="3247256" cy="614583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การเก็บและการบันทึก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itchFamily="18" charset="-34"/>
            </a:endParaRP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539552" y="2132856"/>
            <a:ext cx="83473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ลงบัญชีหรือทะเบียนเพื่อควบคุมพัสดุ แล้วแต่กรณี แยกเป็นชนิด 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และแสดงรายการตามตัวอย่างที่คณะกรรมการนโยบายกำหนด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ให้มีหลักฐานการรับเข้าบัญชีหรือทะเบียนไว้ประกอบรายการด้วย</a:t>
            </a: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สำหรับพัสดุประเภทอาหารสด จะลงรายการอาหารสดทุกชนิดในบัญชีเดียวกันก็ได้</a:t>
            </a: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เก็บรักษาพัสดุให้เป็นระเบียบเรียบร้อย ปลอดภัย และให้ครบถ้วนถูกต้องตรงตามบัญชีหรือทะเบียน</a:t>
            </a:r>
            <a:endParaRPr lang="en-US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endParaRPr lang="en-US" sz="28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endParaRPr lang="en-US" sz="2800" b="1" dirty="0">
              <a:solidFill>
                <a:srgbClr val="00206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6911975" cy="609600"/>
          </a:xfrm>
        </p:spPr>
        <p:txBody>
          <a:bodyPr/>
          <a:lstStyle/>
          <a:p>
            <a:r>
              <a:rPr lang="th-TH" altLang="ko-KR" sz="48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การจัดทำแผนการจัดซื้อจัดจ้าง 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</a:t>
            </a:r>
            <a:r>
              <a:rPr lang="en-US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2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48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89" y="5769606"/>
            <a:ext cx="8569412" cy="1015548"/>
            <a:chOff x="4716016" y="1196752"/>
            <a:chExt cx="6768752" cy="167114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264821" y="-1352053"/>
              <a:ext cx="1671142" cy="6768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950469" y="1373918"/>
              <a:ext cx="6333434" cy="1316806"/>
            </a:xfrm>
            <a:prstGeom prst="rect">
              <a:avLst/>
            </a:prstGeom>
            <a:solidFill>
              <a:srgbClr val="FDFDA9"/>
            </a:solidFill>
            <a:ln>
              <a:solidFill>
                <a:srgbClr val="CC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ในกรณีที่มีความจำเป็นต้องเปลี่ยนแปลงแผนการจัดซื้อจัดจ้างประจำปี ให้เจ้าหน้าที่จัดทำรายงานพร้อมระบุเหตุผลที่ขอเปลี่ยนแปลงเสนอ</a:t>
              </a:r>
              <a:r>
                <a:rPr lang="th-TH" sz="2300" b="1" spc="-100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หัวหน้าหน่วยงานของรัฐ</a:t>
              </a:r>
              <a:r>
                <a:rPr lang="th-TH" sz="23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เพื่อขอความเห็นชอบ</a:t>
              </a:r>
              <a:endParaRPr lang="th-TH" sz="23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23528" y="853666"/>
          <a:ext cx="9445015" cy="538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25514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3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311152" cy="61458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การเบิกจ่าย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401092" y="1850800"/>
            <a:ext cx="83473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800" b="1" dirty="0">
                <a:solidFill>
                  <a:srgbClr val="CC0066"/>
                </a:solidFill>
                <a:latin typeface="Angsana New" pitchFamily="18" charset="-34"/>
                <a:cs typeface="Angsana New" pitchFamily="18" charset="-34"/>
              </a:rPr>
              <a:t>ให้หัวหน้าหน่วยงานที่ต้องใช้พัสดุนั้น เป็นผู้เบิก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th-TH" sz="2800" b="1" dirty="0">
                <a:solidFill>
                  <a:srgbClr val="CC00FF"/>
                </a:solidFill>
                <a:latin typeface="Angsana New" pitchFamily="18" charset="-34"/>
                <a:cs typeface="Angsana New" pitchFamily="18" charset="-34"/>
              </a:rPr>
              <a:t>การจ่ายพัสดุ </a:t>
            </a:r>
            <a:r>
              <a:rPr lang="th-TH" sz="28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ให้หัวหน้าหน่วยพัสดุ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ที่มีหน้าที่เกี่ยวกับการควบคุมพัสดุหรือผู้ที่ได้รับมอบหมายจากหัวหน้าหน่วยงานของรัฐเป็นหัวหน้าหน่วยพัสดุ </a:t>
            </a:r>
            <a:r>
              <a:rPr lang="th-TH" sz="28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เป็นผู้สั่งจ่ายพัสดุ </a:t>
            </a:r>
          </a:p>
          <a:p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         ผู้จ่ายพัสดุต้องตรวจสอบความถูกต้องของใบเบิกและเอกสารประกอบ </a:t>
            </a:r>
            <a:r>
              <a:rPr lang="en-US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ถ้ามี</a:t>
            </a:r>
            <a:r>
              <a:rPr lang="en-US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) </a:t>
            </a:r>
            <a:br>
              <a:rPr lang="en-US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en-US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แล้วลงบัญชีหรือทะเบียนทุกครั้งที่มีการจ่าย และเก็บใบเบิกจ่ายไว้เป็นหลักฐานด้วย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หากมีความจำเป็นจะกำหนดวิธีการเบิกจ่ายพัสดุเป็นอย่างอื่น ให้อยู่ในดุลพินิจของหัวหน้าหน่วยงานของรัฐนั้น โดยให้รายงานคณะกรรมการวินิจฉัยและสำนักงานการตรวจเงินแผ่นดินทราบด้วย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endParaRPr lang="en-US" sz="28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endParaRPr lang="en-US" sz="28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6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1735088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การยืม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: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63688" y="1124744"/>
            <a:ext cx="7380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การให้ยืม หรือนำพัสดุไปใช้ในกิจการ ซึ่งมิใช่เพื่อประโยชน์ของทางราชการจะกระทำมิได้</a:t>
            </a:r>
            <a:endParaRPr lang="th-TH" sz="20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 bwMode="auto">
          <a:xfrm>
            <a:off x="171490" y="2348880"/>
            <a:ext cx="8792998" cy="403244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98514" y="1566097"/>
            <a:ext cx="1735088" cy="61458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lvl="0"/>
            <a:r>
              <a:rPr lang="th-TH" sz="3600" b="1" dirty="0">
                <a:solidFill>
                  <a:srgbClr val="5E0209"/>
                </a:solidFill>
              </a:rPr>
              <a:t>พัสดุประเภทใช้คงรูป 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2348880"/>
            <a:ext cx="878497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การยืมระหว่างหน่วยงานของรัฐ 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จะต้องได้รับอนุมัติจากหัวหน้าหน่วยงานของรัฐผู้ให้ยืม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การให้บุคคลยืม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ใช้ภายในสถานที่ของหน่วยงานของรัฐเดียวกัน จะต้องได้รับอนุมัติจากหัวหน้าหน่วยงานซึ่งรับผิดชอบพัสดุนั้น แต่ถ้ายืมไปใช้นอกสถานที่ของหน่วยงานของรัฐ จะต้องได้รับอนุมัติจากหัวหน้าหน่วยงานของรัฐ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ผู้ยืมส่งคืนพัสดุนั้นในสภาพที่ใช้การได้เรียบร้อย  </a:t>
            </a:r>
            <a:r>
              <a:rPr lang="th-TH" sz="24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หากเกิดชำรุดเสียหาย 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หรือใช้การไม่ได้ หรือสูญหายไป  </a:t>
            </a:r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ผู้ยืมต้องจัดการแก้ไขซ่อมแซมให้คงสภาพเดิม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โดยเสียค่าใช้จ่ายของตนเอง หรือชดใช้เป็นพัสดุประเภท ชนิด ขนาด ลักษณะและคุณภาพอย่างเดียวกัน หรือชดใช้เป็นเงินตามราคาที่เป็นอยู่ในขณะยืม โดยมีหลักเกณฑ์ดังนี้</a:t>
            </a:r>
          </a:p>
          <a:p>
            <a:pPr marL="342900" lvl="0" indent="19050">
              <a:buFont typeface="Wingdings" pitchFamily="2" charset="2"/>
              <a:buChar char="§"/>
            </a:pP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ราชการส่วนกลาง และราชการส่วนภูมิภาค ให้เป็นไปตามหลักเกณฑ์ที่กระทรวงการคลังกำหนด</a:t>
            </a:r>
          </a:p>
          <a:p>
            <a:pPr marL="342900" lvl="0" indent="19050">
              <a:buFont typeface="Wingdings" pitchFamily="2" charset="2"/>
              <a:buChar char="§"/>
            </a:pP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ราชการส่วนท้องถิ่น ให้เป็นไปตามหลักเกณฑ์ที่กระทรวงมหาดไทยกำหนด</a:t>
            </a:r>
          </a:p>
          <a:p>
            <a:pPr marL="342900" lvl="0" indent="19050">
              <a:buFont typeface="Wingdings" pitchFamily="2" charset="2"/>
              <a:buChar char="§"/>
            </a:pP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หน่วยงานของรัฐอื่น ให้เป็นไปตามหลักเกณฑ์ที่หน่วยงานของรัฐนั้นกำหนด</a:t>
            </a:r>
            <a:endParaRPr lang="en-US" sz="24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lvl="0"/>
            <a:endParaRPr lang="th-TH" dirty="0"/>
          </a:p>
          <a:p>
            <a:endParaRPr lang="th-TH" dirty="0"/>
          </a:p>
          <a:p>
            <a:pPr lvl="0"/>
            <a:endParaRPr lang="th-TH" b="1" dirty="0"/>
          </a:p>
          <a:p>
            <a:pPr lvl="0"/>
            <a:endParaRPr lang="th-TH" b="1" dirty="0"/>
          </a:p>
          <a:p>
            <a:pPr lvl="0"/>
            <a:endParaRPr lang="th-TH" b="1" dirty="0"/>
          </a:p>
          <a:p>
            <a:pPr lvl="0"/>
            <a:endParaRPr lang="th-TH" b="1" dirty="0"/>
          </a:p>
          <a:p>
            <a:pPr lvl="0"/>
            <a:endParaRPr lang="th-TH" b="1" dirty="0"/>
          </a:p>
          <a:p>
            <a:pPr lvl="0"/>
            <a:endParaRPr lang="th-TH" b="1" dirty="0"/>
          </a:p>
          <a:p>
            <a:pPr lvl="0"/>
            <a:endParaRPr lang="th-TH" dirty="0"/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1735088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การยืม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: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98178" y="910573"/>
            <a:ext cx="7380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การให้ยืม หรือนำพัสดุไปใช้ในกิจการ ซึ่งมิใช่เพื่อประโยชน์ของทางราชการจะกระทำมิได้</a:t>
            </a:r>
            <a:endParaRPr lang="th-TH" sz="2800" b="1" dirty="0">
              <a:solidFill>
                <a:srgbClr val="3D34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 bwMode="auto">
          <a:xfrm>
            <a:off x="171490" y="2348880"/>
            <a:ext cx="8792998" cy="403244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71490" y="1894670"/>
            <a:ext cx="1735088" cy="61458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lvl="0"/>
            <a:r>
              <a:rPr lang="th-TH" sz="3600" b="1" dirty="0">
                <a:solidFill>
                  <a:srgbClr val="5E0209"/>
                </a:solidFill>
              </a:rPr>
              <a:t>พัสดุประเภทสิ้นเปลือง 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0297" y="2495025"/>
            <a:ext cx="87849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ให้กระทำได้เฉพาะ หน่วยงานของรัฐผู้ยืมมีความจำเป็น รีบด่วน จะดำเนินการจัดหาได้</a:t>
            </a:r>
            <a:b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 ไม่ทันการ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และหน่วยงานของรัฐผู้ให้ยืมมีพัสดุนั้นๆ พอที่จะให้ยืมได้ และให้มีหลักฐาน</a:t>
            </a:r>
            <a:b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การยืมเป็นลายลักษณ์อักษร </a:t>
            </a:r>
          </a:p>
          <a:p>
            <a:pPr lvl="0"/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       ทั้งนี้ โดยปกติหน่วยงานของรัฐผู้ยืมจะต้องจัดหาพัสดุเป็นประเภท  ชนิด และ</a:t>
            </a:r>
            <a:b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ปริมาณเช่นเดียวกันส่งคืนให้หน่วยงานของรัฐผู้ให้ยืม</a:t>
            </a:r>
          </a:p>
          <a:p>
            <a:pPr marL="514350" lvl="0" indent="-514350">
              <a:buFont typeface="Wingdings" pitchFamily="2" charset="2"/>
              <a:buChar char="q"/>
            </a:pPr>
            <a:r>
              <a:rPr lang="th-TH" sz="28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เมื่อครบกำหนดยืม ให้ผู้ให้ยืมหรือผู้รับหน้าที่แทนมีหน้าที่ติดตามทวงพัสดุที่ให้ยืมไป คืนภายใน </a:t>
            </a:r>
            <a:r>
              <a:rPr lang="en-US" sz="28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7</a:t>
            </a:r>
            <a:r>
              <a:rPr lang="th-TH" sz="28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วัน นับแต่วันครบกำหนด</a:t>
            </a:r>
          </a:p>
          <a:p>
            <a:pPr lvl="0"/>
            <a:endParaRPr lang="th-TH" sz="2800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  <a:p>
            <a:pPr lvl="0"/>
            <a:endParaRPr lang="th-TH" b="1" dirty="0"/>
          </a:p>
          <a:p>
            <a:pPr lvl="0"/>
            <a:endParaRPr lang="th-TH" b="1" dirty="0"/>
          </a:p>
          <a:p>
            <a:pPr lvl="0"/>
            <a:endParaRPr lang="th-TH" b="1" dirty="0"/>
          </a:p>
          <a:p>
            <a:pPr lvl="0"/>
            <a:endParaRPr lang="th-TH" b="1" dirty="0"/>
          </a:p>
          <a:p>
            <a:pPr lvl="0"/>
            <a:endParaRPr lang="th-TH" dirty="0"/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80728"/>
            <a:ext cx="2376264" cy="1771978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pPr lvl="0"/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</a:t>
            </a:r>
            <a:r>
              <a:rPr lang="en-US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4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11560" y="1700808"/>
            <a:ext cx="2736304" cy="757770"/>
            <a:chOff x="611560" y="1700808"/>
            <a:chExt cx="2736304" cy="757770"/>
          </a:xfrm>
        </p:grpSpPr>
        <p:sp>
          <p:nvSpPr>
            <p:cNvPr id="47" name="สี่เหลี่ยมผืนผ้ามุมมน 46"/>
            <p:cNvSpPr/>
            <p:nvPr/>
          </p:nvSpPr>
          <p:spPr>
            <a:xfrm>
              <a:off x="611560" y="1700808"/>
              <a:ext cx="2736304" cy="68225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สี่เหลี่ยมผืนผ้ามุมมน 4"/>
            <p:cNvSpPr/>
            <p:nvPr/>
          </p:nvSpPr>
          <p:spPr>
            <a:xfrm>
              <a:off x="683568" y="1755832"/>
              <a:ext cx="2592288" cy="70274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การบำรุงรักษา</a:t>
              </a:r>
            </a:p>
          </p:txBody>
        </p:sp>
      </p:grpSp>
      <p:sp>
        <p:nvSpPr>
          <p:cNvPr id="40" name="AutoShape 4"/>
          <p:cNvSpPr>
            <a:spLocks noChangeArrowheads="1"/>
          </p:cNvSpPr>
          <p:nvPr/>
        </p:nvSpPr>
        <p:spPr bwMode="auto">
          <a:xfrm>
            <a:off x="160124" y="2961828"/>
            <a:ext cx="3835812" cy="3896172"/>
          </a:xfrm>
          <a:prstGeom prst="roundRect">
            <a:avLst>
              <a:gd name="adj" fmla="val 16667"/>
            </a:avLst>
          </a:prstGeom>
          <a:solidFill>
            <a:srgbClr val="FDFDA9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endParaRPr lang="th-TH" altLang="th-TH" sz="24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2" name="Freeform 6"/>
          <p:cNvSpPr>
            <a:spLocks/>
          </p:cNvSpPr>
          <p:nvPr/>
        </p:nvSpPr>
        <p:spPr bwMode="gray">
          <a:xfrm>
            <a:off x="3897489" y="2864992"/>
            <a:ext cx="746519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4" name="AutoShape 3"/>
          <p:cNvSpPr>
            <a:spLocks noChangeArrowheads="1"/>
          </p:cNvSpPr>
          <p:nvPr/>
        </p:nvSpPr>
        <p:spPr bwMode="auto">
          <a:xfrm>
            <a:off x="5127350" y="2965757"/>
            <a:ext cx="3973033" cy="389224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h-TH" altLang="th-TH" sz="2400">
              <a:latin typeface="Verdana" panose="020B0604030504040204" pitchFamily="34" charset="0"/>
            </a:endParaRPr>
          </a:p>
        </p:txBody>
      </p:sp>
      <p:sp>
        <p:nvSpPr>
          <p:cNvPr id="46" name="Freeform 8"/>
          <p:cNvSpPr>
            <a:spLocks/>
          </p:cNvSpPr>
          <p:nvPr/>
        </p:nvSpPr>
        <p:spPr bwMode="gray">
          <a:xfrm flipH="1">
            <a:off x="4788024" y="2864992"/>
            <a:ext cx="678653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6040302" y="1800796"/>
            <a:ext cx="2736304" cy="682257"/>
            <a:chOff x="6275027" y="1766076"/>
            <a:chExt cx="2736304" cy="682257"/>
          </a:xfrm>
        </p:grpSpPr>
        <p:sp>
          <p:nvSpPr>
            <p:cNvPr id="48" name="สี่เหลี่ยมผืนผ้ามุมมน 47"/>
            <p:cNvSpPr/>
            <p:nvPr/>
          </p:nvSpPr>
          <p:spPr>
            <a:xfrm>
              <a:off x="6275027" y="1766076"/>
              <a:ext cx="2736304" cy="68225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สี่เหลี่ยมผืนผ้า 2"/>
            <p:cNvSpPr/>
            <p:nvPr/>
          </p:nvSpPr>
          <p:spPr>
            <a:xfrm>
              <a:off x="6506489" y="1847605"/>
              <a:ext cx="2273379" cy="547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5E02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การตรวจสอบพัสดุ</a:t>
              </a:r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251520" y="3084626"/>
            <a:ext cx="39604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จัดให้มีผู้ควบคุมดูแลพัสดุที่อยู่ในความครอบครองให้อยู่ในสภาพที่พร้อมใช้งานได้ตลอดเวลา </a:t>
            </a:r>
            <a:br>
              <a:rPr lang="th-TH" sz="2400" b="1" dirty="0">
                <a:latin typeface="Angsana New" pitchFamily="18" charset="-34"/>
                <a:cs typeface="Angsana New" pitchFamily="18" charset="-34"/>
              </a:rPr>
            </a:b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ให้มีการจัดทำแผนการซ่อมบำรุงที่เหมาะสมและระยะเวลาในการซ่อมบำรุงด้วย</a:t>
            </a:r>
            <a:br>
              <a:rPr lang="th-TH" sz="2400" b="1" dirty="0">
                <a:latin typeface="Angsana New" pitchFamily="18" charset="-34"/>
                <a:cs typeface="Angsana New" pitchFamily="18" charset="-34"/>
              </a:rPr>
            </a:b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รณีที่พัสดุเกิดการชำรุดให้หน่วยงานของรัฐดำเนินการซ่อมแซมให้กลับมาอยู่ในสภาพพร้อมใช้งานโดยเร็ว</a:t>
            </a:r>
            <a:endParaRPr lang="en-US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292080" y="3084626"/>
            <a:ext cx="38083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-90488">
              <a:buFontTx/>
              <a:buChar char="-"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ก่อนสิ้นปีงบประมาณของทุกปี แต่งตั้งผู้รับผิดชอบในการตรวจสอบพัสดุซึ่งมิเป็นเจ้าหน้าที่  ตรวจสอบการรับจ่ายพัสดุในงวด 1 ปีที่ผ่านมา</a:t>
            </a:r>
          </a:p>
          <a:p>
            <a:pPr marL="90488" indent="-90488">
              <a:buFontTx/>
              <a:buChar char="-"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รายงานผลการตรวจสอบต่อผู้แต่งตั้งภายใน 30 วันทำการ นับแต่วันเริ่มดำเนินการตรวจสอบพัสดุนั้น </a:t>
            </a:r>
          </a:p>
          <a:p>
            <a:pPr marL="90488" indent="-90488">
              <a:buFontTx/>
              <a:buChar char="-"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หากผลการตรวจสอบปรากฏเห็นได้อย่างชัดเจนว่าพัสดุชำรุด เสื่อมสภาพ เนื่องมาจากการใช้งานตามปกติ หรือสูญไปตามธรรมชาติ ให้หัวหน้าหน่วยงานของรัฐพิจารณาสั่งการให้ดำเนินการจำหน่ายต่อไปได้</a:t>
            </a:r>
            <a:endParaRPr lang="en-US" sz="20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	</a:t>
            </a:r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การจำหน่ายพัสดุ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: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43808" y="96868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rgbClr val="3D34F6"/>
                </a:solidFill>
              </a:rPr>
              <a:t>ขาย</a:t>
            </a:r>
            <a:endParaRPr lang="th-TH" sz="3600" u="sng" dirty="0">
              <a:solidFill>
                <a:srgbClr val="3D34F6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8574" y="1602454"/>
            <a:ext cx="87548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2800" b="1" dirty="0"/>
              <a:t> </a:t>
            </a:r>
            <a:r>
              <a:rPr lang="th-TH" sz="2800" b="1" dirty="0">
                <a:solidFill>
                  <a:srgbClr val="002060"/>
                </a:solidFill>
              </a:rPr>
              <a:t>ให้ดำเนินการขายโดยวิธีทอดตลาดก่อน </a:t>
            </a:r>
            <a:r>
              <a:rPr lang="th-TH" sz="2800" b="1" dirty="0"/>
              <a:t>แต่ถ้าขายโดยวิธีทอดตลาดแล้วไม่ได้ผลดี </a:t>
            </a:r>
            <a:br>
              <a:rPr lang="th-TH" sz="2800" b="1" dirty="0"/>
            </a:br>
            <a:r>
              <a:rPr lang="th-TH" sz="2800" b="1" dirty="0"/>
              <a:t>ให้นำวิธีที่กำหนดเกี่ยวกับการซื้อมาใช้โดยอนุโลม </a:t>
            </a:r>
            <a:r>
              <a:rPr lang="th-TH" sz="2800" b="1" dirty="0">
                <a:solidFill>
                  <a:srgbClr val="FF0000"/>
                </a:solidFill>
              </a:rPr>
              <a:t>เว้นแต่</a:t>
            </a:r>
            <a:endParaRPr lang="th-TH" sz="28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การขายพัสดุครั้งหนึ่งซึ่งมีราคาซื้อหรือได้มารวมกันไม่เกิน </a:t>
            </a:r>
            <a:r>
              <a:rPr lang="en-US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500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,</a:t>
            </a:r>
            <a:r>
              <a:rPr lang="en-US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000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บาท จะขายโดยวิธีเฉพาะเจาะจง   โดยไม่ต้องทอดตลาดก่อนก็ได้ โดยตกลงราคา</a:t>
            </a: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การขายให้แก่หน่วยงานของรัฐ หรือองค์การสถานสาธารณกุศลตามมาตรา 47 </a:t>
            </a:r>
            <a:r>
              <a:rPr lang="x-none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7</a:t>
            </a:r>
            <a:r>
              <a:rPr lang="x-none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แห่งประมวลรัษฎากร   ให้ขายโดยวิธีเฉพาะเจาะจง</a:t>
            </a: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การขายอุปกรณ์อิเล็กทรอนิกส์  เช่น  โทรศัพท์เคลื่อนที่ 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แท็บเล็ต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ให้แก่เจ้าหน้าที่</a:t>
            </a:r>
            <a:b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ของรัฐที่หน่วยงานของรัฐ   มอบให้ไว้ใช้งานในหน้าที่ เมื่อบุคคลดังกล่าวพ้นจาก</a:t>
            </a:r>
            <a:b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หน้าที่ หรืออุปกรณ์ดังกล่าวพ้นระยะเวลาการใช้งานแล้ว ให้ขายให้แก่บุคคลดังกล่าว</a:t>
            </a:r>
            <a:b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โดยวิธีเฉพาะเจาะจง</a:t>
            </a:r>
          </a:p>
          <a:p>
            <a:endParaRPr lang="th-TH" sz="28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การจำหน่ายพัสดุ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: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43808" y="96868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600" b="1" u="sng" dirty="0">
                <a:solidFill>
                  <a:srgbClr val="3D34F6"/>
                </a:solidFill>
              </a:rPr>
              <a:t>ขาย</a:t>
            </a:r>
            <a:endParaRPr lang="th-TH" sz="3600" u="sng" dirty="0">
              <a:solidFill>
                <a:srgbClr val="3D34F6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8574" y="1602454"/>
            <a:ext cx="875487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การขายโดยวิธีทอดตลาด ให้ถือปฏิบัติตามประมวลกฎหมายแพ่งและพาณิชย์ 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โดยให้ผู้ที่ได้รับมอบหมายทำการประเมินราคาทรัพย์สินก่อนการประกาศ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ขายทอดตลาด กรณีที่เป็นพัสดุที่มีการจำหน่ายเป็นการทั่วไปให้พิจารณาราคา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ที่ซื้อขายกันตามปกติในท้องตลาด หรือราคาท้องถิ่นของสภาพปัจจุบันของพัสดุนั้น ณ  เวลาที่จะทำการขาย  และควรมีการเปรียบเทียบราคา ตามความเหมาะสม กรณีที่เป็นพัสดุที่ไม่มีการจำหน่ายทั่วไป ให้พิจารณาราคาตามลักษณะ ประเภท ชนิดของพัสดุ และอายุการใช้งาน รวมทั้งสภาพและสถานที่ตั้งของพัสดุด้วย ทั้งนี้ ให้เสนอหัวหน้าหน่วยงานของรัฐพิจารณาให้ความเห็นชอบราคาประเมินดังกล่าว 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โดยคำนึงถึงประโยชน์ของหน่วยงานของรัฐด้วย</a:t>
            </a:r>
            <a:endParaRPr lang="en-US" sz="30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indent="358775"/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หน่วยงานของรัฐจะจ้างผู้ประกอบการที่ให้บริการขายทอดตลาดเป็น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ผู้ดำเนินการก็ได้ 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6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การจำหน่ายพัสดุ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: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4687" y="1915091"/>
            <a:ext cx="84202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แลกเปลี่ยน</a:t>
            </a:r>
            <a:r>
              <a:rPr lang="th-TH" sz="32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ให้ดำเนินการตามวิธีการแลกเปลี่ยนที่กำหนดไว้ในระเบียบนี้</a:t>
            </a:r>
          </a:p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โอน</a:t>
            </a:r>
            <a:r>
              <a:rPr lang="th-TH" sz="32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ให้โอนแก่หน่วยงานของรัฐ หรือองค์การสถานสาธารณกุศลตามมาตรา 47 </a:t>
            </a:r>
            <a:r>
              <a:rPr lang="en-US" sz="3200" b="1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7</a:t>
            </a:r>
            <a:r>
              <a:rPr lang="en-US" sz="3200" b="1" dirty="0"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แห่งประมวลรัษฎากร ทั้งนี้ ให้มีหลักฐานการส่งมอบไว้</a:t>
            </a:r>
            <a:br>
              <a:rPr lang="th-TH" sz="32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ต่อกันด้วย</a:t>
            </a:r>
          </a:p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แปรสภาพหรือทำลาย</a:t>
            </a:r>
            <a:r>
              <a:rPr lang="th-TH" sz="32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ตามหลักเกณฑ์และวิธีการที่หน่วยงานของรัฐกำหนดการดำเนินการตามวรรคหนึ่ง โดยปกติให้แล้วเสร็จภายใน 60 วัน </a:t>
            </a:r>
            <a:br>
              <a:rPr lang="th-TH" sz="32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นับถัดจากวันที่หัวหน้าหน่วยงานของรัฐสั่งการ </a:t>
            </a:r>
            <a:endParaRPr lang="en-US" sz="3200" b="1" dirty="0">
              <a:latin typeface="Angsana New" pitchFamily="18" charset="-34"/>
              <a:cs typeface="Angsana New" pitchFamily="18" charset="-34"/>
            </a:endParaRPr>
          </a:p>
          <a:p>
            <a:endParaRPr lang="th-TH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indent="358775">
              <a:buAutoNum type="thaiAlphaParenR"/>
            </a:pPr>
            <a:endParaRPr lang="en-US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indent="358775"/>
            <a:endParaRPr lang="en-US" sz="2400" b="1" dirty="0">
              <a:latin typeface="Angsana New" pitchFamily="18" charset="-34"/>
              <a:cs typeface="Angsana New" pitchFamily="18" charset="-34"/>
            </a:endParaRPr>
          </a:p>
          <a:p>
            <a:pPr indent="358775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699792" y="98072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3D34F6"/>
                </a:solidFill>
              </a:rPr>
              <a:t>แลกเปลี่ยน  โอน  แปรสภาพหรือทำลาย </a:t>
            </a:r>
            <a:endParaRPr lang="th-TH" sz="3600" dirty="0">
              <a:solidFill>
                <a:srgbClr val="3D34F6"/>
              </a:solidFill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20071" y="227112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การลงโทษให้เป็นผู้ทิ้งงาน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67013" y="1772816"/>
            <a:ext cx="8822828" cy="475252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CC99FF"/>
            </a:solidFill>
            <a:round/>
            <a:headEnd/>
            <a:tailEnd/>
          </a:ln>
          <a:effectLst/>
        </p:spPr>
        <p:txBody>
          <a:bodyPr wrap="none" anchor="t"/>
          <a:lstStyle/>
          <a:p>
            <a:pPr algn="thaiDist">
              <a:defRPr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ห้าม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หน่วยงานของรัฐก่อนิติสัมพันธ์กับผู้ทิ้งงานที่ถูก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ระบุชื่อไว้ในบัญชีรายชื่อ</a:t>
            </a:r>
            <a:endParaRPr lang="en-US" sz="3200" b="1" dirty="0" smtClean="0">
              <a:latin typeface="Angsana New" pitchFamily="18" charset="-34"/>
              <a:cs typeface="Angsana New" pitchFamily="18" charset="-34"/>
            </a:endParaRPr>
          </a:p>
          <a:p>
            <a:pPr algn="thaiDist">
              <a:defRPr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ผู้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ทิ้งงาน และได้แจ้งเวียนชื่อแล้ว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เว้น</a:t>
            </a:r>
            <a:r>
              <a:rPr lang="th-TH" sz="32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แต่ 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จะได้มีการเพิกถอนการเป็นผู้ทิ้งงาน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  <a:p>
            <a:pPr algn="thaiDist">
              <a:defRPr/>
            </a:pPr>
            <a:r>
              <a:rPr lang="th-TH" sz="2800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         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กรณีปรากฏว่า ผู้ยื่นข้อเสนอ หรือคู่สัญญาของหน่วยงานของรัฐ 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กระทำการอันมีลักษณะเป็นการทิ้งงาน ตามความในมาตรา </a:t>
            </a: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109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ให้หัวหน้า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หน่วยงานของรัฐพิจารณาให้ผู้ยื่นข้อเสนอคู่สัญญาหรือผู้รับจ้างช่วงที่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หน่วยงานของรัฐอนุญาตให้รับช่วงงานได้ หรือที่ปรึกษา หรือผู้ให้บริการ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ออกแบบหรือควบคุมงาน เป็นผู้ทิ้งงาน แล้วแต่กรณี พร้อมความเห็นของตน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เสนอไปยังปลัดกระทรวงการคลังเพื่อพิจารณาสั่งให้เป็นผู้ทิ้งงานโดยเร็ว</a:t>
            </a:r>
          </a:p>
          <a:p>
            <a:pPr>
              <a:defRPr/>
            </a:pPr>
            <a:endParaRPr lang="th-TH" sz="2800" b="1" dirty="0"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800" b="1" dirty="0"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กระจาย 1 10"/>
          <p:cNvSpPr/>
          <p:nvPr/>
        </p:nvSpPr>
        <p:spPr>
          <a:xfrm rot="303665">
            <a:off x="5418968" y="865040"/>
            <a:ext cx="2559688" cy="1240534"/>
          </a:xfrm>
          <a:prstGeom prst="irregularSeal1">
            <a:avLst/>
          </a:prstGeom>
          <a:solidFill>
            <a:srgbClr val="C000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19100" indent="-382588" algn="ctr">
              <a:defRPr/>
            </a:pPr>
            <a:r>
              <a:rPr lang="th-TH" sz="3200" b="1" dirty="0">
                <a:solidFill>
                  <a:schemeClr val="bg1"/>
                </a:solidFill>
                <a:latin typeface="Cordia New" pitchFamily="34" charset="-34"/>
              </a:rPr>
              <a:t>ข้อห้าม </a:t>
            </a:r>
            <a:r>
              <a:rPr lang="en-US" sz="32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!!</a:t>
            </a:r>
            <a:endParaRPr lang="th-TH" sz="3200" b="1" dirty="0">
              <a:solidFill>
                <a:schemeClr val="bg1"/>
              </a:solidFill>
              <a:latin typeface="Cordia New" pitchFamily="34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6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347292815"/>
              </p:ext>
            </p:extLst>
          </p:nvPr>
        </p:nvGraphicFramePr>
        <p:xfrm>
          <a:off x="611560" y="1917625"/>
          <a:ext cx="7874272" cy="5039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4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01" y="3645024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การลงโทษให้เป็นผู้ทิ้งงาน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1114872"/>
            <a:ext cx="8306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     ม.</a:t>
            </a:r>
            <a:r>
              <a:rPr lang="en-US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109 </a:t>
            </a:r>
            <a:r>
              <a:rPr lang="th-TH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ในกรณีปรากฏว่าผู้ยื่นข้อเสนอหรือคู่สัญญาของหน่วยงานของรัฐกระทำการดังต่อไปนี้ </a:t>
            </a:r>
            <a:br>
              <a:rPr lang="th-TH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</a:br>
            <a:r>
              <a:rPr lang="th-TH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โดยไม่มีเหตุอันควร ให้ถือว่ากระทำการอันมีลักษณะเป็นการทิ้งงาน</a:t>
            </a:r>
            <a:r>
              <a:rPr lang="en-US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endParaRPr lang="th-TH" sz="24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947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3738840614"/>
              </p:ext>
            </p:extLst>
          </p:nvPr>
        </p:nvGraphicFramePr>
        <p:xfrm>
          <a:off x="852984" y="2105471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16" y="3789040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</a:t>
            </a: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9676" y="1700808"/>
            <a:ext cx="4057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สามารถกระทำได้ตามหลักเกณฑ์ ดังต่อไปนี้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07504" y="1086225"/>
            <a:ext cx="8136384" cy="614583"/>
          </a:xfrm>
          <a:prstGeom prst="roundRect">
            <a:avLst>
              <a:gd name="adj" fmla="val 16667"/>
            </a:avLst>
          </a:prstGeom>
          <a:solidFill>
            <a:srgbClr val="FDFDA9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lvl="0"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ม.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110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ผู้ที่สั่งให้เป็นผู้ทิ้งงานตาม ม.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109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อาจร้องขอให้ได้รับการเพิกถอนการเป็นผู้ทิ้งงาน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:</a:t>
            </a: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5809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592F275E-EB10-4E99-8493-CDDD2DDD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086"/>
            <a:ext cx="7272486" cy="609600"/>
          </a:xfrm>
        </p:spPr>
        <p:txBody>
          <a:bodyPr/>
          <a:lstStyle/>
          <a:p>
            <a:r>
              <a:rPr lang="th-TH" dirty="0"/>
              <a:t>การจัดทำร่างขอบเขตของงานหรือรายละเอียดคุณลักษณะเฉพาะของพัสดุหรือแบบรูปรายการงานก่อสร้าง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393903C2-599D-49E4-B488-FB87864BE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325141"/>
            <a:ext cx="8280151" cy="5056187"/>
          </a:xfrm>
        </p:spPr>
        <p:txBody>
          <a:bodyPr/>
          <a:lstStyle/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b="1" u="sng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ในการซื้อหรือจ้างที่มิใช่การจ้างก่อสร้าง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ให้หัวหน้าหน่วยงานของรัฐแต่งตั้งคณะกรรมการขึ้นมาคณะหนึ่ง หรือมอบหมายให้เจ้าหน้าที่หรือบุคคลใดบุคคลหนึ่งจัดทำร่างขอบเขตของงานหรือรายละเอียดคุณลักษณะเฉพาะของพัสดุที่จะซื้อหรือจ้าง  รวมทั้งกำหนดหลักเกณฑ์การพิจารณาคัดเลือกข้อเสนอ 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b="1" u="sng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ในการจ้างก่อสร้าง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ให้หัวหน้าหน่วยงานของรัฐแต่งตั้งคณะกรรมการขึ้นมาคณะหนึ่ง หรือมอบหมายให้เจ้าหน้าที่หรือบุคคลใดบุคคลหนึ่งจัดทำแบบรูปรายการงานก่อสร้าง หรือจะดำเนินการจ้างตามความในหมวด 4 งานจ้างออกแบบหรือควบคุมงานก่อสร้าง</a:t>
            </a:r>
            <a:b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</a:b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ก็ได้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องค์ประกอบ ระยะเวลาการพิจารณา และการประชุมของคณะกรรมการตามวรรคหนึ่งและ</a:t>
            </a:r>
            <a:r>
              <a:rPr lang="th-TH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วรรคสาม </a:t>
            </a: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ให้เป็นไปตามที่หัวหน้าหน่วยงานของรัฐกำหนดตามความจำเป็นและเหมาะสม  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pic>
        <p:nvPicPr>
          <p:cNvPr id="7" name="Picture 7" descr="http://www.gprocurement.go.th/wps/wcm/connect/80d0be004382eaa6910193dec3fc5a9c/?MOD=AJPERES&amp;attachment=true&amp;id=1396589418538">
            <a:extLst>
              <a:ext uri="{FF2B5EF4-FFF2-40B4-BE49-F238E27FC236}">
                <a16:creationId xmlns:a16="http://schemas.microsoft.com/office/drawing/2014/main" xmlns="" id="{B7A475E2-B2CC-44F0-B7DE-E8687AB28A0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0E24FFD5-A2FD-4AC2-8C23-1AE9A5168E05}"/>
              </a:ext>
            </a:extLst>
          </p:cNvPr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11923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2683613890"/>
              </p:ext>
            </p:extLst>
          </p:nvPr>
        </p:nvGraphicFramePr>
        <p:xfrm>
          <a:off x="852984" y="2010885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509120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 (ต่อ)</a:t>
            </a: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31080" y="939220"/>
            <a:ext cx="8517384" cy="90261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lvl="0"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ผู้ที่ถูกสั่งให้เป็นผู้ทิ้งงาน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ามารถยื่นคำร้องขอเพิกถอนการเป็นผู้ทิ้งงานได้ </a:t>
            </a:r>
            <a:b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โดยต้องแสดงหลักฐานประกอบการพิจารณา ตามหลักเกณฑ์ดังนี้ </a:t>
            </a: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140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0700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2550508455"/>
              </p:ext>
            </p:extLst>
          </p:nvPr>
        </p:nvGraphicFramePr>
        <p:xfrm>
          <a:off x="899592" y="1556792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32" y="3356992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 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141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73137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6911975" cy="609600"/>
          </a:xfrm>
        </p:spPr>
        <p:txBody>
          <a:bodyPr/>
          <a:lstStyle/>
          <a:p>
            <a:pPr algn="ctr"/>
            <a:r>
              <a:rPr lang="th-TH" sz="5400" dirty="0" smtClean="0"/>
              <a:t>กฎกระทรวง</a:t>
            </a:r>
            <a:endParaRPr lang="th-TH" sz="54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928670"/>
            <a:ext cx="8429684" cy="2428892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th-TH" sz="4400" b="1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44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4800" b="1" dirty="0" smtClean="0">
                <a:solidFill>
                  <a:srgbClr val="0070C0"/>
                </a:solidFill>
              </a:rPr>
              <a:t>กำหนดให้</a:t>
            </a:r>
            <a:r>
              <a:rPr lang="th-TH" sz="4400" b="1" dirty="0" smtClean="0">
                <a:solidFill>
                  <a:srgbClr val="0070C0"/>
                </a:solidFill>
              </a:rPr>
              <a:t>หน่วยงานอื่นเป็นหน่วยงานของรัฐ  ตามพระราชบัญญัติการจัดซื้อจัดจ้างและการบริหารพัสดุภาครัฐ  พ.ศ. </a:t>
            </a:r>
            <a:r>
              <a:rPr lang="th-TH" sz="44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2560  </a:t>
            </a:r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 bwMode="gray">
          <a:xfrm>
            <a:off x="357158" y="3571876"/>
            <a:ext cx="8429684" cy="2428892"/>
          </a:xfrm>
          <a:prstGeom prst="rect">
            <a:avLst/>
          </a:prstGeom>
          <a:solidFill>
            <a:srgbClr val="CCFFCC"/>
          </a:solidFill>
          <a:ln>
            <a:solidFill>
              <a:srgbClr val="3D34F6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thaiDi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กำหนดให้ “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ทุนหมุนเวียนที่มีสถานะเป็นนิติบุคคลตามกฎหมายว่าด้วยการบริหารทุนหมุนเวียน  เป็นหน่วยงานอื่นของรัฐ” ตาม </a:t>
            </a:r>
            <a:r>
              <a:rPr kumimoji="0" lang="th-TH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พรบ.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นี้  </a:t>
            </a:r>
          </a:p>
        </p:txBody>
      </p:sp>
    </p:spTree>
    <p:extLst>
      <p:ext uri="{BB962C8B-B14F-4D97-AF65-F5344CB8AC3E}">
        <p14:creationId xmlns:p14="http://schemas.microsoft.com/office/powerpoint/2010/main" val="32922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Company Logo</a:t>
            </a:r>
            <a:endParaRPr lang="en-US" altLang="ko-KR"/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6911975" cy="609600"/>
          </a:xfrm>
        </p:spPr>
        <p:txBody>
          <a:bodyPr/>
          <a:lstStyle/>
          <a:p>
            <a:pPr algn="ctr"/>
            <a:r>
              <a:rPr lang="th-TH" sz="5400" dirty="0" smtClean="0"/>
              <a:t>กฎกระทรวง</a:t>
            </a:r>
            <a:endParaRPr lang="th-TH" sz="5400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1142984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ctr"/>
            <a:r>
              <a:rPr lang="th-TH" sz="40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4000" b="1" dirty="0" smtClean="0">
                <a:solidFill>
                  <a:srgbClr val="0070C0"/>
                </a:solidFill>
              </a:rPr>
              <a:t>กำหนดหลักเกณฑ์เกี่ยวกับผู้มีสิทธิขอขึ้นทะเบียนผู้ประกอบการ  พ.ศ. </a:t>
            </a:r>
            <a:r>
              <a:rPr lang="th-TH" sz="40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2560</a:t>
            </a:r>
          </a:p>
          <a:p>
            <a:pPr marL="914400" lvl="1" indent="-457200">
              <a:buNone/>
            </a:pPr>
            <a:r>
              <a:rPr lang="th-TH" b="1" dirty="0" smtClean="0"/>
              <a:t>	</a:t>
            </a:r>
          </a:p>
        </p:txBody>
      </p:sp>
      <p:sp>
        <p:nvSpPr>
          <p:cNvPr id="8" name="สี่เหลี่ยมผืนผ้า 6"/>
          <p:cNvSpPr/>
          <p:nvPr/>
        </p:nvSpPr>
        <p:spPr>
          <a:xfrm>
            <a:off x="551623" y="2708920"/>
            <a:ext cx="8286776" cy="2677656"/>
          </a:xfrm>
          <a:prstGeom prst="rect">
            <a:avLst/>
          </a:prstGeom>
          <a:solidFill>
            <a:srgbClr val="FDFDA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0" lvl="1" indent="-457200">
              <a:buNone/>
            </a:pPr>
            <a:r>
              <a:rPr lang="th-TH" b="1" dirty="0" smtClean="0"/>
              <a:t>	- </a:t>
            </a:r>
            <a:r>
              <a:rPr lang="th-TH" sz="2800" b="1" dirty="0" smtClean="0"/>
              <a:t>คุณสมบัติและลักษณะต้องห้ามของผู้ประกอบการที่มีสิทธิขอขึ้นทะเบียน</a:t>
            </a:r>
          </a:p>
          <a:p>
            <a:pPr marL="914400" lvl="1" indent="-457200">
              <a:buNone/>
            </a:pPr>
            <a:r>
              <a:rPr lang="th-TH" sz="2800" b="1" dirty="0" smtClean="0"/>
              <a:t>	- การตรวจสอบคุณสมบัติและลักษณะต้องห้าม และการตรวจติดตาม</a:t>
            </a:r>
          </a:p>
          <a:p>
            <a:pPr marL="914400" lvl="1" indent="-457200">
              <a:buNone/>
            </a:pPr>
            <a:r>
              <a:rPr lang="th-TH" sz="2800" b="1" dirty="0" smtClean="0"/>
              <a:t>	- การกำหนดประเภทชั้นและการเลื่อนชั้นผู้ประกอบการ</a:t>
            </a:r>
          </a:p>
          <a:p>
            <a:pPr marL="914400" lvl="1" indent="-457200">
              <a:buNone/>
            </a:pPr>
            <a:r>
              <a:rPr lang="th-TH" sz="2800" b="1" dirty="0" smtClean="0"/>
              <a:t>	- การเพิกถอนรายชื่อออกจากทะเบียน</a:t>
            </a:r>
          </a:p>
          <a:p>
            <a:pPr marL="914400" lvl="1" indent="-457200">
              <a:buNone/>
            </a:pPr>
            <a:r>
              <a:rPr lang="th-TH" sz="2800" b="1" dirty="0" smtClean="0"/>
              <a:t>	- อัตราค่าธรรมเนียมการขอขึ้นทะเบียนและหลักฐานการขึ้นทะเบียน</a:t>
            </a:r>
          </a:p>
          <a:p>
            <a:pPr marL="914400" lvl="1" indent="-457200">
              <a:buNone/>
            </a:pPr>
            <a:r>
              <a:rPr lang="th-TH" sz="2800" b="1" dirty="0" smtClean="0"/>
              <a:t>	- การอุทธรณ์</a:t>
            </a:r>
            <a:endParaRPr lang="th-TH" b="1" dirty="0" smtClean="0"/>
          </a:p>
        </p:txBody>
      </p:sp>
    </p:spTree>
    <p:extLst>
      <p:ext uri="{BB962C8B-B14F-4D97-AF65-F5344CB8AC3E}">
        <p14:creationId xmlns:p14="http://schemas.microsoft.com/office/powerpoint/2010/main" val="395862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071546"/>
            <a:ext cx="9144000" cy="1000132"/>
          </a:xfrm>
        </p:spPr>
        <p:txBody>
          <a:bodyPr/>
          <a:lstStyle/>
          <a:p>
            <a:pPr algn="ctr"/>
            <a:r>
              <a:rPr lang="th-TH" sz="4400" dirty="0" smtClean="0"/>
              <a:t>กฎกระทรวง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dirty="0" smtClean="0"/>
              <a:t>กำหนดพัสดุที่รัฐต้องการส่งเสริมหรือสนับสนุนและกำหนด</a:t>
            </a:r>
            <a:br>
              <a:rPr lang="th-TH" dirty="0" smtClean="0"/>
            </a:br>
            <a:r>
              <a:rPr lang="th-TH" dirty="0" smtClean="0"/>
              <a:t>วิธีการจัดซื้อจัดจ้างพัสดุโดยวิธีคัดเลือกและวิธีเฉพาะเจาะจง  พ.ศ.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2560</a:t>
            </a:r>
            <a:r>
              <a:rPr lang="th-TH" dirty="0" smtClean="0">
                <a:solidFill>
                  <a:schemeClr val="accent4"/>
                </a:solidFill>
              </a:rPr>
              <a:t/>
            </a:r>
            <a:br>
              <a:rPr lang="th-TH" dirty="0" smtClean="0">
                <a:solidFill>
                  <a:schemeClr val="accent4"/>
                </a:solidFill>
              </a:rPr>
            </a:br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2214554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571472" y="2071678"/>
            <a:ext cx="7929618" cy="58477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1. พัสดุส่งเสริมและพัฒนาด้านการเกษตร	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2643182"/>
            <a:ext cx="7929618" cy="58477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2. พัสดุส่งเสริมวิสาหกิจขนาดกลางและขนาดย่อม  และผู้ด้อยโอกาส	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3286124"/>
            <a:ext cx="7929618" cy="58477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3. พัสดุส่งเสริมการเรียนการสอน	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3929066"/>
            <a:ext cx="7929618" cy="584775"/>
          </a:xfrm>
          <a:prstGeom prst="rect">
            <a:avLst/>
          </a:prstGeom>
          <a:solidFill>
            <a:srgbClr val="CC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4. พัสดุส่งเสริมการวิจัยและการพัฒนาหรือการให้บริการทางการศึกษา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4500570"/>
            <a:ext cx="7929618" cy="58477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5. พัสดุส่งเสริมนวัตกรรม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5072074"/>
            <a:ext cx="7929618" cy="584775"/>
          </a:xfrm>
          <a:prstGeom prst="rect">
            <a:avLst/>
          </a:prstGeom>
          <a:solidFill>
            <a:srgbClr val="FDFDA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6. พัสดุส่งเสริมสุขภาพและสาธารณสุข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5643578"/>
            <a:ext cx="792961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7. พัสดุส่งเสริมความมั่นคงด้านพลังงานและทรัพยากรธรรมชาติ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99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ยึดเนื้อหา 6"/>
          <p:cNvGraphicFramePr>
            <a:graphicFrameLocks noGrp="1"/>
          </p:cNvGraphicFramePr>
          <p:nvPr>
            <p:ph idx="1"/>
          </p:nvPr>
        </p:nvGraphicFramePr>
        <p:xfrm>
          <a:off x="357158" y="2357430"/>
          <a:ext cx="8229600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4348" y="142852"/>
            <a:ext cx="628654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th-TH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พัสดุส่งเสริมและพัฒนาด้านการเกษตร	</a:t>
            </a:r>
            <a:endParaRPr lang="th-TH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1000108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FF3300"/>
                </a:solidFill>
              </a:rPr>
              <a:t>หมายความว่า </a:t>
            </a:r>
            <a:r>
              <a:rPr lang="th-TH" sz="2800" b="1" dirty="0" smtClean="0">
                <a:solidFill>
                  <a:srgbClr val="3D34F6"/>
                </a:solidFill>
              </a:rPr>
              <a:t>ผลิตผลหรือผลิตภัณฑ์อันเกิดจากการเกษตรกรรม การประมง การปศุสัตว์ หรือการป่าไม้และผลพลอยได้ของผลิตผลหรือผลิตภัณฑ์ดังกล่าว หรือวัสดุ หรือครุภัณฑ์การเกษตร</a:t>
            </a:r>
            <a:endParaRPr lang="th-TH" sz="2800" b="1" dirty="0">
              <a:solidFill>
                <a:srgbClr val="3D34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ยึดเนื้อหา 6"/>
          <p:cNvGraphicFramePr>
            <a:graphicFrameLocks noGrp="1"/>
          </p:cNvGraphicFramePr>
          <p:nvPr>
            <p:ph idx="1"/>
          </p:nvPr>
        </p:nvGraphicFramePr>
        <p:xfrm>
          <a:off x="500034" y="1357298"/>
          <a:ext cx="822960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5720" y="142852"/>
            <a:ext cx="692948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พัสดุส่งเสริมและพัฒนาด้านการเกษตร (ต่อ)	</a:t>
            </a:r>
            <a:endParaRPr lang="th-TH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52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ยึดเนื้อหา 6"/>
          <p:cNvGraphicFramePr>
            <a:graphicFrameLocks noGrp="1"/>
          </p:cNvGraphicFramePr>
          <p:nvPr>
            <p:ph idx="1"/>
          </p:nvPr>
        </p:nvGraphicFramePr>
        <p:xfrm>
          <a:off x="0" y="2071678"/>
          <a:ext cx="9144000" cy="5000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0034" y="142852"/>
            <a:ext cx="792961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2. พัสดุส่งเสริมวิสาหกิจขนาดกลางและขนาดย่อม  และผู้ด้อยโอกาส	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000108"/>
            <a:ext cx="857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</a:t>
            </a:r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ให้หน่วยงานของรัฐจัดซื้อจัดจ้างพัสดุโดย</a:t>
            </a:r>
            <a:r>
              <a:rPr lang="th-TH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วิธีเฉพาะเจาะจง</a:t>
            </a:r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/หากไม่ประสงค์  จะใช้วิธีประกาศเชิญชวนทั่วไปหรือวิธีคัดเลือกก็ได้</a:t>
            </a:r>
            <a:r>
              <a:rPr lang="th-TH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th-TH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9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เนื้อหา 5"/>
          <p:cNvSpPr txBox="1">
            <a:spLocks noGrp="1"/>
          </p:cNvSpPr>
          <p:nvPr>
            <p:ph idx="1"/>
          </p:nvPr>
        </p:nvSpPr>
        <p:spPr>
          <a:xfrm>
            <a:off x="2285984" y="142852"/>
            <a:ext cx="407196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None/>
            </a:pPr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D34F6"/>
                </a:solidFill>
                <a:effectLst/>
                <a:latin typeface="Angsana News" pitchFamily="18" charset="-34"/>
                <a:cs typeface="Angsana News" pitchFamily="18" charset="-34"/>
              </a:rPr>
              <a:t>3. พัสดุส่งเสริมการเรียนการสอน	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D34F6"/>
              </a:soli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2000240"/>
            <a:ext cx="8429684" cy="42934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D34F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ผลิตภัณฑ์หรืองานจ้างของมหาวิทยาลัยเทคโนโลยีพระจอมเกล้าธนบุรี  มหาวิทยาลัยเทคโนโลยีพระจอมเกล้าพระนครเหนือ  หรือสถาบันเทคโนโลยีพระจอมเกล้าเจ้าคุณทหารลาดกระบัง ที่มหาวิทยาลัยหรือสถาบันผลิตขึ้น</a:t>
            </a:r>
            <a:endParaRPr lang="th-TH" sz="2100" b="1" dirty="0" smtClean="0">
              <a:solidFill>
                <a:srgbClr val="CC00FF"/>
              </a:solidFill>
              <a:latin typeface="Angsana New" pitchFamily="18" charset="-34"/>
              <a:cs typeface="Angsana New" pitchFamily="18" charset="-34"/>
            </a:endParaRPr>
          </a:p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งานจ้างต่อเรือไม้ของวิทยาลัยเทคโนโลยีและอุตสาหกรรมต่อเรือพระนครศรีอยุธยา หรืองานจ้างเหมาต่อเรือ ซ่อมแซม  หรือดัดแปลงจากสถานศึกษาในสังกัดสำนักงานคณะกรรมการการอาชีวศึกษา  ที่มีหลักสูตรการสอน</a:t>
            </a:r>
            <a:endParaRPr lang="th-TH" sz="2100" b="1" dirty="0" smtClean="0">
              <a:solidFill>
                <a:srgbClr val="CC00FF"/>
              </a:solidFill>
              <a:latin typeface="Angsana New" pitchFamily="18" charset="-34"/>
              <a:cs typeface="Angsana New" pitchFamily="18" charset="-34"/>
            </a:endParaRPr>
          </a:p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งานจ้างทำครุภัณฑ์ และรับจ้างก่อสร้างอาคารสถานที่ของสถานศึกษาในสังกัดกระทรวงศึกษาธิการ</a:t>
            </a:r>
            <a:endParaRPr lang="th-TH" sz="2100" b="1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เครื่องมือและอุปกรณ์วิทยาศาสตร์และวัสดุสำนักงานของ </a:t>
            </a:r>
            <a:r>
              <a:rPr lang="th-TH" sz="2100" b="1" dirty="0" err="1" smtClean="0">
                <a:latin typeface="Angsana New" pitchFamily="18" charset="-34"/>
                <a:cs typeface="Angsana New" pitchFamily="18" charset="-34"/>
              </a:rPr>
              <a:t>อสค.</a:t>
            </a: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ผลิตภัณฑ์หรืองานจ้างที่อยู่ในขอบเขตของการเรียนการสอนของสำนักงานคณะกรรมการการอาชีวศึกษา</a:t>
            </a:r>
          </a:p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อาวุธ หรืองานจ้างผลิตอาวุธของศูนย์การอุตสาหกรรมป้องกันประเทศและพลังงานทหาร</a:t>
            </a:r>
          </a:p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งานจ้างซ่อมอากาศยานและวัสดุอุปกรณ์อากาศยาน ของบริษัทอุตสาหกรรมการบิน จำกัด</a:t>
            </a:r>
          </a:p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แบตเตอรี่ หรือบริการเกี่ยวกับแบตเตอรี่ทหาร  กองโรงงานอุตสาหกรรม กรมการอุตสาหกรรมทหาร</a:t>
            </a:r>
          </a:p>
          <a:p>
            <a:pPr marL="342900" indent="-342900">
              <a:buAutoNum type="arabicPeriod"/>
            </a:pP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ผลิตภัณฑ์ต่าง ๆ หรืองานจ้างจัดทำเครื่องราชอิสริยาภรณ์  เครื่องหมายตอบแทนผู้ช่วยเหลือราชการ ผลิตภัณฑ์ของ</a:t>
            </a:r>
            <a:r>
              <a:rPr lang="th-TH" sz="2100" b="1" dirty="0" err="1" smtClean="0">
                <a:latin typeface="Angsana New" pitchFamily="18" charset="-34"/>
                <a:cs typeface="Angsana New" pitchFamily="18" charset="-34"/>
              </a:rPr>
              <a:t>กรมธนา</a:t>
            </a:r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รักษ์</a:t>
            </a:r>
          </a:p>
          <a:p>
            <a:pPr marL="342900" indent="-342900"/>
            <a:r>
              <a:rPr lang="th-TH" sz="2100" b="1" dirty="0" smtClean="0">
                <a:latin typeface="Angsana New" pitchFamily="18" charset="-34"/>
                <a:cs typeface="Angsana New" pitchFamily="18" charset="-34"/>
              </a:rPr>
              <a:t>10. งานจ้างพิมพ์ของหน่วยงานของรัฐ หรือโรงพิมพ์ที่อยู่ในความควบคุมของหน่วยงานของรัฐ</a:t>
            </a:r>
            <a:endParaRPr lang="th-TH" sz="21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142976" y="928670"/>
            <a:ext cx="67865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3D34F6"/>
                </a:solidFill>
              </a:rPr>
              <a:t>ให้หน่วยงานของรัฐ จัดซื้อจัดจ้างโดยวิธีเฉพาะเจาะจง</a:t>
            </a:r>
            <a:r>
              <a:rPr lang="th-TH" sz="2800" b="1" dirty="0" smtClean="0">
                <a:solidFill>
                  <a:srgbClr val="00B050"/>
                </a:solidFill>
              </a:rPr>
              <a:t> </a:t>
            </a:r>
            <a:r>
              <a:rPr lang="th-TH" sz="2800" b="1" dirty="0" smtClean="0"/>
              <a:t> </a:t>
            </a:r>
            <a:r>
              <a:rPr lang="th-TH" sz="2800" b="1" dirty="0" smtClean="0">
                <a:solidFill>
                  <a:srgbClr val="FF0000"/>
                </a:solidFill>
              </a:rPr>
              <a:t>ถ้าไม่ประสงค์  </a:t>
            </a:r>
          </a:p>
          <a:p>
            <a:pPr algn="ctr"/>
            <a:r>
              <a:rPr lang="th-TH" sz="2800" b="1" dirty="0" smtClean="0">
                <a:solidFill>
                  <a:srgbClr val="3D34F6"/>
                </a:solidFill>
              </a:rPr>
              <a:t>จะใช้วิธีประกาศเชิญชวนทั่วไป/คัดเลือกก็ได้</a:t>
            </a:r>
            <a:endParaRPr lang="th-TH" sz="2800" dirty="0">
              <a:solidFill>
                <a:srgbClr val="3D34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962926" cy="6096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4. </a:t>
            </a:r>
            <a:r>
              <a:rPr lang="th-TH" dirty="0" smtClean="0"/>
              <a:t>พัสดุส่งเสริมการวิจัยและการพัฒนา หรือการให้บริการทางการศึกษา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0034" y="1071546"/>
            <a:ext cx="8143932" cy="1000132"/>
          </a:xfrm>
          <a:solidFill>
            <a:srgbClr val="FDFDA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th-TH" b="1" dirty="0" smtClean="0">
                <a:solidFill>
                  <a:srgbClr val="FF0000"/>
                </a:solidFill>
              </a:rPr>
              <a:t>หมายความว่า</a:t>
            </a:r>
            <a:r>
              <a:rPr lang="th-TH" b="1" dirty="0" smtClean="0"/>
              <a:t> การวิจัยและการพัฒนา  และการให้บริการทางการศึกษา  และ</a:t>
            </a:r>
          </a:p>
          <a:p>
            <a:pPr>
              <a:spcBef>
                <a:spcPts val="0"/>
              </a:spcBef>
              <a:buNone/>
            </a:pPr>
            <a:r>
              <a:rPr lang="th-TH" b="1" dirty="0" smtClean="0"/>
              <a:t>ให้ความหมายรวมถึงการให้บริการทางวิชาการ</a:t>
            </a:r>
            <a:endParaRPr lang="th-TH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2214554"/>
            <a:ext cx="857256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 smtClean="0"/>
              <a:t>งานจ้างบริการทางวิชาการและการวิจัยของสำนักงานพัฒนาวิทยาศาสตร์และเทคโนโลยีแห่งชาติ</a:t>
            </a:r>
          </a:p>
          <a:p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 smtClean="0"/>
              <a:t> งานจ้างบริการวิชาการและการวิจัยของมหาวิทยาลัยของรัฐทุกแห่ง</a:t>
            </a:r>
          </a:p>
          <a:p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3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 smtClean="0"/>
              <a:t> งานจ้างบริการวิชาการและการวิจัยของสถาบันวิจัยจุฬา</a:t>
            </a:r>
            <a:r>
              <a:rPr lang="th-TH" sz="2400" b="1" dirty="0" err="1" smtClean="0"/>
              <a:t>ภรณ์</a:t>
            </a:r>
            <a:endParaRPr lang="th-TH" sz="2400" b="1" dirty="0" smtClean="0"/>
          </a:p>
          <a:p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4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 smtClean="0"/>
              <a:t> งานจ้างบริการวิชาการและการวิจัยของสถาบันวิจัยวิทยาศาสตร์และเทคโนโลยีแห่งประเทศไทย</a:t>
            </a:r>
            <a:endParaRPr lang="th-TH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4000504"/>
            <a:ext cx="8572560" cy="224676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th-TH" sz="2800" b="1" cap="all" dirty="0" smtClean="0">
                <a:ln w="9000" cmpd="sng">
                  <a:solidFill>
                    <a:srgbClr val="3D34F6"/>
                  </a:solidFill>
                  <a:prstDash val="solid"/>
                </a:ln>
                <a:solidFill>
                  <a:srgbClr val="3D34F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ให้หน่วยงานของรัฐจัดจ้างตามข้อ  </a:t>
            </a:r>
            <a:r>
              <a:rPr lang="th-TH" sz="2800" b="1" cap="all" dirty="0" smtClean="0">
                <a:ln w="9000" cmpd="sng">
                  <a:solidFill>
                    <a:srgbClr val="3D34F6"/>
                  </a:solidFill>
                  <a:prstDash val="solid"/>
                </a:ln>
                <a:solidFill>
                  <a:srgbClr val="3D34F6"/>
                </a:soli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itchFamily="18" charset="-34"/>
              </a:rPr>
              <a:t>1  3 หรือ 4 </a:t>
            </a:r>
            <a:r>
              <a:rPr lang="th-TH" sz="2800" b="1" cap="all" dirty="0" smtClean="0">
                <a:ln w="9000" cmpd="sng">
                  <a:solidFill>
                    <a:srgbClr val="3D34F6"/>
                  </a:solidFill>
                  <a:prstDash val="solid"/>
                </a:ln>
                <a:solidFill>
                  <a:srgbClr val="3D34F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โดยวิธีเฉพาะเจาะจง  </a:t>
            </a:r>
            <a:r>
              <a:rPr lang="th-TH" sz="2800" b="1" cap="all" dirty="0" smtClean="0">
                <a:ln w="9000" cmpd="sng">
                  <a:solidFill>
                    <a:srgbClr val="3D34F6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หากไม่ประสงค์จะใช้วิธีประกาศเชิญชวนทั่วไป/คัดเลือกก็ได้</a:t>
            </a:r>
          </a:p>
          <a:p>
            <a:pPr>
              <a:buBlip>
                <a:blip r:embed="rId2"/>
              </a:buBlip>
            </a:pPr>
            <a:r>
              <a:rPr lang="th-TH" sz="2800" b="1" cap="all" dirty="0" smtClean="0">
                <a:ln w="9000" cmpd="sng">
                  <a:solidFill>
                    <a:srgbClr val="3D34F6"/>
                  </a:solidFill>
                  <a:prstDash val="solid"/>
                </a:ln>
                <a:solidFill>
                  <a:srgbClr val="3D34F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th-TH" sz="2800" b="1" cap="all" dirty="0" smtClean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การจัดจ้างตามข้อ </a:t>
            </a:r>
            <a:r>
              <a:rPr lang="th-TH" sz="2800" b="1" cap="all" dirty="0" smtClean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itchFamily="18" charset="-34"/>
              </a:rPr>
              <a:t>2 เฉพาะ</a:t>
            </a:r>
            <a:r>
              <a:rPr lang="th-TH" sz="2800" b="1" cap="all" dirty="0" smtClean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ในขอบเขตสาขาที่จัดให้มีการเรียนการสอนและดำเนินการโดยบุคลากรของมหาวิทยาลัย ให้ใช้วิธีเฉพาะเจาะจง </a:t>
            </a:r>
            <a:r>
              <a:rPr lang="th-TH" sz="2800" b="1" cap="all" dirty="0" smtClean="0">
                <a:ln w="9000" cmpd="sng">
                  <a:solidFill>
                    <a:srgbClr val="3D34F6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หากไม่ประสงค์จะใช้วิธีประกาศเชิญชวนทั่วไป/คัดเลือกก็ได้</a:t>
            </a:r>
            <a:endParaRPr lang="th-TH" sz="2800" b="1" cap="all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94" y="103696"/>
            <a:ext cx="7416502" cy="609600"/>
          </a:xfrm>
        </p:spPr>
        <p:txBody>
          <a:bodyPr/>
          <a:lstStyle/>
          <a:p>
            <a:r>
              <a:rPr lang="th-T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</a:t>
            </a:r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เผยแพร่ประกาศและร่างเอกสารซื้อหรือจ้าง</a:t>
            </a:r>
            <a:endParaRPr lang="th-TH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 cstate="print"/>
          <a:srcRect l="3616" b="3609"/>
          <a:stretch/>
        </p:blipFill>
        <p:spPr>
          <a:xfrm>
            <a:off x="78233" y="2396239"/>
            <a:ext cx="2175792" cy="384695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6071" y="980728"/>
            <a:ext cx="2057400" cy="395287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4" cstate="print"/>
          <a:srcRect b="3609"/>
          <a:stretch/>
        </p:blipFill>
        <p:spPr>
          <a:xfrm>
            <a:off x="3702731" y="2396239"/>
            <a:ext cx="1895475" cy="384695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 cstate="print"/>
          <a:srcRect l="3142" r="13922"/>
          <a:stretch/>
        </p:blipFill>
        <p:spPr>
          <a:xfrm>
            <a:off x="5521671" y="1243732"/>
            <a:ext cx="1872208" cy="399097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 cstate="print"/>
          <a:srcRect t="3211" r="12099" b="3643"/>
          <a:stretch/>
        </p:blipFill>
        <p:spPr>
          <a:xfrm>
            <a:off x="7361221" y="2347251"/>
            <a:ext cx="1808487" cy="3681933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398346" y="3163624"/>
            <a:ext cx="123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e-market</a:t>
            </a:r>
            <a:endParaRPr lang="th-TH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142273" y="1676707"/>
            <a:ext cx="124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e-bidding</a:t>
            </a:r>
            <a:endParaRPr lang="th-TH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963162" y="3071291"/>
            <a:ext cx="1298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สอบราคา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827215" y="1876762"/>
            <a:ext cx="1261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จ้างที่ปรึกษา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533583" y="2768436"/>
            <a:ext cx="146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จ้างออกแบบ</a:t>
            </a:r>
            <a:b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หรือควบคุมงาน</a:t>
            </a: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1826071" y="2720937"/>
            <a:ext cx="1881833" cy="368916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-วงเงินเกิน 5 แสนบาท</a:t>
            </a:r>
            <a:b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แต่ไม่เกิน 5 ล้าน    </a:t>
            </a:r>
          </a:p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ให้อยู่ในดุลพินิจ</a:t>
            </a:r>
          </a:p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-วงเงินเกิน 5 ล้านบาท </a:t>
            </a:r>
            <a:b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ให้เผยแพร่เพื่อรับฟังความคิดเห็น</a:t>
            </a:r>
          </a:p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-รัฐวิสาหกิจ จะกำหนดแตกต่างได้ โดยความเห็นชอบของคณะกรรมการวินิจฉัย</a:t>
            </a:r>
            <a:endParaRPr lang="th-TH" sz="2000" dirty="0">
              <a:solidFill>
                <a:srgbClr val="1504F6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26196" y="4495963"/>
            <a:ext cx="197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อาจนำร่างประกาศ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และเอกสารฯ เผยแพร่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เพื่อรับฟังความคิดเห็น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จากผู้ประกอบการ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ก่อนก็ได้ </a:t>
            </a:r>
            <a:endParaRPr lang="th-TH" sz="20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0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5058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4" y="4756029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89" y="3239220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83" y="4354287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gprocurement.go.th/wps/wcm/connect/80d0be004382eaa6910193dec3fc5a9c/?MOD=AJPERES&amp;attachment=true&amp;id=139658941853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20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076950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15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3302149" y="823591"/>
            <a:ext cx="37082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เพื่อรับฟังความคิดเห็น</a:t>
            </a:r>
            <a:endParaRPr lang="th-TH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8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5. </a:t>
            </a:r>
            <a:r>
              <a:rPr lang="th-TH" dirty="0" smtClean="0"/>
              <a:t>พัสดุส่งเสริมนวัตกรรม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2714620"/>
            <a:ext cx="8229600" cy="2071702"/>
          </a:xfrm>
          <a:solidFill>
            <a:srgbClr val="CC99FF"/>
          </a:solidFill>
        </p:spPr>
        <p:txBody>
          <a:bodyPr/>
          <a:lstStyle/>
          <a:p>
            <a:r>
              <a:rPr lang="th-TH" sz="3200" b="1" dirty="0" smtClean="0"/>
              <a:t>หากพัสดุที่จะจัดซื้อจัดจ้าง มีผู้ขายหรือผู้ให้บริการรายเดียวให้ใช้วิธีเฉพาะเจาะจง  </a:t>
            </a:r>
          </a:p>
          <a:p>
            <a:r>
              <a:rPr lang="th-TH" sz="3200" b="1" dirty="0" smtClean="0"/>
              <a:t>หากมีผู้ขายหรือผู้ให้บริการตั้งแต่สองรายขึ้นไป ให้ใช้วิธีคัดเลือก</a:t>
            </a:r>
            <a:endParaRPr lang="th-TH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500174"/>
            <a:ext cx="7858180" cy="1077218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</a:rPr>
              <a:t>หมายความว่า</a:t>
            </a:r>
            <a:r>
              <a:rPr lang="th-TH" sz="3200" b="1" dirty="0" smtClean="0"/>
              <a:t> สินค้าหรือบริการที่มีรายชื่อตามบัญชีนวัตกรรมไทย</a:t>
            </a:r>
          </a:p>
          <a:p>
            <a:r>
              <a:rPr lang="th-TH" sz="3200" b="1" dirty="0" smtClean="0"/>
              <a:t>ของสำนักงบประมาณ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238761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6. </a:t>
            </a:r>
            <a:r>
              <a:rPr lang="th-TH" dirty="0" smtClean="0"/>
              <a:t>พัสดุส่งเสริมสุขภาพและสาธารณสุข</a:t>
            </a:r>
            <a:endParaRPr lang="th-TH" dirty="0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14282" y="1785926"/>
            <a:ext cx="8715436" cy="4714908"/>
          </a:xfrm>
          <a:solidFill>
            <a:srgbClr val="CCFFCC"/>
          </a:solidFill>
          <a:ln>
            <a:solidFill>
              <a:srgbClr val="CCFFCC"/>
            </a:solidFill>
          </a:ln>
        </p:spPr>
        <p:txBody>
          <a:bodyPr/>
          <a:lstStyle/>
          <a:p>
            <a:pPr marL="514350" indent="-514350">
              <a:spcBef>
                <a:spcPts val="0"/>
              </a:spcBef>
              <a:buAutoNum type="arabicPeriod"/>
            </a:pP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ยาตามชื่อสามัญ (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generic name)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ในบัญชียาหลักแห่งชาติ ตามที่คณะกรรมการพัฒนาระบบยาแห่งชาติกำหนด /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ใช้วิธีเฉพาะเจาะจง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และใช้เงินงบประมาณจัดซื้อไม่น้อยกว่าร้อยละ 60 </a:t>
            </a:r>
            <a:endParaRPr lang="en-US" sz="2400" b="1" dirty="0" smtClean="0">
              <a:latin typeface="Angsana New" pitchFamily="18" charset="-34"/>
              <a:cs typeface="Angsana New" pitchFamily="18" charset="-34"/>
            </a:endParaRPr>
          </a:p>
          <a:p>
            <a:pPr marL="514350" indent="-514350">
              <a:spcBef>
                <a:spcPts val="0"/>
              </a:spcBef>
              <a:buNone/>
            </a:pP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400" b="1" dirty="0" smtClean="0">
                <a:solidFill>
                  <a:srgbClr val="FF3300"/>
                </a:solidFill>
                <a:latin typeface="Angsana New" pitchFamily="18" charset="-34"/>
                <a:cs typeface="Angsana New" pitchFamily="18" charset="-34"/>
              </a:rPr>
              <a:t>(ส่วนกลางและส่วนภูมิภาค)</a:t>
            </a:r>
          </a:p>
          <a:p>
            <a:pPr marL="457200" indent="-457200">
              <a:buAutoNum type="arabicPeriod" startAt="2"/>
            </a:pP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ยาที่อยู่ในบัญชียาหลักแห่งชาติหรือเวชภัณฑ์ที่มิใช่ยา ที่องค์การเภสัชกรรมไทยหรือสภากาชาดไทย</a:t>
            </a:r>
            <a:endParaRPr lang="en-US" sz="2400" b="1" dirty="0" smtClean="0">
              <a:latin typeface="Angsana New" pitchFamily="18" charset="-34"/>
              <a:cs typeface="Angsana New" pitchFamily="18" charset="-34"/>
            </a:endParaRPr>
          </a:p>
          <a:p>
            <a:pPr marL="457200" indent="-457200">
              <a:buNone/>
            </a:pP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ได้ผลิตออกจำหน่ายแล้ว/</a:t>
            </a:r>
            <a:r>
              <a:rPr lang="th-TH" sz="2400" b="1" dirty="0" smtClean="0">
                <a:solidFill>
                  <a:srgbClr val="FF3300"/>
                </a:solidFill>
                <a:latin typeface="Angsana New" pitchFamily="18" charset="-34"/>
                <a:cs typeface="Angsana New" pitchFamily="18" charset="-34"/>
              </a:rPr>
              <a:t>ใช้วิธีเฉพาะเจาะจง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กับองค์การเภสัชฯ หรือสภากาชาดไทย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(ทั้งหมด) </a:t>
            </a:r>
            <a:r>
              <a:rPr lang="th-TH" sz="2400" b="1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ยกเว้นราชการสังกัดกระทรวงกลาโหม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ซื้อกับโรงงานเภสัชกรรมทหาร ทั้งนี้ ราคาต้องไม่สูงกว่าราคากลางที่ </a:t>
            </a:r>
            <a:r>
              <a:rPr lang="th-TH" sz="2400" b="1" dirty="0" err="1" smtClean="0">
                <a:latin typeface="Angsana New" pitchFamily="18" charset="-34"/>
                <a:cs typeface="Angsana New" pitchFamily="18" charset="-34"/>
              </a:rPr>
              <a:t>คกก.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 พัฒนาระบบยาฯ/</a:t>
            </a:r>
            <a:r>
              <a:rPr lang="th-TH" sz="2400" b="1" dirty="0" err="1" smtClean="0">
                <a:latin typeface="Angsana New" pitchFamily="18" charset="-34"/>
                <a:cs typeface="Angsana New" pitchFamily="18" charset="-34"/>
              </a:rPr>
              <a:t>สธ.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 กำหนด และผู้ได้สิทธิต้องผลิตได้ทันตามแผนที่ผู้ซื้อแจ้งล่วงหน้า</a:t>
            </a:r>
            <a:endParaRPr lang="th-TH" sz="2400" b="1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457200" indent="-457200">
              <a:buAutoNum type="arabicPeriod" startAt="3"/>
            </a:pP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ยาที่อยู่ในบัญชียาหลักฯ หรือเวชภัณฑ์  ซึ่งองค์การเภสัชกรรมหรือโรงงานเภสัชกรรมทหารมิได้เป็นผู้ผลิตแต่มีจำหน่าย </a:t>
            </a:r>
            <a:r>
              <a:rPr lang="th-TH" sz="2400" b="1" dirty="0" smtClean="0">
                <a:solidFill>
                  <a:srgbClr val="FF3300"/>
                </a:solidFill>
                <a:latin typeface="Angsana New" pitchFamily="18" charset="-34"/>
                <a:cs typeface="Angsana New" pitchFamily="18" charset="-34"/>
              </a:rPr>
              <a:t>ให้ซื้อจากผู้ขายรายใดก็ได้  ภายใต้เงื่อนไขของแต่ละวิธี (3 วิธี)</a:t>
            </a:r>
          </a:p>
          <a:p>
            <a:pPr marL="514350" indent="-514350">
              <a:buAutoNum type="arabicPeriod" startAt="4"/>
            </a:pP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ยาและเวชภัณฑ์ที่ได้ขึ้นบัญชีนวัตกรรมไทย/</a:t>
            </a:r>
            <a:r>
              <a:rPr lang="th-TH" sz="2400" b="1" dirty="0" smtClean="0">
                <a:solidFill>
                  <a:srgbClr val="FF3300"/>
                </a:solidFill>
                <a:latin typeface="Angsana New" pitchFamily="18" charset="-34"/>
                <a:cs typeface="Angsana New" pitchFamily="18" charset="-34"/>
              </a:rPr>
              <a:t>วิธีเฉพาะเจาะจง/</a:t>
            </a:r>
            <a:r>
              <a:rPr lang="th-TH" sz="2400" b="1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จัดซื้อไม่น้อยกว่าร้อยละ 30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(ทั้งหมด)</a:t>
            </a:r>
          </a:p>
          <a:p>
            <a:pPr marL="457200" indent="-457200">
              <a:buAutoNum type="arabicPeriod" startAt="5"/>
            </a:pP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วัคซีนโรคตับอักเสบบี และผลิตภัณฑ์อื่น ๆ ที่สภากาชาดผลิต </a:t>
            </a:r>
            <a:r>
              <a:rPr lang="th-TH" sz="2400" b="1" dirty="0" smtClean="0">
                <a:solidFill>
                  <a:srgbClr val="FF3300"/>
                </a:solidFill>
                <a:latin typeface="Angsana New" pitchFamily="18" charset="-34"/>
                <a:cs typeface="Angsana New" pitchFamily="18" charset="-34"/>
              </a:rPr>
              <a:t>/วิธีเฉพาะเจาะจง/จากสภากาชาดไทย</a:t>
            </a:r>
          </a:p>
          <a:p>
            <a:endParaRPr lang="th-TH" sz="2400" b="1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000108"/>
            <a:ext cx="871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</a:rPr>
              <a:t>หมายความว่า  </a:t>
            </a:r>
            <a:r>
              <a:rPr lang="th-TH" sz="2800" b="1" dirty="0" smtClean="0">
                <a:solidFill>
                  <a:srgbClr val="3D34F6"/>
                </a:solidFill>
              </a:rPr>
              <a:t>สินค้าหรือบริการเกี่ยวกับการป้องกันหรือการรักษาโรค  ยา หรือเวชภัณฑ์</a:t>
            </a:r>
            <a:endParaRPr lang="th-TH" sz="2800" b="1" dirty="0">
              <a:solidFill>
                <a:srgbClr val="3D34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462860" cy="609600"/>
          </a:xfrm>
        </p:spPr>
        <p:txBody>
          <a:bodyPr/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7. </a:t>
            </a:r>
            <a:r>
              <a:rPr lang="th-TH" dirty="0" smtClean="0"/>
              <a:t>พัสดุส่งเสริมความมั่นคงด้านพลังงานและทรัพยากรธรรมชาติ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2143116"/>
            <a:ext cx="8532843" cy="4071966"/>
          </a:xfrm>
          <a:solidFill>
            <a:srgbClr val="CC99FF"/>
          </a:solidFill>
        </p:spPr>
        <p:txBody>
          <a:bodyPr/>
          <a:lstStyle/>
          <a:p>
            <a:pPr marL="514350" indent="-51435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1. 	น้ำมันเชื้อเพลิงและผลิตภัณฑ์ปิโตรเลียม ของ บริษัท ปตท.จำกัด (มหาชน)</a:t>
            </a:r>
          </a:p>
          <a:p>
            <a:pPr marL="514350" indent="-51435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	หาก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ราชการส่วนกลาง ภูมิภาค รัฐวิสาหกิจ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จัดซื้อตามตั้งแต่  10,000 ลิตรขึ้นไป</a:t>
            </a:r>
          </a:p>
          <a:p>
            <a:pPr marL="514350" indent="-51435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2. 	ผลิตภัณฑ์น้ำมันต่าง ๆ ของโรงงานกลั่นน้ำมันฝาง กรมการพลังงานทหาร </a:t>
            </a:r>
          </a:p>
          <a:p>
            <a:pPr marL="514350" indent="-51435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(หน่วยงานในสังกัดกระทรวงกลาโหม)</a:t>
            </a:r>
          </a:p>
          <a:p>
            <a:pPr marL="514350" indent="-51435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3.	งานจ้างบริการไฟฟ้าหรือประปา ของการไฟฟ้านครหลวง การไฟฟ้าส่วนภูมิภาค การประปานครหลวง  การประปาส่วนภูมิภาค </a:t>
            </a:r>
            <a:r>
              <a:rPr lang="th-TH" b="1" dirty="0" smtClean="0">
                <a:solidFill>
                  <a:srgbClr val="FF0000"/>
                </a:solidFill>
              </a:rPr>
              <a:t>(ราชการส่วนกลาง  ราชการส่วนภูมิภาค  รัฐวิสาหกิจ)</a:t>
            </a:r>
          </a:p>
          <a:p>
            <a:pPr marL="514350" indent="-514350">
              <a:buNone/>
            </a:pP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514350" indent="-514350">
              <a:buNone/>
            </a:pP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TextBox 5"/>
          <p:cNvSpPr txBox="1"/>
          <p:nvPr/>
        </p:nvSpPr>
        <p:spPr>
          <a:xfrm>
            <a:off x="428596" y="1142984"/>
            <a:ext cx="8358246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หมายความว่า  สินค้าหรือบริการที่เกี่ยวกับทรัพยากรธรรมชาติ  เช่น  น้ำมันเชื้อเพลิง  </a:t>
            </a:r>
          </a:p>
          <a:p>
            <a:pPr algn="ctr"/>
            <a:r>
              <a:rPr lang="th-TH" sz="2800" b="1" dirty="0" smtClean="0"/>
              <a:t>ผลิตภัณฑ์ปิโตรเลียม  น้ำ  หรือไฟฟ้า</a:t>
            </a:r>
            <a:endParaRPr lang="th-TH" sz="2800" b="1" dirty="0">
              <a:solidFill>
                <a:srgbClr val="3D34F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5657671"/>
            <a:ext cx="835824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/>
              <a:t>ให้จัดซื้อโดยวิธีเฉพาะเจาะจง  หากไม่ประสงค์  จะใช้วิธีประกาศเชิญชวนทั่วไป หรือวิธีคัดเลือกก็ได้</a:t>
            </a:r>
          </a:p>
        </p:txBody>
      </p:sp>
    </p:spTree>
    <p:extLst>
      <p:ext uri="{BB962C8B-B14F-4D97-AF65-F5344CB8AC3E}">
        <p14:creationId xmlns:p14="http://schemas.microsoft.com/office/powerpoint/2010/main" val="10825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62992" cy="609600"/>
          </a:xfrm>
        </p:spPr>
        <p:txBody>
          <a:bodyPr/>
          <a:lstStyle/>
          <a:p>
            <a:pPr algn="ctr"/>
            <a:r>
              <a:rPr lang="th-TH" sz="3600" dirty="0" smtClean="0"/>
              <a:t>กฎกระทรวง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282" y="2214554"/>
            <a:ext cx="8786874" cy="4160851"/>
          </a:xfrm>
          <a:solidFill>
            <a:schemeClr val="accent3">
              <a:lumMod val="75000"/>
            </a:schemeClr>
          </a:solidFill>
          <a:ln>
            <a:solidFill>
              <a:srgbClr val="3D34F6"/>
            </a:solidFill>
          </a:ln>
        </p:spPr>
        <p:txBody>
          <a:bodyPr/>
          <a:lstStyle/>
          <a:p>
            <a:r>
              <a:rPr lang="th-TH" b="1" dirty="0" smtClean="0">
                <a:solidFill>
                  <a:srgbClr val="CC00FF"/>
                </a:solidFill>
              </a:rPr>
              <a:t>การจัดซื้อจัดจ้างสินค้า งานบริการ หรืองานก่อสร้าง ที่มีการผลิต จำหน่าย ก่อสร้าง หรือให้บริการทั่วไป และมีวงเงินครั้งหนึ่งไม่เกิน  </a:t>
            </a:r>
            <a:r>
              <a:rPr lang="th-TH" b="1" dirty="0" smtClean="0">
                <a:solidFill>
                  <a:srgbClr val="CC00FF"/>
                </a:solidFill>
                <a:latin typeface="Angsana New" pitchFamily="18" charset="-34"/>
                <a:cs typeface="Angsana New" pitchFamily="18" charset="-34"/>
              </a:rPr>
              <a:t>500,000</a:t>
            </a:r>
            <a:r>
              <a:rPr lang="th-TH" b="1" dirty="0" smtClean="0">
                <a:solidFill>
                  <a:srgbClr val="CC00FF"/>
                </a:solidFill>
              </a:rPr>
              <a:t> บาท</a:t>
            </a:r>
          </a:p>
          <a:p>
            <a:r>
              <a:rPr lang="th-TH" b="1" dirty="0" smtClean="0"/>
              <a:t>งานจ้างที่ปรึกษาที่มีวงเงินค่าจ้างครั้งหนึ่งไม่เกิน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500,000</a:t>
            </a:r>
            <a:r>
              <a:rPr lang="th-TH" b="1" dirty="0" smtClean="0"/>
              <a:t> บาท</a:t>
            </a:r>
          </a:p>
          <a:p>
            <a:r>
              <a:rPr lang="th-TH" b="1" dirty="0" smtClean="0">
                <a:solidFill>
                  <a:srgbClr val="00B050"/>
                </a:solidFill>
              </a:rPr>
              <a:t>งานจ้างที่ปรึกษาที่มีที่ปรึกษาในงานที่จะจ้างนั้นจำกัด และมีวงเงินไม่เกิน </a:t>
            </a:r>
            <a:r>
              <a:rPr lang="th-TH" b="1" dirty="0" smtClean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b="1" dirty="0" smtClean="0">
                <a:solidFill>
                  <a:srgbClr val="00B050"/>
                </a:solidFill>
              </a:rPr>
              <a:t> ล้านบาท</a:t>
            </a:r>
          </a:p>
          <a:p>
            <a:r>
              <a:rPr lang="th-TH" b="1" dirty="0" smtClean="0"/>
              <a:t>งานจ้างออกแบบหรือควบคุมงานก่อสร้างที่มีวงเงินค่าก่อสร้างไม่เกิน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b="1" dirty="0" smtClean="0"/>
              <a:t> ล้านบาท</a:t>
            </a:r>
          </a:p>
          <a:p>
            <a:r>
              <a:rPr lang="th-TH" b="1" dirty="0" smtClean="0">
                <a:solidFill>
                  <a:srgbClr val="3D34F6"/>
                </a:solidFill>
              </a:rPr>
              <a:t>กรณีการจัดซื้อจัดจ้างมีวงเงินเล็กน้อยไม่เกิน </a:t>
            </a:r>
            <a:r>
              <a:rPr lang="th-TH" b="1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100,000</a:t>
            </a:r>
            <a:r>
              <a:rPr lang="th-TH" b="1" dirty="0" smtClean="0">
                <a:solidFill>
                  <a:srgbClr val="3D34F6"/>
                </a:solidFill>
              </a:rPr>
              <a:t> บาท จะไม่ทำข้อตกลงเป็นหนังสือไว้ต่อกันก็ได้  แต่ต้องมีหลักฐานในการจัดซื้อจัดจ้างนั้น  และจะแต่งตั้งบุคคลหนึ่งบุคคลใดเป็นผู้ตรวจรับพัสดุก็ได้</a:t>
            </a:r>
          </a:p>
          <a:p>
            <a:pPr algn="thaiDist">
              <a:buNone/>
            </a:pPr>
            <a:endParaRPr lang="th-TH" b="1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 bwMode="gray">
          <a:xfrm>
            <a:off x="285720" y="1071546"/>
            <a:ext cx="8462992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4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กำหนดวงเงินการจัดซื้อจัดจ้างโดยวิธีเฉพาะเจาะจง วงเงินที่ไม่ทำข้อตกลงเป็นหนังสือ  วงเงินในการแต่งตั้งผู้ตรวจรับพัสดุ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85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0"/>
            <a:ext cx="5857916" cy="785794"/>
          </a:xfrm>
        </p:spPr>
        <p:txBody>
          <a:bodyPr/>
          <a:lstStyle/>
          <a:p>
            <a:pPr algn="ctr"/>
            <a:r>
              <a:rPr lang="th-TH" sz="4400" dirty="0" smtClean="0"/>
              <a:t>กฎกระทรวง</a:t>
            </a:r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2214554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571472" y="2071678"/>
            <a:ext cx="8358246" cy="58477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1. ประเภท  คุณสมบัติและลักษณะต้องห้าม  และหลักเกณฑ์การขึ้นทะเบียน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2643182"/>
            <a:ext cx="7929618" cy="58477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2. การขึ้นทะเบียนและอัตราค่าธรรมเนียม	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3286124"/>
            <a:ext cx="7929618" cy="58477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3. การประเมินผลการปฏิบัติงานของที่ปรึกษา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3929066"/>
            <a:ext cx="7929618" cy="584775"/>
          </a:xfrm>
          <a:prstGeom prst="rect">
            <a:avLst/>
          </a:prstGeom>
          <a:solidFill>
            <a:srgbClr val="CC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4. การเปลี่ยนแปลงและการเพิ่มเติมข้อมูล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4500570"/>
            <a:ext cx="7929618" cy="58477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5. การเพิกถอนและการยกเลิกการขึ้นทะเบียน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5072074"/>
            <a:ext cx="7929618" cy="584775"/>
          </a:xfrm>
          <a:prstGeom prst="rect">
            <a:avLst/>
          </a:prstGeom>
          <a:solidFill>
            <a:srgbClr val="FDFDA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6. การอุทธรณ์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5643578"/>
            <a:ext cx="792961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ngsana News" pitchFamily="18" charset="-34"/>
                <a:cs typeface="Angsana News" pitchFamily="18" charset="-34"/>
              </a:rPr>
              <a:t>7. การให้บริการข้อมูล</a:t>
            </a:r>
            <a:endParaRPr lang="th-TH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4" name="ชื่อเรื่อง 1"/>
          <p:cNvSpPr txBox="1">
            <a:spLocks/>
          </p:cNvSpPr>
          <p:nvPr/>
        </p:nvSpPr>
        <p:spPr bwMode="gray">
          <a:xfrm>
            <a:off x="0" y="1142984"/>
            <a:ext cx="914400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5.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กำหนดหลักเกณฑ์  วิธีการ  และเงื่อนไขการขึ้นทะเบียนที่ปรึกษา พ.ศ.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2560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71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6911975" cy="609600"/>
          </a:xfrm>
        </p:spPr>
        <p:txBody>
          <a:bodyPr/>
          <a:lstStyle/>
          <a:p>
            <a:pPr algn="ctr"/>
            <a:r>
              <a:rPr lang="th-TH" sz="5400" dirty="0" smtClean="0"/>
              <a:t>กฎกระทรวง</a:t>
            </a:r>
            <a:endParaRPr lang="th-TH" sz="54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85786" y="928670"/>
            <a:ext cx="7769251" cy="1643074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th-TH" sz="4400" b="1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th-TH" sz="44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6</a:t>
            </a:r>
            <a:r>
              <a:rPr lang="en-US" sz="44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4800" b="1" dirty="0" smtClean="0">
                <a:solidFill>
                  <a:srgbClr val="0070C0"/>
                </a:solidFill>
              </a:rPr>
              <a:t>อัตราค่าจ้างผู้ให้บริการงานจ้างออกแบบหรือควบคุมงานก่อสร้าง  </a:t>
            </a:r>
            <a:r>
              <a:rPr lang="th-TH" sz="4400" b="1" dirty="0" smtClean="0">
                <a:solidFill>
                  <a:srgbClr val="0070C0"/>
                </a:solidFill>
              </a:rPr>
              <a:t>พ.ศ. </a:t>
            </a:r>
            <a:r>
              <a:rPr lang="th-TH" sz="44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2560  </a:t>
            </a:r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 bwMode="gray">
          <a:xfrm>
            <a:off x="428596" y="3000372"/>
            <a:ext cx="8429684" cy="2428892"/>
          </a:xfrm>
          <a:prstGeom prst="rect">
            <a:avLst/>
          </a:prstGeom>
          <a:solidFill>
            <a:srgbClr val="FFFF00"/>
          </a:solidFill>
          <a:ln>
            <a:solidFill>
              <a:srgbClr val="3D34F6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thaiDist" eaLnBrk="1" hangingPunct="1">
              <a:spcBef>
                <a:spcPct val="20000"/>
              </a:spcBef>
              <a:buClr>
                <a:schemeClr val="accent1"/>
              </a:buClr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กำหนด “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ค่าจ้างผู้ให้บริการ</a:t>
            </a:r>
            <a:r>
              <a:rPr lang="th-TH" sz="4400" b="1" dirty="0" smtClean="0">
                <a:solidFill>
                  <a:schemeClr val="tx2">
                    <a:lumMod val="50000"/>
                  </a:schemeClr>
                </a:solidFill>
              </a:rPr>
              <a:t>งานจ้างออกแบบหรือควบคุมงานก่อสร้าง ให้เป็นไปตามอัตราในบัญชีท้ายกฎกระทรวง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12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5715008" cy="71438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th-TH" sz="4400" dirty="0" smtClean="0"/>
              <a:t>กฎกระทรวง</a:t>
            </a:r>
            <a:endParaRPr lang="th-TH" sz="44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282" y="2928934"/>
            <a:ext cx="8715436" cy="3000396"/>
          </a:xfrm>
          <a:solidFill>
            <a:schemeClr val="accent3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th-TH" sz="3000" b="1" dirty="0" smtClean="0"/>
              <a:t>คุณสมบัติของผู้ยื่นข้อเสนอรายอื่นที่เข้าร่วมการจัดซื้อจัดจ้างพัสดุ       </a:t>
            </a:r>
          </a:p>
          <a:p>
            <a:pPr>
              <a:buNone/>
            </a:pPr>
            <a:r>
              <a:rPr lang="th-TH" sz="3000" b="1" dirty="0" smtClean="0"/>
              <a:t>	ในครั้งนั้นโดยวิธีประกาศเชิญชวนทั่วไป ด้วยวิธีตลาดอิเล็กทรอนิกส์</a:t>
            </a:r>
          </a:p>
          <a:p>
            <a:r>
              <a:rPr lang="th-TH" sz="3000" b="1" dirty="0" smtClean="0"/>
              <a:t>กรณีหน่วยงานของรัฐเปิดโอกาสให้มีการรับฟังความคิดเห็นร่างขอบเขตงานหรือรายละเอียดคุณลักษณะเฉพาะของพัสดุจากผู้ประกอบการ  ก่อนจะทำการจัดซื้อจัดจ้าง  ซึ่งผู้เสนอราคามิได้แสดงความเห็นหรือเสนอแนะ</a:t>
            </a:r>
            <a:endParaRPr lang="th-TH" sz="3000" b="1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 bwMode="gray">
          <a:xfrm>
            <a:off x="0" y="1214422"/>
            <a:ext cx="9144000" cy="12144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7.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กำหนดเรื่องการจัดซื้อจัดจ้างกับหน่วยงานของรัฐ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ที่ใช้สิทธิอุทธรณ์ไม่ได้  พ.ศ.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2560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ngsana New" pitchFamily="18" charset="-34"/>
              <a:ea typeface="+mj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49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5715008" cy="71438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th-TH" sz="4400" dirty="0" smtClean="0"/>
              <a:t>กฎกระทรวง</a:t>
            </a:r>
            <a:endParaRPr lang="th-TH" sz="44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282" y="2928934"/>
            <a:ext cx="8715436" cy="1428760"/>
          </a:xfrm>
          <a:solidFill>
            <a:schemeClr val="accent3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th-TH" sz="3200" dirty="0" smtClean="0"/>
              <a:t>การจัดซื้อจัดจ้างพัสดุที่เกี่ยวกับการจัดงานพระราชพิธีถวายพระเพลิงพระบรมศพพระบาทสมเด็จพระ</a:t>
            </a:r>
            <a:r>
              <a:rPr lang="th-TH" sz="3200" dirty="0" err="1" smtClean="0"/>
              <a:t>ปรมินทร</a:t>
            </a:r>
            <a:r>
              <a:rPr lang="th-TH" sz="3200" dirty="0" smtClean="0"/>
              <a:t>มหาภูมิพลอดุลยเดช</a:t>
            </a:r>
            <a:endParaRPr lang="th-TH" sz="3000" b="1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 bwMode="gray">
          <a:xfrm>
            <a:off x="0" y="1214422"/>
            <a:ext cx="9144000" cy="12144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8.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กำหนดกรณีการจัดซื้อจัดจ้าง</a:t>
            </a:r>
            <a:r>
              <a:rPr lang="th-TH" sz="3600" b="1" dirty="0" smtClean="0">
                <a:solidFill>
                  <a:schemeClr val="tx2"/>
                </a:solidFill>
              </a:rPr>
              <a:t>พัสดุโดยวิธีเฉพาะเจาะจง</a:t>
            </a:r>
            <a:endParaRPr kumimoji="0" lang="th-TH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พ.ศ.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2560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ngsana New" pitchFamily="18" charset="-34"/>
              <a:ea typeface="+mj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272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5715008" cy="71438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th-TH" sz="4400" dirty="0" smtClean="0"/>
              <a:t>กฎกระทรวง</a:t>
            </a:r>
            <a:endParaRPr lang="th-TH" sz="44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844824"/>
            <a:ext cx="8715436" cy="4896544"/>
          </a:xfrm>
          <a:solidFill>
            <a:schemeClr val="accent3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th-TH" sz="3200" dirty="0" smtClean="0"/>
              <a:t>พัสดุ</a:t>
            </a:r>
            <a:r>
              <a:rPr lang="th-TH" sz="3200" dirty="0"/>
              <a:t>ที่เกี่ยวกับการจัดงานพระราชพิธีถวายพระเพลิงพระบรมศพพระบาทสมเด็จพระ</a:t>
            </a:r>
            <a:r>
              <a:rPr lang="th-TH" sz="3200" dirty="0" err="1"/>
              <a:t>ปรมินทร</a:t>
            </a:r>
            <a:r>
              <a:rPr lang="th-TH" sz="3200" dirty="0"/>
              <a:t>มหาภูมิพลอดุลยเดช </a:t>
            </a:r>
          </a:p>
          <a:p>
            <a:r>
              <a:rPr lang="th-TH" sz="3200" dirty="0" smtClean="0"/>
              <a:t>พัสดุ</a:t>
            </a:r>
            <a:r>
              <a:rPr lang="th-TH" sz="3200" dirty="0"/>
              <a:t>เพื่อช่วยเหลือผู้ประสบภัยพิบัติกรณีฉุกเฉินตามระเบียบที่ออกตามกฎหมายว่าด้วยวิธีการงบประมาณหรือระเบียบที่ออกตามกฎหมายอื่น </a:t>
            </a:r>
          </a:p>
          <a:p>
            <a:r>
              <a:rPr lang="th-TH" sz="3200" dirty="0" smtClean="0"/>
              <a:t>พัสดุ</a:t>
            </a:r>
            <a:r>
              <a:rPr lang="th-TH" sz="3200" dirty="0"/>
              <a:t>ที่เกี่ยวกับความมั่นคงของสถาบันพระมหากษัตริย์ </a:t>
            </a:r>
          </a:p>
          <a:p>
            <a:r>
              <a:rPr lang="th-TH" sz="3200" dirty="0" smtClean="0"/>
              <a:t>พัสดุ</a:t>
            </a:r>
            <a:r>
              <a:rPr lang="th-TH" sz="3200" dirty="0"/>
              <a:t>จากรัฐวิสาหกิจหรือนิติบุคคลในเครือของหน่วยงานของรัฐเดียวกัน </a:t>
            </a:r>
            <a:endParaRPr lang="th-TH" sz="3200" dirty="0" smtClean="0"/>
          </a:p>
          <a:p>
            <a:r>
              <a:rPr lang="th-TH" sz="3200" dirty="0" smtClean="0"/>
              <a:t>กรณีที่</a:t>
            </a:r>
            <a:r>
              <a:rPr lang="th-TH" sz="3200" dirty="0"/>
              <a:t>ต้องใช้พัสดุนั้นโดยฉุกเฉิน ซึ่งหากใช้วิธีประกาศเชิญชวนทั่วไป หรือวิธีคัดเลือกอาจก่อให้เกิดความล่าช้าและอาจทำให้เกิดความเสียหายแก่หน่วยงานของรัฐ หรือประโยชน์สาธารณะ </a:t>
            </a:r>
            <a:endParaRPr lang="th-TH" sz="3000" b="1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 bwMode="gray">
          <a:xfrm>
            <a:off x="323528" y="836712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>
              <a:defRPr/>
            </a:pPr>
            <a:r>
              <a:rPr lang="en-US" sz="3600" b="1" dirty="0">
                <a:solidFill>
                  <a:schemeClr val="tx2"/>
                </a:solidFill>
                <a:latin typeface="Angsana New" pitchFamily="18" charset="-34"/>
                <a:ea typeface="+mj-ea"/>
                <a:cs typeface="Angsana New" pitchFamily="18" charset="-34"/>
              </a:rPr>
              <a:t>9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.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กำหนดกรณีการจัดซื้อจัดจ้าง</a:t>
            </a:r>
            <a:r>
              <a:rPr lang="th-TH" sz="3600" b="1" dirty="0" smtClean="0">
                <a:solidFill>
                  <a:schemeClr val="tx2"/>
                </a:solidFill>
              </a:rPr>
              <a:t>พัสดุโดยวิธีเฉพาะเจาะจง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พ.ศ.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256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1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ngsana New" pitchFamily="18" charset="-34"/>
              <a:ea typeface="+mj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30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6911975" cy="609600"/>
          </a:xfrm>
        </p:spPr>
        <p:txBody>
          <a:bodyPr/>
          <a:lstStyle/>
          <a:p>
            <a:pPr algn="ctr"/>
            <a:r>
              <a:rPr lang="th-TH" sz="4800" dirty="0" smtClean="0"/>
              <a:t>ประกาศ</a:t>
            </a:r>
            <a:endParaRPr lang="th-TH" sz="48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rgbClr val="CC99FF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th-TH" b="1" dirty="0" smtClean="0"/>
              <a:t>ประกาศคณะกรรมการราคากลางและขึ้นทะเบียนผู้ประกอบการ ลงวันที่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19  ตุลาคม 2560  </a:t>
            </a:r>
            <a:r>
              <a:rPr lang="th-TH" b="1" dirty="0" smtClean="0"/>
              <a:t>เรื่อง หลักเกณฑ์และวิธีการกำหนดราคากลางงานก่อสร้าง</a:t>
            </a:r>
          </a:p>
          <a:p>
            <a:pPr>
              <a:buNone/>
            </a:pPr>
            <a:r>
              <a:rPr lang="th-TH" b="1" dirty="0" smtClean="0"/>
              <a:t>	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(มีผล  15  พ.ย.  60) </a:t>
            </a:r>
            <a:endParaRPr lang="th-TH" b="1" dirty="0" smtClean="0"/>
          </a:p>
          <a:p>
            <a:r>
              <a:rPr lang="th-TH" b="1" dirty="0" smtClean="0"/>
              <a:t>ประกาศคณะกรรมการราคากลางและขึ้นทะเบียนผู้ประกอบการ ลงวันที่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17พฤศจิกายน  2560  </a:t>
            </a:r>
            <a:r>
              <a:rPr lang="th-TH" b="1" dirty="0" smtClean="0"/>
              <a:t>เรื่อง หลักเกณฑ์ วิธีการ และเงื่อนไขในการขึ้นทะเบียนผู้ประกอบการงานก่อสร้างที่มีสิทธิเป็นผู้ยื่นข้อเสนอต่อหน่วยงานของรัฐ</a:t>
            </a:r>
          </a:p>
          <a:p>
            <a:pPr>
              <a:buNone/>
            </a:pPr>
            <a:r>
              <a:rPr lang="th-TH" b="1" dirty="0" smtClean="0"/>
              <a:t>	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(มีผล  20  ก.พ.  61) </a:t>
            </a:r>
          </a:p>
          <a:p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b="1" dirty="0" smtClean="0"/>
          </a:p>
          <a:p>
            <a:pPr>
              <a:buNone/>
            </a:pPr>
            <a:endParaRPr lang="th-TH" b="1" dirty="0" smtClean="0">
              <a:latin typeface="Angsana News" pitchFamily="18" charset="-34"/>
              <a:cs typeface="Angsan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25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64169" y="188640"/>
            <a:ext cx="5277594" cy="619796"/>
          </a:xfrm>
          <a:prstGeom prst="rect">
            <a:avLst/>
          </a:prstGeom>
          <a:noFill/>
          <a:ln>
            <a:noFill/>
          </a:ln>
          <a:effectLst>
            <a:outerShdw sy="50000" kx="2453608" rotWithShape="0">
              <a:srgbClr val="EEECE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th-TH" altLang="th-TH" sz="5000" b="1" i="1" dirty="0">
              <a:solidFill>
                <a:srgbClr val="1504F6"/>
              </a:solidFill>
              <a:latin typeface="Angsana New" pitchFamily="18" charset="-34"/>
              <a:cs typeface="Angsana New" pitchFamily="18" charset="-34"/>
            </a:endParaRPr>
          </a:p>
          <a:p>
            <a:pPr algn="ctr" eaLnBrk="1" hangingPunct="1"/>
            <a:r>
              <a:rPr lang="th-TH" sz="4400" b="1" spc="50" dirty="0">
                <a:ln w="11430"/>
                <a:solidFill>
                  <a:srgbClr val="1504F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การจัดทำรายงานขอซื้อขอจ้าง</a:t>
            </a:r>
            <a:endParaRPr lang="th-TH" sz="4400" b="1" spc="50" dirty="0">
              <a:ln w="11430"/>
              <a:solidFill>
                <a:srgbClr val="1504F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</a:endParaRPr>
          </a:p>
          <a:p>
            <a:pPr algn="ctr" eaLnBrk="1" hangingPunct="1"/>
            <a:endParaRPr lang="th-TH" altLang="th-TH" sz="4400" b="1" i="1" dirty="0">
              <a:solidFill>
                <a:srgbClr val="150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628" name="Rectangle 4"/>
          <p:cNvSpPr txBox="1">
            <a:spLocks noChangeArrowheads="1"/>
          </p:cNvSpPr>
          <p:nvPr/>
        </p:nvSpPr>
        <p:spPr bwMode="auto">
          <a:xfrm>
            <a:off x="381000" y="1600200"/>
            <a:ext cx="8915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h-TH" altLang="th-TH" sz="36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**   </a:t>
            </a:r>
            <a:r>
              <a:rPr lang="th-TH" altLang="th-TH" sz="36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ก่อนการซื้อหรือจ้างแต่ละวิธี  ต้องทำรายงานขอซื้อหรือขอจ้าง*</a:t>
            </a:r>
            <a:r>
              <a:rPr lang="th-TH" altLang="th-TH" sz="36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*</a:t>
            </a:r>
            <a:endParaRPr lang="th-TH" altLang="th-TH" sz="3600" b="1" i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  <a:p>
            <a:pPr eaLnBrk="1" hangingPunct="1">
              <a:spcBef>
                <a:spcPct val="20000"/>
              </a:spcBef>
            </a:pPr>
            <a:r>
              <a:rPr lang="th-TH" altLang="th-TH" sz="36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endParaRPr lang="th-TH" altLang="th-TH" sz="36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41888"/>
            <a:ext cx="13716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944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F8E9ABB0-F330-4716-9012-1216C01B1225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16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0" y="914400"/>
            <a:ext cx="14526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หลักการ</a:t>
            </a:r>
            <a:endParaRPr lang="th-TH" dirty="0">
              <a:solidFill>
                <a:srgbClr val="C00000"/>
              </a:solidFill>
            </a:endParaRPr>
          </a:p>
        </p:txBody>
      </p:sp>
      <p:graphicFrame>
        <p:nvGraphicFramePr>
          <p:cNvPr id="13" name="ไดอะแกรม 11"/>
          <p:cNvGraphicFramePr/>
          <p:nvPr>
            <p:extLst/>
          </p:nvPr>
        </p:nvGraphicFramePr>
        <p:xfrm>
          <a:off x="827584" y="2247900"/>
          <a:ext cx="7696200" cy="418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15" name="Picture 14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3015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16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หนังสือเวียนที่เกี่ยวข้อง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rgbClr val="CC99FF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0405.4/ว 322 ลงวันที่ 24 สิงหาคม 2560 เรื่อง แนวทางปฏิบัติการดำเนินการจัดซื้อจัดจ้างผ่านระบบจัดซื้อจัดจ้างภาครัฐอิเล็กทรอนิกส์   (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e-Government Procurement : e - GP)</a:t>
            </a:r>
          </a:p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) 0405.2/ว 336 ลงวันที่ 4 กันยายน 2560 เรื่อง ซ้อมความเข้าใจเกี่ยวกับการใช้บัญชีผู้ประกอบการงานก่อสร้างของหน่วยงานของรัฐที่ได้จัดทำไว้แล้วก่อนวัน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พรบ.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พ.ศ. 2560 ใช้บังคับ</a:t>
            </a:r>
          </a:p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) 0405.2/ว 346 ลงวันที่ 8 กันยายน 2560 เรื่อง การอนุมัติยกเว้นการให้เช่าหรือการจ้างที่ต้องกระทำต่อเนื่องในปีงบประมาณใหม่ แต่ไม่อาจลงนามในสัญญาได้ทัน มีผลย้อนหลัง</a:t>
            </a:r>
          </a:p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) 0405.2/ว 347 ลงวันที่ 8 กันยายน  2560 เรื่อง การเช่าและการจ้างเหมาบริการที่มีความจำเป็นต่อเนื่อง</a:t>
            </a:r>
            <a:endParaRPr lang="en-US" b="1" dirty="0" smtClean="0">
              <a:latin typeface="Angsana News" pitchFamily="18" charset="-34"/>
              <a:cs typeface="Angsan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15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หนังสือเวียนที่เกี่ยวข้อง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rgbClr val="CC99FF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) 0405.2/ว 3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95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ลงวันที่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10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ตุลาคม 2560 เรื่อง การจัดอาหาร  อาหารว่างและเครื่องดื่ม  และค่าเช่าที่พัก  ของหน่วยงานของรัฐ ตามระเบียบกระทรวงการคลังว่าด้วยค่าใช้จ่ายในการฝึกอบรม  การจัดงาน  และการประชุมระหว่างประเทศ  พ.ศ.  2549  และระเบียบกระทรวงการคลังว่าด้วยการเบิกค่าใช้จ่ายในการบริหารงานของส่วนราชการ พ.ศ. 2553  หรือระเบียบที่เกี่ยวข้อง.ของหน่วยงานของรัฐนั้น</a:t>
            </a:r>
          </a:p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) 0405.2/ว 398 ลงวันที่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1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2 ตุลาคม 2560 เรื่อง การยกเว้นการปฏิบัติตามกฎกระทรวงเรื่องพัสดุที่รัฐต้องการส่งเสริมหรือสนับสนุน  หมวด 6 พัสดุส่งเสริมสุขภาพและสาธารณสุข  เกี่ยวกับการจัดซื้อยาและเวชภัณฑ์ที่มิใช่ยา</a:t>
            </a:r>
          </a:p>
        </p:txBody>
      </p:sp>
    </p:spTree>
    <p:extLst>
      <p:ext uri="{BB962C8B-B14F-4D97-AF65-F5344CB8AC3E}">
        <p14:creationId xmlns:p14="http://schemas.microsoft.com/office/powerpoint/2010/main" val="347243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หนังสือเวียนที่เกี่ยวข้อง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rgbClr val="CC99FF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ที่สุด ที่ </a:t>
            </a:r>
            <a:r>
              <a:rPr lang="th-TH" b="1" dirty="0" err="1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)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0405.2/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410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ลง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วันที่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24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ตุลาคม 2560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เรื่อง กำหนดแบบประกาศและเอกสารเชิญชวนในการจัดซื้อจัดจ้างพัสดุด้วยวิธี 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e-market  </a:t>
            </a:r>
          </a:p>
          <a:p>
            <a:pPr>
              <a:buNone/>
            </a:pP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	e-bidding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และวิธีสอบราคา</a:t>
            </a:r>
          </a:p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) 0405.2/ว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418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ลงวันที่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3 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พฤศจิกายน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2560 เรื่อง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แนวทางปฏิบัติในการจัดทำสัญญาภายใต้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พรบ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.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2560 </a:t>
            </a:r>
          </a:p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 ที่ 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0402.2/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ว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171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ลงวันที่ </a:t>
            </a:r>
            <a:r>
              <a:rPr lang="en-US" b="1" dirty="0">
                <a:latin typeface="Angsana News" pitchFamily="18" charset="-34"/>
                <a:cs typeface="Angsana News" pitchFamily="18" charset="-34"/>
              </a:rPr>
              <a:t>24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ตุลาคม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2560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เรื่องหลักเกณฑ์วิธีปฏิบัติในการรับและนำเงินส่งคลังกรณีผู้เสนอราคาซื้อเอกสารฯ ด้วยวิธี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e-bidding</a:t>
            </a:r>
          </a:p>
          <a:p>
            <a:r>
              <a:rPr lang="th-TH" b="1" dirty="0">
                <a:latin typeface="Angsana News" pitchFamily="18" charset="-34"/>
                <a:cs typeface="Angsana News" pitchFamily="18" charset="-34"/>
              </a:rPr>
              <a:t>ด่วนที่สุด  ที่  </a:t>
            </a:r>
            <a:r>
              <a:rPr lang="th-TH" b="1" dirty="0" err="1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 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0433/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ว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 430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ลงวันที่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 13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พฤศจิกายน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2560 เรื่อ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งการปฏิบัติงานเกี่ยวกับการรับเงินค่าซื้อเอกสารประกวดราคาด้วยวิธี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e-bidding </a:t>
            </a:r>
            <a:endParaRPr lang="en-US" b="1" dirty="0">
              <a:latin typeface="Angsana News" pitchFamily="18" charset="-34"/>
              <a:cs typeface="Angsana News" pitchFamily="18" charset="-34"/>
            </a:endParaRPr>
          </a:p>
          <a:p>
            <a:endParaRPr lang="th-TH" b="1" dirty="0" smtClean="0">
              <a:latin typeface="Angsana News" pitchFamily="18" charset="-34"/>
              <a:cs typeface="Angsan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25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หนังสือเวียนที่เกี่ยวข้อง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rgbClr val="CC99FF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ที่สุด ที่ </a:t>
            </a:r>
            <a:r>
              <a:rPr lang="th-TH" b="1" dirty="0" err="1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)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0405.2/ว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452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ลง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วันที่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28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พฤศจิกายน 2560 เรื่อง แนวทางการดำเนินการตาม 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พรบ.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2560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มาตรา  128</a:t>
            </a:r>
            <a:endParaRPr lang="en-US" b="1" dirty="0" smtClean="0">
              <a:latin typeface="Angsana News" pitchFamily="18" charset="-34"/>
              <a:cs typeface="Angsana News" pitchFamily="18" charset="-34"/>
            </a:endParaRPr>
          </a:p>
          <a:p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ด่วนที่สุด ที่ </a:t>
            </a:r>
            <a:r>
              <a:rPr lang="th-TH" b="1" dirty="0" err="1" smtClean="0">
                <a:latin typeface="Angsana News" pitchFamily="18" charset="-34"/>
                <a:cs typeface="Angsana News" pitchFamily="18" charset="-34"/>
              </a:rPr>
              <a:t>กค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(</a:t>
            </a:r>
            <a:r>
              <a:rPr lang="th-TH" b="1" dirty="0" err="1">
                <a:latin typeface="Angsana News" pitchFamily="18" charset="-34"/>
                <a:cs typeface="Angsana News" pitchFamily="18" charset="-34"/>
              </a:rPr>
              <a:t>กวจ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) 0405.2/ว 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4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53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ลงวันที่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28</a:t>
            </a:r>
            <a:r>
              <a:rPr lang="en-US" b="1" dirty="0" smtClean="0">
                <a:latin typeface="Angsana News" pitchFamily="18" charset="-34"/>
                <a:cs typeface="Angsana News" pitchFamily="18" charset="-34"/>
              </a:rPr>
              <a:t>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พฤศจิกายน </a:t>
            </a:r>
            <a:r>
              <a:rPr lang="th-TH" b="1" dirty="0">
                <a:latin typeface="Angsana News" pitchFamily="18" charset="-34"/>
                <a:cs typeface="Angsana News" pitchFamily="18" charset="-34"/>
              </a:rPr>
              <a:t>2560 เรื่อง </a:t>
            </a:r>
            <a:r>
              <a:rPr lang="th-TH" b="1" dirty="0" smtClean="0">
                <a:latin typeface="Angsana News" pitchFamily="18" charset="-34"/>
                <a:cs typeface="Angsana News" pitchFamily="18" charset="-34"/>
              </a:rPr>
              <a:t> การดำเนินการกรณีมีผู้ยื่นข้อเสนอรายเดียว</a:t>
            </a:r>
          </a:p>
        </p:txBody>
      </p:sp>
    </p:spTree>
    <p:extLst>
      <p:ext uri="{BB962C8B-B14F-4D97-AF65-F5344CB8AC3E}">
        <p14:creationId xmlns:p14="http://schemas.microsoft.com/office/powerpoint/2010/main" val="11525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17"/>
          <p:cNvGrpSpPr>
            <a:grpSpLocks/>
          </p:cNvGrpSpPr>
          <p:nvPr/>
        </p:nvGrpSpPr>
        <p:grpSpPr bwMode="auto">
          <a:xfrm>
            <a:off x="3962400" y="0"/>
            <a:ext cx="5181600" cy="3733800"/>
            <a:chOff x="3962400" y="0"/>
            <a:chExt cx="5181600" cy="3733800"/>
          </a:xfrm>
        </p:grpSpPr>
        <p:sp>
          <p:nvSpPr>
            <p:cNvPr id="11" name="สี่เหลี่ยมผืนผ้า 10"/>
            <p:cNvSpPr/>
            <p:nvPr/>
          </p:nvSpPr>
          <p:spPr>
            <a:xfrm>
              <a:off x="4495800" y="609600"/>
              <a:ext cx="4648200" cy="1524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altLang="th-TH">
                <a:solidFill>
                  <a:srgbClr val="FFFFFF"/>
                </a:solidFill>
              </a:endParaRP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8839200" y="0"/>
              <a:ext cx="152400" cy="37338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altLang="th-TH">
                <a:solidFill>
                  <a:srgbClr val="FFFFFF"/>
                </a:solidFill>
              </a:endParaRP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4191000" y="381000"/>
              <a:ext cx="4953000" cy="152400"/>
            </a:xfrm>
            <a:prstGeom prst="rect">
              <a:avLst/>
            </a:prstGeom>
            <a:solidFill>
              <a:srgbClr val="FF99CC"/>
            </a:solidFill>
            <a:ln>
              <a:solidFill>
                <a:srgbClr val="D42C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altLang="th-TH">
                <a:solidFill>
                  <a:srgbClr val="FFFFFF"/>
                </a:solidFill>
              </a:endParaRPr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>
              <a:off x="8610600" y="0"/>
              <a:ext cx="152400" cy="3429000"/>
            </a:xfrm>
            <a:prstGeom prst="rect">
              <a:avLst/>
            </a:prstGeom>
            <a:solidFill>
              <a:srgbClr val="FF99CC"/>
            </a:solidFill>
            <a:ln>
              <a:solidFill>
                <a:srgbClr val="D42C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altLang="th-TH">
                <a:solidFill>
                  <a:srgbClr val="FFFFFF"/>
                </a:solidFill>
              </a:endParaRPr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3962400" y="152400"/>
              <a:ext cx="5181600" cy="152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altLang="th-TH">
                <a:solidFill>
                  <a:srgbClr val="FFFFFF"/>
                </a:solidFill>
              </a:endParaRPr>
            </a:p>
          </p:txBody>
        </p:sp>
        <p:sp>
          <p:nvSpPr>
            <p:cNvPr id="17" name="สี่เหลี่ยมผืนผ้า 16"/>
            <p:cNvSpPr/>
            <p:nvPr/>
          </p:nvSpPr>
          <p:spPr>
            <a:xfrm>
              <a:off x="8382000" y="0"/>
              <a:ext cx="152400" cy="2971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altLang="th-TH">
                <a:solidFill>
                  <a:srgbClr val="FFFFFF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47813" y="1089025"/>
            <a:ext cx="6696075" cy="502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u="sng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ติดต่อสอบถามเพิ่มเติม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กองการ</a:t>
            </a:r>
            <a:r>
              <a:rPr lang="th-TH" sz="4000" b="1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พัสดุภาครัฐ</a:t>
            </a:r>
            <a:endParaRPr lang="th-TH" sz="40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  <a:p>
            <a:pPr algn="ctr">
              <a:defRPr/>
            </a:pPr>
            <a:r>
              <a:rPr lang="th-TH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กรมบัญชีกลาง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โทร. 0  2127  7000  ต่อ </a:t>
            </a:r>
            <a:br>
              <a:rPr lang="th-TH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4551 , 4588 , 4589 ,6873, 4311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หรือสอบถามผ่านช่องทาง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Facebook : </a:t>
            </a:r>
            <a:r>
              <a:rPr lang="th-TH" sz="4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“จัดซื้อจัดจ้างภาครัฐ”</a:t>
            </a:r>
          </a:p>
        </p:txBody>
      </p:sp>
      <p:pic>
        <p:nvPicPr>
          <p:cNvPr id="92164" name="Picture 10" descr="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852738"/>
            <a:ext cx="13922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735013" y="4764088"/>
            <a:ext cx="1624012" cy="1624012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กลุ่ม 27"/>
          <p:cNvGrpSpPr>
            <a:grpSpLocks/>
          </p:cNvGrpSpPr>
          <p:nvPr/>
        </p:nvGrpSpPr>
        <p:grpSpPr bwMode="auto">
          <a:xfrm rot="-5400000">
            <a:off x="-922338" y="1744663"/>
            <a:ext cx="3825875" cy="1676400"/>
            <a:chOff x="76200" y="152400"/>
            <a:chExt cx="2590800" cy="2971800"/>
          </a:xfrm>
        </p:grpSpPr>
        <p:sp>
          <p:nvSpPr>
            <p:cNvPr id="20" name="วงรี 19"/>
            <p:cNvSpPr/>
            <p:nvPr/>
          </p:nvSpPr>
          <p:spPr>
            <a:xfrm>
              <a:off x="642736" y="839068"/>
              <a:ext cx="762190" cy="75983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9pPr>
            </a:lstStyle>
            <a:p>
              <a:pPr algn="ctr" eaLnBrk="1" hangingPunct="1">
                <a:defRPr/>
              </a:pPr>
              <a:endParaRPr lang="th-TH" altLang="en-US" sz="1800" smtClean="0">
                <a:solidFill>
                  <a:srgbClr val="000000"/>
                </a:solidFill>
                <a:latin typeface="Franklin Gothic Book" panose="020B0503020102020204" pitchFamily="34" charset="0"/>
                <a:cs typeface="LilyUPC" panose="020B0604020202020204" pitchFamily="34" charset="-34"/>
              </a:endParaRPr>
            </a:p>
          </p:txBody>
        </p:sp>
        <p:sp>
          <p:nvSpPr>
            <p:cNvPr id="21" name="วงรี 20"/>
            <p:cNvSpPr/>
            <p:nvPr/>
          </p:nvSpPr>
          <p:spPr>
            <a:xfrm>
              <a:off x="136402" y="1911280"/>
              <a:ext cx="1142747" cy="114256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9pPr>
            </a:lstStyle>
            <a:p>
              <a:pPr algn="ctr" eaLnBrk="1" hangingPunct="1">
                <a:defRPr/>
              </a:pPr>
              <a:endParaRPr lang="th-TH" altLang="en-US" sz="1800" smtClean="0">
                <a:solidFill>
                  <a:srgbClr val="000000"/>
                </a:solidFill>
                <a:latin typeface="Franklin Gothic Book" panose="020B0503020102020204" pitchFamily="34" charset="0"/>
                <a:cs typeface="LilyUPC" panose="020B0604020202020204" pitchFamily="34" charset="-34"/>
              </a:endParaRPr>
            </a:p>
          </p:txBody>
        </p:sp>
        <p:sp>
          <p:nvSpPr>
            <p:cNvPr id="22" name="วงรี 22"/>
            <p:cNvSpPr/>
            <p:nvPr/>
          </p:nvSpPr>
          <p:spPr>
            <a:xfrm>
              <a:off x="1447927" y="380353"/>
              <a:ext cx="533210" cy="534699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9pPr>
            </a:lstStyle>
            <a:p>
              <a:pPr algn="ctr" eaLnBrk="1" hangingPunct="1">
                <a:defRPr/>
              </a:pPr>
              <a:endParaRPr lang="th-TH" altLang="en-US" sz="1800" smtClean="0">
                <a:solidFill>
                  <a:srgbClr val="000000"/>
                </a:solidFill>
                <a:latin typeface="Franklin Gothic Book" panose="020B0503020102020204" pitchFamily="34" charset="0"/>
                <a:cs typeface="LilyUPC" panose="020B0604020202020204" pitchFamily="34" charset="-34"/>
              </a:endParaRPr>
            </a:p>
          </p:txBody>
        </p:sp>
        <p:sp>
          <p:nvSpPr>
            <p:cNvPr id="23" name="วงรี 26"/>
            <p:cNvSpPr/>
            <p:nvPr/>
          </p:nvSpPr>
          <p:spPr>
            <a:xfrm>
              <a:off x="2286443" y="152401"/>
              <a:ext cx="380557" cy="379919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EucrosiaUPC" panose="02020603050405020304" pitchFamily="18" charset="-34"/>
                </a:defRPr>
              </a:lvl9pPr>
            </a:lstStyle>
            <a:p>
              <a:pPr algn="ctr" eaLnBrk="1" hangingPunct="1">
                <a:defRPr/>
              </a:pPr>
              <a:endParaRPr lang="th-TH" altLang="en-US" sz="1800" smtClean="0">
                <a:solidFill>
                  <a:srgbClr val="000000"/>
                </a:solidFill>
                <a:latin typeface="Franklin Gothic Book" panose="020B0503020102020204" pitchFamily="34" charset="0"/>
                <a:cs typeface="LilyUPC" panose="020B06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gray">
          <a:xfrm>
            <a:off x="1979712" y="836712"/>
            <a:ext cx="5881688" cy="7223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1" hangingPunct="1"/>
            <a:r>
              <a:rPr lang="en-US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59A1"/>
                    </a:gs>
                    <a:gs pos="100000">
                      <a:srgbClr val="6D77BF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B2B2B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!</a:t>
            </a:r>
            <a:endParaRPr lang="th-TH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959A1"/>
                  </a:gs>
                  <a:gs pos="100000">
                    <a:srgbClr val="6D77BF"/>
                  </a:gs>
                </a:gsLst>
                <a:lin ang="0" scaled="1"/>
              </a:gradFill>
              <a:effectLst>
                <a:outerShdw dist="53882" dir="2700000" algn="ctr" rotWithShape="0">
                  <a:srgbClr val="B2B2B2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165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TextBox 11"/>
          <p:cNvSpPr txBox="1">
            <a:spLocks noChangeArrowheads="1"/>
          </p:cNvSpPr>
          <p:nvPr/>
        </p:nvSpPr>
        <p:spPr bwMode="auto">
          <a:xfrm>
            <a:off x="889023" y="1412776"/>
            <a:ext cx="727280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เหตุผลความจำเป็นที่ต้องซื้อหรือจ้าง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ขอบเขตของงานหรือรายละเอียดคุณลักษณะเฉพาะของพัสดุ</a:t>
            </a:r>
            <a:r>
              <a:rPr lang="th-TH" b="1" spc="-20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หรือ</a:t>
            </a:r>
          </a:p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th-TH" b="1" spc="-20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   แบบ</a:t>
            </a: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รูปรายการงานก่อสร้างที่จะซื้อหรือจ้าง  แล้วแต่กรณี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ราคากลางของพัสดุที่จะซื้อหรือจ้าง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วงเงินที่จะซื้อหรือจ้าง โดยให้ระบุวงเงินงบประมาณ ถ้าไม่มีวงเงินดังกล่าวให้ระบุวงเงินที่ประมาณว่าจะซื้อหรือจ้างในครั้งนั้น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กำหนดเวลาที่ต้องการใช้พัสดุนั้น  หรือให้งานนั้นแล้วเสร็จ</a:t>
            </a: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วิธีจะซื้อหรือจ้าง และเหตุผลที่ต้องซื้อ/จ้างโดยวิธีนั้น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หลักเกณฑ์การพิจารณาคัดเลือกข้อเสนอ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ข้อเสนออื่น ๆ เช่น การขออนุมัติแต่งตั้งคณะกรรมการ</a:t>
            </a:r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ต่างๆ </a:t>
            </a: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ที่</a:t>
            </a:r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จำเป็น ใน</a:t>
            </a: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การซื้อหรือจ้าง การออกเอกสารซื้อหรือจ้างและประกาศเผยแพร่ </a:t>
            </a:r>
            <a:b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endParaRPr lang="th-TH" altLang="en-US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65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17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0" y="97369"/>
            <a:ext cx="5724128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th-TH" sz="3600" b="1" spc="50" dirty="0">
                <a:ln w="11430"/>
                <a:solidFill>
                  <a:srgbClr val="1504F6"/>
                </a:solidFill>
                <a:latin typeface="Browallia New" pitchFamily="34" charset="-34"/>
                <a:cs typeface="Browallia New" pitchFamily="34" charset="-34"/>
              </a:rPr>
              <a:t>รายละเอียดของรายงานขอซื้อ/จ้าง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3414" y="1197396"/>
            <a:ext cx="8464026" cy="5256584"/>
            <a:chOff x="35496" y="1124744"/>
            <a:chExt cx="2520280" cy="5688632"/>
          </a:xfrm>
        </p:grpSpPr>
        <p:sp>
          <p:nvSpPr>
            <p:cNvPr id="9" name="Half Frame 8"/>
            <p:cNvSpPr/>
            <p:nvPr/>
          </p:nvSpPr>
          <p:spPr bwMode="auto">
            <a:xfrm>
              <a:off x="35496" y="112474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10800000">
              <a:off x="1907704" y="6237312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 bwMode="auto">
            <a:xfrm rot="16200000">
              <a:off x="107504" y="6237312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 bwMode="auto">
            <a:xfrm rot="5400000">
              <a:off x="1979712" y="1132595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15" name="Picture 14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6237312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gray">
          <a:xfrm rot="-1360545">
            <a:off x="1219200" y="2363788"/>
            <a:ext cx="6519863" cy="30622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12157"/>
                  <a:invGamma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latinLnBrk="1" hangingPunct="1"/>
            <a:endParaRPr kumimoji="1" lang="ko-KR" altLang="en-US" sz="900">
              <a:solidFill>
                <a:srgbClr val="CCECFF"/>
              </a:solidFill>
              <a:ea typeface="굴림체" panose="020B0609000101010101" pitchFamily="49" charset="-127"/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คณะกรรมการซื้อหรือจ้าง</a:t>
            </a:r>
            <a:endParaRPr lang="ko-KR" altLang="en-US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378" y="997804"/>
            <a:ext cx="8408570" cy="5625255"/>
            <a:chOff x="1115616" y="1628800"/>
            <a:chExt cx="6562786" cy="4392589"/>
          </a:xfrm>
        </p:grpSpPr>
        <p:sp>
          <p:nvSpPr>
            <p:cNvPr id="40963" name="Oval 3"/>
            <p:cNvSpPr>
              <a:spLocks noChangeArrowheads="1"/>
            </p:cNvSpPr>
            <p:nvPr/>
          </p:nvSpPr>
          <p:spPr bwMode="gray">
            <a:xfrm rot="-1359234">
              <a:off x="1358900" y="2573338"/>
              <a:ext cx="5926138" cy="26876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latinLnBrk="1" hangingPunct="1"/>
              <a:endParaRPr kumimoji="1" lang="ko-KR" altLang="en-US" sz="900">
                <a:solidFill>
                  <a:srgbClr val="CCECFF"/>
                </a:solidFill>
                <a:ea typeface="굴림체" panose="020B0609000101010101" pitchFamily="49" charset="-127"/>
              </a:endParaRPr>
            </a:p>
          </p:txBody>
        </p:sp>
        <p:sp>
          <p:nvSpPr>
            <p:cNvPr id="40966" name="Oval 6"/>
            <p:cNvSpPr>
              <a:spLocks noChangeArrowheads="1"/>
            </p:cNvSpPr>
            <p:nvPr/>
          </p:nvSpPr>
          <p:spPr bwMode="gray">
            <a:xfrm>
              <a:off x="2914060" y="1628800"/>
              <a:ext cx="2497612" cy="1448616"/>
            </a:xfrm>
            <a:prstGeom prst="ellipse">
              <a:avLst/>
            </a:prstGeom>
            <a:solidFill>
              <a:srgbClr val="F7C4A7"/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พิจารณาผล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การประกวดราคา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อิเล็กทรอนิกส์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7" name="Oval 7"/>
            <p:cNvSpPr>
              <a:spLocks noChangeArrowheads="1"/>
            </p:cNvSpPr>
            <p:nvPr/>
          </p:nvSpPr>
          <p:spPr bwMode="gray">
            <a:xfrm>
              <a:off x="5510354" y="2572551"/>
              <a:ext cx="2168048" cy="157440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พิจารณาผล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การสอบราคา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8" name="Oval 8"/>
            <p:cNvSpPr>
              <a:spLocks noChangeArrowheads="1"/>
            </p:cNvSpPr>
            <p:nvPr/>
          </p:nvSpPr>
          <p:spPr bwMode="gray">
            <a:xfrm>
              <a:off x="1828799" y="4528884"/>
              <a:ext cx="1928281" cy="1492505"/>
            </a:xfrm>
            <a:prstGeom prst="ellipse">
              <a:avLst/>
            </a:prstGeom>
            <a:solidFill>
              <a:srgbClr val="FDFDA9"/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ซื้อหรือจ้าง</a:t>
              </a:r>
              <a:b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</a:br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โดยวิธีเฉพาะเจาะจง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5" name="Oval 5"/>
            <p:cNvSpPr>
              <a:spLocks noChangeArrowheads="1"/>
            </p:cNvSpPr>
            <p:nvPr/>
          </p:nvSpPr>
          <p:spPr bwMode="gray">
            <a:xfrm>
              <a:off x="1115616" y="2897188"/>
              <a:ext cx="1798444" cy="1406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ตรวจรับพัสดุ</a:t>
              </a:r>
            </a:p>
          </p:txBody>
        </p:sp>
        <p:pic>
          <p:nvPicPr>
            <p:cNvPr id="46084" name="Picture 4" descr="ผลการค้นหารูปภาพสำหรับ คณะกรรมการ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6" t="67" r="19245"/>
            <a:stretch/>
          </p:blipFill>
          <p:spPr bwMode="auto">
            <a:xfrm>
              <a:off x="3555509" y="3226734"/>
              <a:ext cx="1944216" cy="142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9" name="Oval 9"/>
            <p:cNvSpPr>
              <a:spLocks noChangeArrowheads="1"/>
            </p:cNvSpPr>
            <p:nvPr/>
          </p:nvSpPr>
          <p:spPr bwMode="gray">
            <a:xfrm>
              <a:off x="4824906" y="4528884"/>
              <a:ext cx="2146728" cy="14467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ซื้อหรือจ้าง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โดยวิธีคัดเลือก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</p:grpSp>
      <p:pic>
        <p:nvPicPr>
          <p:cNvPr id="11" name="Picture 10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92821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259674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5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หยดน้ำ 8"/>
          <p:cNvSpPr/>
          <p:nvPr/>
        </p:nvSpPr>
        <p:spPr>
          <a:xfrm>
            <a:off x="0" y="764704"/>
            <a:ext cx="9144000" cy="6122165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6300" lvl="1" indent="-382588" eaLnBrk="1" hangingPunct="1">
              <a:spcBef>
                <a:spcPct val="20000"/>
              </a:spcBef>
              <a:defRPr/>
            </a:pPr>
            <a:endParaRPr lang="th-TH" sz="36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1511152" y="1412776"/>
            <a:ext cx="763284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ประธาน 1 คน</a:t>
            </a:r>
          </a:p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กรรมการอื่นอย่างน้อย 2 คน </a:t>
            </a:r>
            <a:b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altLang="th-TH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ยกเว้น งานจ้างที่ปรึกษา กรรมการ อย่างน้อย 4 คน</a:t>
            </a:r>
          </a:p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แต่งตั้งจากข้าราชการ ลูกจ้างประจำ พนักงานราชการ 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พนักงานมหาวิทยาลัย พนักงานของรัฐ พนักงานหน่วยงานของรัฐ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หรือที่เรียกชื่ออย่างอื่น โดยคำนึงถึงลักษณะหน้าที่และความรับผิดชอบของผู้ที่ได้รับแต่งตั้งเป็นสำคัญ</a:t>
            </a:r>
          </a:p>
          <a:p>
            <a:r>
              <a:rPr lang="th-TH" altLang="en-US" sz="30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</a:t>
            </a: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ในกรณีจำเป็นหรือเพื่อประโยชน์ของหน่วยงานของรัฐจะแต่งตั้ง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บุคคลอื่นร่วมเป็นกรรมการด้วยก็ได้  </a:t>
            </a:r>
            <a: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แต่จำนวนกรรมการที่เป็น</a:t>
            </a:r>
            <a:b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บุคคลอื่นจะต้องไม่มากกว่าจำนวนกรรมการตามวรรคหนึ่ง</a:t>
            </a:r>
            <a:endParaRPr lang="en-US" altLang="en-US" sz="3000" b="1" dirty="0">
              <a:solidFill>
                <a:prstClr val="black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  <a:p>
            <a:pPr algn="thaiDist"/>
            <a:r>
              <a:rPr lang="th-TH" altLang="en-US" sz="30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th-TH" altLang="th-TH" sz="3000" b="1" spc="-1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135" y="1116805"/>
            <a:ext cx="857256" cy="120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4554" y="1216951"/>
            <a:ext cx="714380" cy="100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915" y="1338923"/>
            <a:ext cx="602460" cy="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76210" y="116632"/>
            <a:ext cx="5774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4400" b="1" dirty="0">
                <a:ln w="11430"/>
                <a:solidFill>
                  <a:srgbClr val="1504F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Angsana New"/>
              </a:rPr>
              <a:t>องค์ประกอบของคณะกรรมการ</a:t>
            </a:r>
            <a:endParaRPr lang="en-US" sz="4400" b="1" dirty="0">
              <a:ln w="11430"/>
              <a:solidFill>
                <a:srgbClr val="1504F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8304" y="477126"/>
            <a:ext cx="1835696" cy="554856"/>
            <a:chOff x="7308304" y="569888"/>
            <a:chExt cx="1835696" cy="554856"/>
          </a:xfrm>
        </p:grpSpPr>
        <p:pic>
          <p:nvPicPr>
            <p:cNvPr id="14" name="Picture 1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9592" y="1484784"/>
            <a:ext cx="7586240" cy="4896544"/>
            <a:chOff x="899592" y="1484784"/>
            <a:chExt cx="6942456" cy="4320480"/>
          </a:xfrm>
        </p:grpSpPr>
        <p:sp>
          <p:nvSpPr>
            <p:cNvPr id="6" name="Half Frame 5"/>
            <p:cNvSpPr/>
            <p:nvPr/>
          </p:nvSpPr>
          <p:spPr bwMode="auto">
            <a:xfrm>
              <a:off x="899592" y="148478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10800000">
              <a:off x="6372200" y="436510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 bwMode="auto">
            <a:xfrm rot="16200000">
              <a:off x="899592" y="435280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5400000">
              <a:off x="6401888" y="148478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104900" y="2581275"/>
            <a:ext cx="6817692" cy="28559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h-TH" sz="4000" b="1" dirty="0">
                <a:ea typeface="Cordia New" panose="020B0304020202020204" pitchFamily="34" charset="-34"/>
              </a:rPr>
              <a:t> </a:t>
            </a:r>
            <a:r>
              <a:rPr lang="th-TH" sz="3600" b="1" dirty="0">
                <a:ea typeface="Cordia New" panose="020B0304020202020204" pitchFamily="34" charset="-34"/>
              </a:rPr>
              <a:t>ระเบียบนี้ให้ใช้บังคับตั้งแต่วันถัดจากวันประกาศในราชกิจจานุเบกษาเป็นต้นไป </a:t>
            </a:r>
            <a:endParaRPr lang="th-TH" sz="3600" b="1" dirty="0">
              <a:ea typeface="Verdana"/>
              <a:cs typeface="Verdana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h-TH" sz="3600" b="1" dirty="0"/>
              <a:t> ให้รัฐมนตรีว่าการกระทรวงการคลัง </a:t>
            </a:r>
            <a:r>
              <a:rPr lang="en-US" dirty="0">
                <a:latin typeface="+mn-ea"/>
                <a:cs typeface="+mn-ea"/>
              </a:rPr>
              <a:t/>
            </a:r>
            <a:br>
              <a:rPr lang="en-US" dirty="0">
                <a:latin typeface="+mn-ea"/>
                <a:cs typeface="+mn-ea"/>
              </a:rPr>
            </a:br>
            <a:r>
              <a:rPr lang="th-TH" sz="3600" b="1" dirty="0"/>
              <a:t>  เป็นผู้รักษาการตามระเบียบนี้</a:t>
            </a:r>
            <a:endParaRPr lang="th-TH" sz="3600" b="1" dirty="0">
              <a:ea typeface="Verdana"/>
              <a:cs typeface="Verdan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th-TH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การบังคับใช้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4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103615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2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หยดน้ำ 8"/>
          <p:cNvSpPr/>
          <p:nvPr/>
        </p:nvSpPr>
        <p:spPr>
          <a:xfrm>
            <a:off x="0" y="886073"/>
            <a:ext cx="9144000" cy="6122165"/>
          </a:xfrm>
          <a:prstGeom prst="teardrop">
            <a:avLst/>
          </a:prstGeom>
          <a:solidFill>
            <a:srgbClr val="FDFDA9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6300" lvl="1" indent="-382588" eaLnBrk="1" hangingPunct="1">
              <a:spcBef>
                <a:spcPct val="20000"/>
              </a:spcBef>
              <a:defRPr/>
            </a:pPr>
            <a:endParaRPr lang="th-TH" sz="36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971600" y="1909858"/>
            <a:ext cx="763284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</a:t>
            </a:r>
            <a:r>
              <a:rPr lang="en-US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ในการซื้อหรือจ้างครั้งเดียวกัน ห้ามแต่งตั้งผู้ที่เป็นกรรมการพิจารณาผลการประกวดราคาอิเล็กทรอนิกส์ กรรมการพิจารณาผลการสอบราคา หรือกรรมการซื้อหรือจ้างโดยวิธีคัดเลือก</a:t>
            </a:r>
            <a:b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เป็นกรรมการตรวจรับพัสดุ</a:t>
            </a:r>
          </a:p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 คณะกรรมการซื้อหรือจ้างทุกคณะ ควรแต่งตั้งผู้ชำนาญการหรือผู้ทรงคุณวุฒิเกี่ยวกับงานซื้อหรือจ้างนั้นๆ เข้าร่วมเป็นกรรมการด้วย</a:t>
            </a:r>
          </a:p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th-TH" altLang="th-TH" sz="3600" b="1" spc="-1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390" y="809660"/>
            <a:ext cx="857256" cy="120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578" y="909807"/>
            <a:ext cx="714380" cy="100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5852" y="965777"/>
            <a:ext cx="602460" cy="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76210" y="116632"/>
            <a:ext cx="5774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Angsana New"/>
              </a:rPr>
              <a:t>ข้อห้าม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8304" y="477126"/>
            <a:ext cx="1835696" cy="554856"/>
            <a:chOff x="7308304" y="569888"/>
            <a:chExt cx="1835696" cy="554856"/>
          </a:xfrm>
        </p:grpSpPr>
        <p:pic>
          <p:nvPicPr>
            <p:cNvPr id="14" name="Picture 1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8"/>
          <p:cNvSpPr>
            <a:spLocks noGrp="1"/>
          </p:cNvSpPr>
          <p:nvPr>
            <p:ph type="title" idx="4294967295"/>
          </p:nvPr>
        </p:nvSpPr>
        <p:spPr>
          <a:xfrm>
            <a:off x="83343" y="188640"/>
            <a:ext cx="5586413" cy="6429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dirty="0">
                <a:solidFill>
                  <a:srgbClr val="0000CC"/>
                </a:solidFill>
              </a:rPr>
              <a:t>การประชุมของคณะกรรมการ</a:t>
            </a:r>
          </a:p>
        </p:txBody>
      </p:sp>
      <p:grpSp>
        <p:nvGrpSpPr>
          <p:cNvPr id="35844" name="Group 2"/>
          <p:cNvGrpSpPr>
            <a:grpSpLocks/>
          </p:cNvGrpSpPr>
          <p:nvPr/>
        </p:nvGrpSpPr>
        <p:grpSpPr bwMode="auto">
          <a:xfrm>
            <a:off x="419100" y="1721353"/>
            <a:ext cx="2465387" cy="3787775"/>
            <a:chOff x="264" y="1092"/>
            <a:chExt cx="1553" cy="2386"/>
          </a:xfrm>
        </p:grpSpPr>
        <p:sp>
          <p:nvSpPr>
            <p:cNvPr id="35857" name="Oval 3"/>
            <p:cNvSpPr>
              <a:spLocks noChangeArrowheads="1"/>
            </p:cNvSpPr>
            <p:nvPr/>
          </p:nvSpPr>
          <p:spPr bwMode="auto">
            <a:xfrm>
              <a:off x="264" y="1092"/>
              <a:ext cx="1536" cy="576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5858" name="Oval 4"/>
            <p:cNvSpPr>
              <a:spLocks noChangeArrowheads="1"/>
            </p:cNvSpPr>
            <p:nvPr/>
          </p:nvSpPr>
          <p:spPr bwMode="auto">
            <a:xfrm>
              <a:off x="276" y="1839"/>
              <a:ext cx="1536" cy="635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5859" name="Oval 5"/>
            <p:cNvSpPr>
              <a:spLocks noChangeArrowheads="1"/>
            </p:cNvSpPr>
            <p:nvPr/>
          </p:nvSpPr>
          <p:spPr bwMode="auto">
            <a:xfrm>
              <a:off x="281" y="2902"/>
              <a:ext cx="1536" cy="576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5845" name="AutoShape 9"/>
          <p:cNvSpPr>
            <a:spLocks noChangeArrowheads="1"/>
          </p:cNvSpPr>
          <p:nvPr/>
        </p:nvSpPr>
        <p:spPr bwMode="auto">
          <a:xfrm>
            <a:off x="533400" y="1828800"/>
            <a:ext cx="2133600" cy="609600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องค์ประชุม</a:t>
            </a:r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>
            <a:off x="2971800" y="1524000"/>
            <a:ext cx="60007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ประธาน </a:t>
            </a:r>
            <a:r>
              <a:rPr lang="en-US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+ </a:t>
            </a: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กรรมการไม่น้อยกว่ากึ่งหนึ่ง </a:t>
            </a:r>
            <a:b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และประธานจะต้องอยู่ด้วยทุกครั้ง</a:t>
            </a:r>
          </a:p>
        </p:txBody>
      </p:sp>
      <p:sp>
        <p:nvSpPr>
          <p:cNvPr id="35847" name="AutoShape 11"/>
          <p:cNvSpPr>
            <a:spLocks noChangeArrowheads="1"/>
          </p:cNvSpPr>
          <p:nvPr/>
        </p:nvSpPr>
        <p:spPr bwMode="auto">
          <a:xfrm>
            <a:off x="590550" y="3040063"/>
            <a:ext cx="2133600" cy="671512"/>
          </a:xfrm>
          <a:prstGeom prst="flowChartTerminator">
            <a:avLst/>
          </a:prstGeom>
          <a:solidFill>
            <a:srgbClr val="FF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มติกรรมการ</a:t>
            </a:r>
          </a:p>
        </p:txBody>
      </p:sp>
      <p:sp>
        <p:nvSpPr>
          <p:cNvPr id="35848" name="Text Box 12"/>
          <p:cNvSpPr txBox="1">
            <a:spLocks noChangeArrowheads="1"/>
          </p:cNvSpPr>
          <p:nvPr/>
        </p:nvSpPr>
        <p:spPr bwMode="auto">
          <a:xfrm>
            <a:off x="2971800" y="2788415"/>
            <a:ext cx="7162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ถือเสียงข้างมาก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ถ้าเสียงเท่ากันให้ประธานออกเสียง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เพิ่มอีก 1 เสียง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th-TH" altLang="th-TH" sz="32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5849" name="AutoShape 13"/>
          <p:cNvSpPr>
            <a:spLocks noChangeArrowheads="1"/>
          </p:cNvSpPr>
          <p:nvPr/>
        </p:nvSpPr>
        <p:spPr bwMode="auto">
          <a:xfrm>
            <a:off x="1079070" y="4747128"/>
            <a:ext cx="1219200" cy="609600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ยกเว้น</a:t>
            </a:r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2862977" y="4648085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คณะกรรมการตรวจรับพัสดุ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ต้องใช้มติเอกฉันท์</a:t>
            </a:r>
          </a:p>
        </p:txBody>
      </p:sp>
      <p:pic>
        <p:nvPicPr>
          <p:cNvPr id="35851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1935163"/>
            <a:ext cx="1228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1"/>
          <p:cNvSpPr>
            <a:spLocks noChangeArrowheads="1"/>
          </p:cNvSpPr>
          <p:nvPr/>
        </p:nvSpPr>
        <p:spPr bwMode="auto">
          <a:xfrm>
            <a:off x="1338262" y="5649620"/>
            <a:ext cx="7050161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-  กรรมการของคณะใดไม่เห็นด้วยกับมติของคณะกรรมการ  ให้ทำบันทึกความเห็นแย้งไว้ด้วย</a:t>
            </a:r>
            <a:endParaRPr lang="th-TH" altLang="en-US" sz="3200" dirty="0">
              <a:solidFill>
                <a:srgbClr val="000000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</p:txBody>
      </p:sp>
      <p:pic>
        <p:nvPicPr>
          <p:cNvPr id="3585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68" y="4132263"/>
            <a:ext cx="136842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21" name="Picture 20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2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7850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7560840" cy="609600"/>
          </a:xfrm>
        </p:spPr>
        <p:txBody>
          <a:bodyPr/>
          <a:lstStyle/>
          <a:p>
            <a:r>
              <a:rPr lang="th-TH" altLang="ko-KR" sz="4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การมีส่วนได้ส่วนเสียของคณะกรรมการซื้อหรือจ้าง</a:t>
            </a:r>
            <a:endParaRPr lang="ko-KR" altLang="en-US" sz="4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17" name="AutoShape 7"/>
          <p:cNvSpPr>
            <a:spLocks noChangeAspect="1" noChangeArrowheads="1" noTextEdit="1"/>
          </p:cNvSpPr>
          <p:nvPr/>
        </p:nvSpPr>
        <p:spPr bwMode="gray">
          <a:xfrm flipH="1">
            <a:off x="4868863" y="30718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3528" y="1178365"/>
            <a:ext cx="8846523" cy="5109368"/>
            <a:chOff x="539552" y="1447800"/>
            <a:chExt cx="8068082" cy="4747517"/>
          </a:xfrm>
        </p:grpSpPr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539552" y="2690992"/>
              <a:ext cx="2993789" cy="3495016"/>
              <a:chOff x="720" y="1730"/>
              <a:chExt cx="1492" cy="1948"/>
            </a:xfrm>
          </p:grpSpPr>
          <p:sp>
            <p:nvSpPr>
              <p:cNvPr id="14" name="AutoShape 4"/>
              <p:cNvSpPr>
                <a:spLocks noChangeArrowheads="1"/>
              </p:cNvSpPr>
              <p:nvPr/>
            </p:nvSpPr>
            <p:spPr bwMode="auto">
              <a:xfrm>
                <a:off x="720" y="1730"/>
                <a:ext cx="1440" cy="1948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99CCFF">
                            <a:gamma/>
                            <a:tint val="2745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th-TH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743" y="1731"/>
                <a:ext cx="1469" cy="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      ประธานกรรมการและกรรมการ จะต้องไม่เป็นผู้มี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ส่วนได้เสียกับผู้ยื่นข้อเสนอหรือคู่สัญญา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ในการซื้อหรือจ้างครั้งนั้น  ทั้งนี้  การมีส่วนได้เสียในเรื่อง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ซึ่งที่ประชุมพิจารณาของประธานกรรมการและกรรมการ </a:t>
                </a: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ให้เป็นไป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ตามกฎหมายว่าด้วยวิธีปฏิบัติราชการทางปกครอง</a:t>
                </a:r>
                <a:endParaRPr lang="en-US" altLang="th-TH" sz="26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Freeform 6"/>
            <p:cNvSpPr>
              <a:spLocks/>
            </p:cNvSpPr>
            <p:nvPr/>
          </p:nvSpPr>
          <p:spPr bwMode="gray">
            <a:xfrm>
              <a:off x="3525558" y="2871830"/>
              <a:ext cx="903288" cy="1241425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3529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A06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3079749" y="1447800"/>
              <a:ext cx="2965450" cy="1601788"/>
              <a:chOff x="1940" y="912"/>
              <a:chExt cx="1868" cy="1009"/>
            </a:xfrm>
          </p:grpSpPr>
          <p:grpSp>
            <p:nvGrpSpPr>
              <p:cNvPr id="19" name="Group 9"/>
              <p:cNvGrpSpPr>
                <a:grpSpLocks/>
              </p:cNvGrpSpPr>
              <p:nvPr/>
            </p:nvGrpSpPr>
            <p:grpSpPr bwMode="auto">
              <a:xfrm>
                <a:off x="1940" y="912"/>
                <a:ext cx="1868" cy="1009"/>
                <a:chOff x="2017" y="1314"/>
                <a:chExt cx="1868" cy="1009"/>
              </a:xfrm>
            </p:grpSpPr>
            <p:grpSp>
              <p:nvGrpSpPr>
                <p:cNvPr id="21" name="Group 10"/>
                <p:cNvGrpSpPr>
                  <a:grpSpLocks/>
                </p:cNvGrpSpPr>
                <p:nvPr/>
              </p:nvGrpSpPr>
              <p:grpSpPr bwMode="auto">
                <a:xfrm>
                  <a:off x="2017" y="1404"/>
                  <a:ext cx="1868" cy="919"/>
                  <a:chOff x="1994" y="1027"/>
                  <a:chExt cx="1905" cy="937"/>
                </a:xfrm>
              </p:grpSpPr>
              <p:sp>
                <p:nvSpPr>
                  <p:cNvPr id="26" name="Oval 11"/>
                  <p:cNvSpPr>
                    <a:spLocks noChangeArrowheads="1"/>
                  </p:cNvSpPr>
                  <p:nvPr/>
                </p:nvSpPr>
                <p:spPr bwMode="gray">
                  <a:xfrm>
                    <a:off x="1994" y="1057"/>
                    <a:ext cx="1905" cy="90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/>
                      </a:gs>
                      <a:gs pos="100000">
                        <a:schemeClr val="hlink">
                          <a:gamma/>
                          <a:shade val="48627"/>
                          <a:invGamma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th-TH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7" name="Oval 12"/>
                  <p:cNvSpPr>
                    <a:spLocks noChangeArrowheads="1"/>
                  </p:cNvSpPr>
                  <p:nvPr/>
                </p:nvSpPr>
                <p:spPr bwMode="gray">
                  <a:xfrm>
                    <a:off x="2143" y="1027"/>
                    <a:ext cx="1454" cy="7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tint val="44314"/>
                          <a:invGamma/>
                        </a:schemeClr>
                      </a:gs>
                      <a:gs pos="100000">
                        <a:schemeClr val="hlink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th-TH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2" name="Oval 13"/>
                <p:cNvSpPr>
                  <a:spLocks noChangeArrowheads="1"/>
                </p:cNvSpPr>
                <p:nvPr/>
              </p:nvSpPr>
              <p:spPr bwMode="gray">
                <a:xfrm>
                  <a:off x="2086" y="1314"/>
                  <a:ext cx="1691" cy="84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Oval 14"/>
                <p:cNvSpPr>
                  <a:spLocks noChangeArrowheads="1"/>
                </p:cNvSpPr>
                <p:nvPr/>
              </p:nvSpPr>
              <p:spPr bwMode="gray">
                <a:xfrm>
                  <a:off x="2108" y="1319"/>
                  <a:ext cx="1650" cy="8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34902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Oval 15"/>
                <p:cNvSpPr>
                  <a:spLocks noChangeArrowheads="1"/>
                </p:cNvSpPr>
                <p:nvPr/>
              </p:nvSpPr>
              <p:spPr bwMode="gray">
                <a:xfrm>
                  <a:off x="2125" y="1327"/>
                  <a:ext cx="1570" cy="7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79216"/>
                        <a:invGamma/>
                      </a:schemeClr>
                    </a:gs>
                    <a:gs pos="100000">
                      <a:schemeClr val="accent1">
                        <a:alpha val="48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Oval 16"/>
                <p:cNvSpPr>
                  <a:spLocks noChangeArrowheads="1"/>
                </p:cNvSpPr>
                <p:nvPr/>
              </p:nvSpPr>
              <p:spPr bwMode="gray">
                <a:xfrm>
                  <a:off x="2208" y="1344"/>
                  <a:ext cx="1382" cy="6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>
                        <a:alpha val="38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2777" y="1038"/>
                <a:ext cx="11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endParaRPr lang="en-US" altLang="th-TH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" name="Group 20"/>
            <p:cNvGrpSpPr>
              <a:grpSpLocks/>
            </p:cNvGrpSpPr>
            <p:nvPr/>
          </p:nvGrpSpPr>
          <p:grpSpPr bwMode="auto">
            <a:xfrm>
              <a:off x="5323058" y="2691329"/>
              <a:ext cx="3284576" cy="3503988"/>
              <a:chOff x="3386" y="1728"/>
              <a:chExt cx="1618" cy="1953"/>
            </a:xfrm>
          </p:grpSpPr>
          <p:sp>
            <p:nvSpPr>
              <p:cNvPr id="29" name="AutoShape 3"/>
              <p:cNvSpPr>
                <a:spLocks noChangeArrowheads="1"/>
              </p:cNvSpPr>
              <p:nvPr/>
            </p:nvSpPr>
            <p:spPr bwMode="auto">
              <a:xfrm>
                <a:off x="3386" y="1728"/>
                <a:ext cx="1558" cy="1950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99CCFF">
                            <a:gamma/>
                            <a:tint val="2745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th-TH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3420" y="1768"/>
                <a:ext cx="1584" cy="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      หากประธานหรือกรรมการ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ทราบว่าตนเป็นผู้มีส่วนได้เสีย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กับ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ผู้ยื่นข้อเสนอหรือคู่สัญญาในการซื้อหรือจ้างครั้งนั้น </a:t>
                </a: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ให้ประธานหรือกรรมการผู้นั้นลาออกจากการเป็น</a:t>
                </a:r>
                <a:r>
                  <a:rPr lang="th-TH" sz="2600" b="1" spc="-100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ประธานหรือกรรมการในคณะกรรมการ </a:t>
                </a:r>
                <a:br>
                  <a:rPr lang="th-TH" sz="2600" b="1" spc="-100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ที่ตนได้รับแต่งตั้งนั้น 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และให้รายงานหัวหน้าหน่วยงานของรัฐทราบเพื่อ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สั่งการตามที่เห็นสมควรต่อไป</a:t>
                </a:r>
                <a:endParaRPr lang="en-US" altLang="th-TH" sz="26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31" name="Freeform 8"/>
            <p:cNvSpPr>
              <a:spLocks/>
            </p:cNvSpPr>
            <p:nvPr/>
          </p:nvSpPr>
          <p:spPr bwMode="gray">
            <a:xfrm flipH="1">
              <a:off x="4460857" y="2995241"/>
              <a:ext cx="903287" cy="1241425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31765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A06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pic>
          <p:nvPicPr>
            <p:cNvPr id="47106" name="Picture 2" descr="ผลการค้นหารูปภาพสำหรับ conflict of interest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50" b="91250" l="0" r="99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010" y="1531150"/>
              <a:ext cx="1789671" cy="94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34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วิธีการซื้อหรือจ้าง</a:t>
            </a:r>
            <a:endParaRPr lang="ko-KR" alt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pic>
        <p:nvPicPr>
          <p:cNvPr id="48130" name="Picture 2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77" y="5501078"/>
            <a:ext cx="1714618" cy="13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41" name="Picture 2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" y="4952999"/>
            <a:ext cx="2390775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53553" y="1124744"/>
            <a:ext cx="7184000" cy="5301952"/>
            <a:chOff x="824" y="816"/>
            <a:chExt cx="3480" cy="3203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gray">
            <a:xfrm rot="14070259">
              <a:off x="2919" y="2545"/>
              <a:ext cx="611" cy="118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51373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gray">
            <a:xfrm rot="20856083">
              <a:off x="1834" y="1944"/>
              <a:ext cx="622" cy="110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4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gray">
            <a:xfrm rot="-3205350">
              <a:off x="3115" y="1387"/>
              <a:ext cx="379" cy="8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30196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2240" y="1406"/>
              <a:ext cx="1255" cy="1012"/>
              <a:chOff x="2220" y="1488"/>
              <a:chExt cx="1456" cy="1152"/>
            </a:xfrm>
          </p:grpSpPr>
          <p:grpSp>
            <p:nvGrpSpPr>
              <p:cNvPr id="35" name="Group 7"/>
              <p:cNvGrpSpPr>
                <a:grpSpLocks/>
              </p:cNvGrpSpPr>
              <p:nvPr/>
            </p:nvGrpSpPr>
            <p:grpSpPr bwMode="auto">
              <a:xfrm>
                <a:off x="2220" y="1488"/>
                <a:ext cx="1456" cy="1152"/>
                <a:chOff x="1752" y="1920"/>
                <a:chExt cx="2123" cy="1680"/>
              </a:xfrm>
            </p:grpSpPr>
            <p:sp>
              <p:nvSpPr>
                <p:cNvPr id="37" name="Oval 8"/>
                <p:cNvSpPr>
                  <a:spLocks noChangeArrowheads="1"/>
                </p:cNvSpPr>
                <p:nvPr/>
              </p:nvSpPr>
              <p:spPr bwMode="gray">
                <a:xfrm>
                  <a:off x="1752" y="1920"/>
                  <a:ext cx="2123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8" name="Freeform 9"/>
                <p:cNvSpPr>
                  <a:spLocks/>
                </p:cNvSpPr>
                <p:nvPr/>
              </p:nvSpPr>
              <p:spPr bwMode="gray">
                <a:xfrm>
                  <a:off x="1928" y="1948"/>
                  <a:ext cx="1834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36" name="Text Box 10"/>
              <p:cNvSpPr txBox="1">
                <a:spLocks noChangeArrowheads="1"/>
              </p:cNvSpPr>
              <p:nvPr/>
            </p:nvSpPr>
            <p:spPr bwMode="gray">
              <a:xfrm>
                <a:off x="2441" y="1908"/>
                <a:ext cx="739" cy="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800" b="1" dirty="0">
                    <a:solidFill>
                      <a:srgbClr val="FFFF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มี 3 วิธี</a:t>
                </a:r>
                <a:endParaRPr lang="en-US" altLang="th-TH" sz="4800" b="1" dirty="0">
                  <a:solidFill>
                    <a:srgbClr val="FFFF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3036" y="816"/>
              <a:ext cx="1248" cy="736"/>
              <a:chOff x="3330" y="961"/>
              <a:chExt cx="1447" cy="838"/>
            </a:xfrm>
          </p:grpSpPr>
          <p:grpSp>
            <p:nvGrpSpPr>
              <p:cNvPr id="31" name="Group 12"/>
              <p:cNvGrpSpPr>
                <a:grpSpLocks/>
              </p:cNvGrpSpPr>
              <p:nvPr/>
            </p:nvGrpSpPr>
            <p:grpSpPr bwMode="auto">
              <a:xfrm>
                <a:off x="3600" y="961"/>
                <a:ext cx="952" cy="838"/>
                <a:chOff x="2016" y="1920"/>
                <a:chExt cx="2563" cy="2255"/>
              </a:xfrm>
            </p:grpSpPr>
            <p:sp>
              <p:nvSpPr>
                <p:cNvPr id="33" name="Oval 1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2563" cy="225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gray">
                <a:xfrm>
                  <a:off x="2374" y="1920"/>
                  <a:ext cx="1846" cy="535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32" name="Text Box 15">
                <a:hlinkClick r:id="rId4" action="ppaction://hlinkfile"/>
              </p:cNvPr>
              <p:cNvSpPr txBox="1">
                <a:spLocks noChangeArrowheads="1"/>
              </p:cNvSpPr>
              <p:nvPr/>
            </p:nvSpPr>
            <p:spPr bwMode="gray">
              <a:xfrm>
                <a:off x="3330" y="1048"/>
                <a:ext cx="1447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3. วิธีเฉพาะ</a:t>
                </a:r>
              </a:p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เจาะจง</a:t>
                </a:r>
                <a:endParaRPr lang="en-US" altLang="th-TH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824" y="1333"/>
              <a:ext cx="1263" cy="1139"/>
              <a:chOff x="385" y="1261"/>
              <a:chExt cx="1465" cy="1296"/>
            </a:xfrm>
          </p:grpSpPr>
          <p:grpSp>
            <p:nvGrpSpPr>
              <p:cNvPr id="27" name="Group 17"/>
              <p:cNvGrpSpPr>
                <a:grpSpLocks/>
              </p:cNvGrpSpPr>
              <p:nvPr/>
            </p:nvGrpSpPr>
            <p:grpSpPr bwMode="auto">
              <a:xfrm>
                <a:off x="385" y="1261"/>
                <a:ext cx="1465" cy="1296"/>
                <a:chOff x="1692" y="1500"/>
                <a:chExt cx="1971" cy="1680"/>
              </a:xfrm>
            </p:grpSpPr>
            <p:sp>
              <p:nvSpPr>
                <p:cNvPr id="29" name="Oval 18"/>
                <p:cNvSpPr>
                  <a:spLocks noChangeArrowheads="1"/>
                </p:cNvSpPr>
                <p:nvPr/>
              </p:nvSpPr>
              <p:spPr bwMode="gray">
                <a:xfrm>
                  <a:off x="1692" y="1500"/>
                  <a:ext cx="1971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Freeform 19"/>
                <p:cNvSpPr>
                  <a:spLocks/>
                </p:cNvSpPr>
                <p:nvPr/>
              </p:nvSpPr>
              <p:spPr bwMode="gray">
                <a:xfrm>
                  <a:off x="1870" y="1519"/>
                  <a:ext cx="1615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28" name="Text Box 20">
                <a:hlinkClick r:id="rId5" action="ppaction://hlinkfile"/>
              </p:cNvPr>
              <p:cNvSpPr txBox="1">
                <a:spLocks noChangeArrowheads="1"/>
              </p:cNvSpPr>
              <p:nvPr/>
            </p:nvSpPr>
            <p:spPr bwMode="gray">
              <a:xfrm>
                <a:off x="681" y="1909"/>
                <a:ext cx="92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2. วิธีคัดเลือก</a:t>
                </a:r>
              </a:p>
            </p:txBody>
          </p:sp>
        </p:grp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2560" y="2630"/>
              <a:ext cx="1243" cy="1049"/>
              <a:chOff x="2585" y="2881"/>
              <a:chExt cx="1440" cy="1194"/>
            </a:xfrm>
          </p:grpSpPr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2585" y="2881"/>
                <a:ext cx="1440" cy="1194"/>
                <a:chOff x="1111" y="2147"/>
                <a:chExt cx="1680" cy="1395"/>
              </a:xfrm>
            </p:grpSpPr>
            <p:sp>
              <p:nvSpPr>
                <p:cNvPr id="25" name="Oval 23"/>
                <p:cNvSpPr>
                  <a:spLocks noChangeArrowheads="1"/>
                </p:cNvSpPr>
                <p:nvPr/>
              </p:nvSpPr>
              <p:spPr bwMode="gray">
                <a:xfrm>
                  <a:off x="1111" y="2158"/>
                  <a:ext cx="1680" cy="1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5137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sy="50000" kx="-2453608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Freeform 24"/>
                <p:cNvSpPr>
                  <a:spLocks/>
                </p:cNvSpPr>
                <p:nvPr/>
              </p:nvSpPr>
              <p:spPr bwMode="gray">
                <a:xfrm>
                  <a:off x="1320" y="2147"/>
                  <a:ext cx="1304" cy="432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gray">
              <a:xfrm>
                <a:off x="2618" y="3239"/>
                <a:ext cx="1291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rPr>
                  <a:t>1. วิธีประกาศ</a:t>
                </a:r>
              </a:p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rPr>
                  <a:t>เชิญชวนทั่วไป</a:t>
                </a:r>
                <a:endParaRPr lang="en-US" altLang="th-TH" sz="3200" b="1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21" name="Oval 28"/>
            <p:cNvSpPr>
              <a:spLocks noChangeArrowheads="1"/>
            </p:cNvSpPr>
            <p:nvPr/>
          </p:nvSpPr>
          <p:spPr bwMode="gray">
            <a:xfrm>
              <a:off x="3430" y="3726"/>
              <a:ext cx="874" cy="293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969696">
                    <a:gamma/>
                    <a:tint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val="2290973599"/>
              </p:ext>
            </p:extLst>
          </p:nvPr>
        </p:nvGraphicFramePr>
        <p:xfrm>
          <a:off x="5546175" y="3309752"/>
          <a:ext cx="3706345" cy="299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3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74" y="802081"/>
            <a:ext cx="9086704" cy="5136880"/>
            <a:chOff x="57296" y="1074908"/>
            <a:chExt cx="9086704" cy="4272596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" cstate="print"/>
            <a:srcRect l="3616" b="3609"/>
            <a:stretch/>
          </p:blipFill>
          <p:spPr>
            <a:xfrm>
              <a:off x="57296" y="1464026"/>
              <a:ext cx="2473588" cy="3531766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3808" y="1277284"/>
              <a:ext cx="3600400" cy="3708522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4" cstate="print"/>
            <a:srcRect b="3609"/>
            <a:stretch/>
          </p:blipFill>
          <p:spPr>
            <a:xfrm>
              <a:off x="6660231" y="1074908"/>
              <a:ext cx="2483769" cy="427259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822" y="125082"/>
            <a:ext cx="7632848" cy="609600"/>
          </a:xfrm>
        </p:spPr>
        <p:txBody>
          <a:bodyPr/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การเผยแพร่ประกาศและเอกสารเชิญชวน และการขายหรือให้เอกสาร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56763" y="2027734"/>
            <a:ext cx="138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e-market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598286" y="180015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e-bidding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908872" y="1735346"/>
            <a:ext cx="1883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สอบราคา</a:t>
            </a: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2123728" y="2780928"/>
            <a:ext cx="4533293" cy="394949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การให้หรือขายเอกสารให้ดำเนินการไปพร้อมกับการเผยแพร่ประกาศและเอกสาร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วงเงินเกิน 5 แสน แต่ไม่เกิน 5 ล้าน </a:t>
            </a:r>
            <a:b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เผยแพร่ไม่น้อยกว่า 5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5 ล้าน แต่ไม่เกิน 10 ล้าน เผยแพร่</a:t>
            </a:r>
            <a:b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10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10 ล้าน แต่ไม่เกิน 50 ล้าน เผยแพร่</a:t>
            </a:r>
            <a:b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12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spc="-100" dirty="0">
                <a:solidFill>
                  <a:srgbClr val="000000">
                    <a:lumMod val="95000"/>
                    <a:lumOff val="5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50 ล้าน เผยแพร่ไม่น้อยกว่า 20 วันทำการ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94930" y="3312678"/>
            <a:ext cx="15071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</a:t>
            </a:r>
            <a:b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ประกาศ</a:t>
            </a:r>
          </a:p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และเอกสาร</a:t>
            </a:r>
            <a:b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</a:t>
            </a:r>
          </a:p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 วันทำการ</a:t>
            </a:r>
          </a:p>
          <a:p>
            <a:pPr algn="ctr"/>
            <a:endParaRPr lang="th-TH" sz="26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045" y="3296365"/>
            <a:ext cx="2483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การให้หรือขายเอกสาร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ให้ดำเนินการไปพร้อม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กับการเผยแพร่ประกาศ 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และเอกสาร</a:t>
            </a:r>
          </a:p>
          <a:p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เผยแพร่ไม่น้อยกว่า </a:t>
            </a:r>
            <a:b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 วันทำการ</a:t>
            </a:r>
          </a:p>
          <a:p>
            <a:pPr algn="ctr"/>
            <a:endParaRPr lang="th-TH" sz="24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6" name="Picture 2" descr="ผลการค้นหารูปภาพสำหรับ ประกาศ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8" y="5954866"/>
            <a:ext cx="1684493" cy="8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" y="1322388"/>
            <a:ext cx="1368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8651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2"/>
          <p:cNvPicPr>
            <a:picLocks noChangeAspect="1"/>
          </p:cNvPicPr>
          <p:nvPr/>
        </p:nvPicPr>
        <p:blipFill>
          <a:blip r:embed="rId5" cstate="print"/>
          <a:srcRect b="10197"/>
          <a:stretch>
            <a:fillRect/>
          </a:stretch>
        </p:blipFill>
        <p:spPr bwMode="auto">
          <a:xfrm>
            <a:off x="3535587" y="1285081"/>
            <a:ext cx="19526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Down Arrow 24"/>
          <p:cNvSpPr>
            <a:spLocks noChangeArrowheads="1"/>
          </p:cNvSpPr>
          <p:nvPr/>
        </p:nvSpPr>
        <p:spPr bwMode="auto">
          <a:xfrm rot="-5400000">
            <a:off x="2147417" y="1597670"/>
            <a:ext cx="871537" cy="1350963"/>
          </a:xfrm>
          <a:prstGeom prst="downArrow">
            <a:avLst>
              <a:gd name="adj1" fmla="val 45481"/>
              <a:gd name="adj2" fmla="val 4996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3492500" y="908050"/>
            <a:ext cx="1639888" cy="22494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altLang="th-TH" sz="2000" dirty="0"/>
              <a:t>e</a:t>
            </a:r>
            <a:r>
              <a:rPr lang="en-US" altLang="th-TH" sz="2000" dirty="0">
                <a:latin typeface="Times New Roman" pitchFamily="18" charset="0"/>
              </a:rPr>
              <a:t> - </a:t>
            </a:r>
            <a:r>
              <a:rPr lang="en-US" altLang="th-TH" sz="2400" b="1" dirty="0">
                <a:latin typeface="Times New Roman" pitchFamily="18" charset="0"/>
              </a:rPr>
              <a:t>catalog</a:t>
            </a:r>
            <a:endParaRPr lang="th-TH" altLang="th-TH" sz="2000" b="1" dirty="0">
              <a:latin typeface="Times New Roman" pitchFamily="18" charset="0"/>
            </a:endParaRPr>
          </a:p>
        </p:txBody>
      </p:sp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122238" y="981075"/>
            <a:ext cx="1641475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th-TH" altLang="th-TH" sz="2400" b="1" dirty="0">
                <a:solidFill>
                  <a:srgbClr val="0000FF"/>
                </a:solidFill>
              </a:rPr>
              <a:t>ผู้ค้าภาครัฐ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763688" y="909141"/>
            <a:ext cx="2304256" cy="16557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th-TH" altLang="th-TH" sz="2400" b="1" dirty="0">
                <a:latin typeface="Angsana New" pitchFamily="18" charset="-34"/>
              </a:rPr>
              <a:t>ข้อมูลสินค้า</a:t>
            </a:r>
          </a:p>
          <a:p>
            <a:pPr eaLnBrk="1" hangingPunct="1"/>
            <a:r>
              <a:rPr lang="th-TH" altLang="th-TH" sz="2400" b="1" dirty="0">
                <a:latin typeface="Angsana New" pitchFamily="18" charset="-34"/>
              </a:rPr>
              <a:t>- รหัสสินค้า(</a:t>
            </a:r>
            <a:r>
              <a:rPr lang="en-US" altLang="th-TH" sz="2400" b="1" dirty="0">
                <a:latin typeface="Angsana New" pitchFamily="18" charset="-34"/>
              </a:rPr>
              <a:t>UNSPSC)</a:t>
            </a:r>
          </a:p>
          <a:p>
            <a:pPr eaLnBrk="1" hangingPunct="1"/>
            <a:r>
              <a:rPr lang="en-US" altLang="th-TH" sz="2400" b="1" dirty="0">
                <a:latin typeface="Angsana New" pitchFamily="18" charset="-34"/>
              </a:rPr>
              <a:t>- </a:t>
            </a:r>
            <a:r>
              <a:rPr lang="th-TH" altLang="th-TH" sz="2400" b="1" dirty="0">
                <a:latin typeface="Angsana New" pitchFamily="18" charset="-34"/>
              </a:rPr>
              <a:t>คุณสมบัติ</a:t>
            </a:r>
          </a:p>
          <a:p>
            <a:endParaRPr lang="th-TH" altLang="th-TH" sz="2400" b="1" dirty="0">
              <a:latin typeface="Angsana New" pitchFamily="18" charset="-34"/>
            </a:endParaRPr>
          </a:p>
        </p:txBody>
      </p:sp>
      <p:sp>
        <p:nvSpPr>
          <p:cNvPr id="28681" name="Down Arrow 12"/>
          <p:cNvSpPr>
            <a:spLocks noChangeArrowheads="1"/>
          </p:cNvSpPr>
          <p:nvPr/>
        </p:nvSpPr>
        <p:spPr bwMode="auto">
          <a:xfrm rot="-5400000">
            <a:off x="5804694" y="965994"/>
            <a:ext cx="344487" cy="1095375"/>
          </a:xfrm>
          <a:prstGeom prst="downArrow">
            <a:avLst>
              <a:gd name="adj1" fmla="val 45481"/>
              <a:gd name="adj2" fmla="val 5014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pic>
        <p:nvPicPr>
          <p:cNvPr id="28682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981075"/>
            <a:ext cx="227647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5"/>
          <p:cNvPicPr>
            <a:picLocks noChangeAspect="1"/>
          </p:cNvPicPr>
          <p:nvPr/>
        </p:nvPicPr>
        <p:blipFill>
          <a:blip r:embed="rId7" cstate="print"/>
          <a:srcRect l="5974" b="10197"/>
          <a:stretch>
            <a:fillRect/>
          </a:stretch>
        </p:blipFill>
        <p:spPr bwMode="auto">
          <a:xfrm>
            <a:off x="6875463" y="1765300"/>
            <a:ext cx="590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6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486650" y="1543050"/>
            <a:ext cx="627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7"/>
          <p:cNvPicPr>
            <a:picLocks noChangeAspect="1"/>
          </p:cNvPicPr>
          <p:nvPr/>
        </p:nvPicPr>
        <p:blipFill>
          <a:blip r:embed="rId8" cstate="print"/>
          <a:srcRect l="7854" b="10197"/>
          <a:stretch>
            <a:fillRect/>
          </a:stretch>
        </p:blipFill>
        <p:spPr bwMode="auto">
          <a:xfrm>
            <a:off x="7308850" y="2092325"/>
            <a:ext cx="57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9"/>
          <p:cNvPicPr>
            <a:picLocks noChangeAspect="1"/>
          </p:cNvPicPr>
          <p:nvPr/>
        </p:nvPicPr>
        <p:blipFill>
          <a:blip r:embed="rId8" cstate="print"/>
          <a:srcRect r="18440" b="10197"/>
          <a:stretch>
            <a:fillRect/>
          </a:stretch>
        </p:blipFill>
        <p:spPr bwMode="auto">
          <a:xfrm>
            <a:off x="8235950" y="1730375"/>
            <a:ext cx="512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816850" y="2092325"/>
            <a:ext cx="62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Rectangle 23"/>
          <p:cNvSpPr>
            <a:spLocks noChangeArrowheads="1"/>
          </p:cNvSpPr>
          <p:nvPr/>
        </p:nvSpPr>
        <p:spPr bwMode="auto">
          <a:xfrm>
            <a:off x="7035800" y="908050"/>
            <a:ext cx="1639888" cy="22494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altLang="th-TH" sz="2000" b="1" dirty="0">
                <a:latin typeface="Times New Roman" pitchFamily="18" charset="0"/>
              </a:rPr>
              <a:t>Market</a:t>
            </a:r>
            <a:endParaRPr lang="th-TH" altLang="th-TH" sz="2000" b="1" dirty="0">
              <a:latin typeface="Times New Roman" pitchFamily="18" charset="0"/>
            </a:endParaRPr>
          </a:p>
        </p:txBody>
      </p:sp>
      <p:pic>
        <p:nvPicPr>
          <p:cNvPr id="28689" name="Picture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8" y="3573463"/>
            <a:ext cx="153193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0" name="Rectangle 25"/>
          <p:cNvSpPr>
            <a:spLocks noChangeArrowheads="1"/>
          </p:cNvSpPr>
          <p:nvPr/>
        </p:nvSpPr>
        <p:spPr bwMode="auto">
          <a:xfrm>
            <a:off x="127000" y="4221163"/>
            <a:ext cx="1917700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th-TH" altLang="th-TH" sz="2400" b="1" dirty="0"/>
              <a:t>   </a:t>
            </a:r>
            <a:r>
              <a:rPr lang="th-TH" altLang="th-TH" sz="2400" b="1" dirty="0">
                <a:solidFill>
                  <a:srgbClr val="0000FF"/>
                </a:solidFill>
              </a:rPr>
              <a:t>หน่วยงานของรัฐ</a:t>
            </a:r>
          </a:p>
        </p:txBody>
      </p:sp>
      <p:sp>
        <p:nvSpPr>
          <p:cNvPr id="28691" name="Down Arrow 26"/>
          <p:cNvSpPr>
            <a:spLocks noChangeArrowheads="1"/>
          </p:cNvSpPr>
          <p:nvPr/>
        </p:nvSpPr>
        <p:spPr bwMode="auto">
          <a:xfrm rot="-5400000">
            <a:off x="2284413" y="4268787"/>
            <a:ext cx="871538" cy="1350963"/>
          </a:xfrm>
          <a:prstGeom prst="downArrow">
            <a:avLst>
              <a:gd name="adj1" fmla="val 45481"/>
              <a:gd name="adj2" fmla="val 4996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548063" y="3990975"/>
            <a:ext cx="1974850" cy="2678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ประกาศ</a:t>
            </a:r>
          </a:p>
          <a:p>
            <a:pPr>
              <a:defRPr/>
            </a:pPr>
            <a:r>
              <a:rPr lang="th-TH" altLang="th-TH" sz="2400" u="sng" dirty="0">
                <a:solidFill>
                  <a:srgbClr val="262626"/>
                </a:solidFill>
                <a:latin typeface="Angsana New" pitchFamily="18" charset="-34"/>
              </a:rPr>
              <a:t>สินค้า</a:t>
            </a:r>
            <a:endParaRPr lang="th-TH" altLang="th-TH" sz="2400" u="sng" dirty="0">
              <a:latin typeface="Angsana New" pitchFamily="18" charset="-34"/>
            </a:endParaRPr>
          </a:p>
          <a:p>
            <a:pPr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- คุณสมบัติสินค้า </a:t>
            </a:r>
          </a:p>
          <a:p>
            <a:pPr>
              <a:defRPr/>
            </a:pPr>
            <a:r>
              <a:rPr lang="th-TH" altLang="th-TH" sz="2400" dirty="0">
                <a:latin typeface="Angsana New" pitchFamily="18" charset="-34"/>
              </a:rPr>
              <a:t>- จำนวน</a:t>
            </a:r>
          </a:p>
          <a:p>
            <a:pPr>
              <a:defRPr/>
            </a:pPr>
            <a:r>
              <a:rPr lang="th-TH" altLang="th-TH" sz="2400" u="sng" dirty="0">
                <a:solidFill>
                  <a:srgbClr val="262626"/>
                </a:solidFill>
                <a:latin typeface="Angsana New" pitchFamily="18" charset="-34"/>
              </a:rPr>
              <a:t>ผู้ค้า</a:t>
            </a:r>
            <a:endParaRPr lang="th-TH" altLang="th-TH" sz="2400" u="sng" dirty="0">
              <a:latin typeface="Angsana New" pitchFamily="18" charset="-34"/>
            </a:endParaRPr>
          </a:p>
          <a:p>
            <a:pPr>
              <a:defRPr/>
            </a:pPr>
            <a:r>
              <a:rPr lang="th-TH" altLang="th-TH" sz="2400" dirty="0">
                <a:latin typeface="Angsana New" pitchFamily="18" charset="-34"/>
              </a:rPr>
              <a:t>- คุณสมบัติ</a:t>
            </a:r>
          </a:p>
          <a:p>
            <a:pPr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ฯลฯ</a:t>
            </a:r>
            <a:endParaRPr lang="en-US" altLang="th-TH" sz="2400" dirty="0">
              <a:latin typeface="Angsana New" pitchFamily="18" charset="-34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927850" y="4025900"/>
            <a:ext cx="1214438" cy="14811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ใบเสนอราคา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- สินค้า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- ราคา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ฯลฯ</a:t>
            </a:r>
          </a:p>
        </p:txBody>
      </p:sp>
      <p:cxnSp>
        <p:nvCxnSpPr>
          <p:cNvPr id="28694" name="Elbow Connector 29"/>
          <p:cNvCxnSpPr>
            <a:cxnSpLocks noChangeShapeType="1"/>
            <a:stCxn id="28" idx="0"/>
            <a:endCxn id="28688" idx="2"/>
          </p:cNvCxnSpPr>
          <p:nvPr/>
        </p:nvCxnSpPr>
        <p:spPr bwMode="auto">
          <a:xfrm rot="5400000" flipH="1" flipV="1">
            <a:off x="5779294" y="1913732"/>
            <a:ext cx="833437" cy="3321050"/>
          </a:xfrm>
          <a:prstGeom prst="bentConnector3">
            <a:avLst>
              <a:gd name="adj1" fmla="val 50000"/>
            </a:avLst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95" name="Elbow Connector 41027"/>
          <p:cNvCxnSpPr>
            <a:cxnSpLocks noChangeShapeType="1"/>
          </p:cNvCxnSpPr>
          <p:nvPr/>
        </p:nvCxnSpPr>
        <p:spPr bwMode="auto">
          <a:xfrm rot="5400000">
            <a:off x="7604125" y="3549650"/>
            <a:ext cx="1865313" cy="557213"/>
          </a:xfrm>
          <a:prstGeom prst="bentConnector2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696" name="Rectangle 41030"/>
          <p:cNvSpPr>
            <a:spLocks noChangeArrowheads="1"/>
          </p:cNvSpPr>
          <p:nvPr/>
        </p:nvSpPr>
        <p:spPr bwMode="auto">
          <a:xfrm>
            <a:off x="5347389" y="3069806"/>
            <a:ext cx="1352550" cy="750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latin typeface="Times New Roman" pitchFamily="18" charset="0"/>
              </a:rPr>
              <a:t>ประกาศ</a:t>
            </a:r>
          </a:p>
        </p:txBody>
      </p:sp>
      <p:sp>
        <p:nvSpPr>
          <p:cNvPr id="28697" name="Rectangle 39"/>
          <p:cNvSpPr>
            <a:spLocks noChangeArrowheads="1"/>
          </p:cNvSpPr>
          <p:nvPr/>
        </p:nvSpPr>
        <p:spPr bwMode="auto">
          <a:xfrm>
            <a:off x="7885113" y="3213100"/>
            <a:ext cx="950912" cy="750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400" b="1" dirty="0">
                <a:latin typeface="Times New Roman" pitchFamily="18" charset="0"/>
              </a:rPr>
              <a:t>ผู้ค้า</a:t>
            </a:r>
          </a:p>
          <a:p>
            <a:pPr algn="ctr"/>
            <a:r>
              <a:rPr lang="th-TH" altLang="th-TH" sz="2400" b="1" dirty="0">
                <a:latin typeface="Times New Roman" pitchFamily="18" charset="0"/>
              </a:rPr>
              <a:t>ตอบกลับ</a:t>
            </a:r>
          </a:p>
        </p:txBody>
      </p:sp>
      <p:sp>
        <p:nvSpPr>
          <p:cNvPr id="28698" name="Down Arrow 30"/>
          <p:cNvSpPr>
            <a:spLocks noChangeArrowheads="1"/>
          </p:cNvSpPr>
          <p:nvPr/>
        </p:nvSpPr>
        <p:spPr bwMode="auto">
          <a:xfrm rot="-5400000">
            <a:off x="5813425" y="1482725"/>
            <a:ext cx="346075" cy="1095375"/>
          </a:xfrm>
          <a:prstGeom prst="downArrow">
            <a:avLst>
              <a:gd name="adj1" fmla="val 45481"/>
              <a:gd name="adj2" fmla="val 499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699" name="Down Arrow 31"/>
          <p:cNvSpPr>
            <a:spLocks noChangeArrowheads="1"/>
          </p:cNvSpPr>
          <p:nvPr/>
        </p:nvSpPr>
        <p:spPr bwMode="auto">
          <a:xfrm rot="-5400000">
            <a:off x="5822157" y="2015331"/>
            <a:ext cx="344488" cy="1095375"/>
          </a:xfrm>
          <a:prstGeom prst="downArrow">
            <a:avLst>
              <a:gd name="adj1" fmla="val 45481"/>
              <a:gd name="adj2" fmla="val 5013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301625" y="82550"/>
            <a:ext cx="5681663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en-US" altLang="th-TH" sz="4800">
                <a:solidFill>
                  <a:srgbClr val="1C07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e-Market</a:t>
            </a:r>
            <a:endParaRPr lang="th-TH" altLang="th-TH" sz="4800">
              <a:solidFill>
                <a:srgbClr val="1C07B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667375" y="5805488"/>
            <a:ext cx="1503363" cy="706437"/>
          </a:xfrm>
          <a:prstGeom prst="rect">
            <a:avLst/>
          </a:prstGeom>
          <a:solidFill>
            <a:srgbClr val="C408A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ผู้ชนะ</a:t>
            </a:r>
            <a:b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การเสนอราคา</a:t>
            </a:r>
          </a:p>
        </p:txBody>
      </p:sp>
      <p:cxnSp>
        <p:nvCxnSpPr>
          <p:cNvPr id="28702" name="Elbow Connector 13"/>
          <p:cNvCxnSpPr>
            <a:cxnSpLocks noChangeShapeType="1"/>
          </p:cNvCxnSpPr>
          <p:nvPr/>
        </p:nvCxnSpPr>
        <p:spPr bwMode="auto">
          <a:xfrm rot="10800000" flipV="1">
            <a:off x="6254750" y="4767263"/>
            <a:ext cx="673100" cy="1038225"/>
          </a:xfrm>
          <a:prstGeom prst="bentConnector2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8704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019925" y="1341438"/>
            <a:ext cx="628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5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956550" y="1268413"/>
            <a:ext cx="628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3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6609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-108520" y="96332"/>
            <a:ext cx="7416824" cy="67545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วิธีตลาดอิเล็กทรอนิกส์ (</a:t>
            </a:r>
            <a:r>
              <a:rPr lang="en-US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Electronic Market : e – market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4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39552" y="1412776"/>
            <a:ext cx="8280920" cy="1800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	</a:t>
            </a:r>
            <a:r>
              <a:rPr lang="th-TH" altLang="th-TH" sz="2900" dirty="0">
                <a:solidFill>
                  <a:srgbClr val="FF0000"/>
                </a:solidFill>
                <a:latin typeface="Angsana New" panose="02020603050405020304" pitchFamily="18" charset="-34"/>
              </a:rPr>
              <a:t>วิธีตลาดอิเล็กทรอนิกส์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ได้แก่ การจัดหาพัสดุที่มีรายละเอียดคุณลักษณะ</a:t>
            </a:r>
            <a:b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ที่</a:t>
            </a: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ไม่ซับซ้อน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เป็นสินค้าหรือบริการทั่วไป </a:t>
            </a: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มีมาตรฐาน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ซึ่งกำหนดให้ส่วนราชการ</a:t>
            </a:r>
            <a:b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จัดซื้อสินค้าหรืองานจ้างที่กำหนดไว้ในระบบ </a:t>
            </a:r>
            <a:r>
              <a:rPr lang="en-US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e - catalog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กระทำได้  2 ลักษณะ ดังนี้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39552" y="3356992"/>
            <a:ext cx="8280920" cy="27363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endParaRPr lang="th-TH" altLang="th-TH" sz="29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	</a:t>
            </a:r>
            <a:r>
              <a:rPr lang="th-TH" altLang="th-TH" sz="2900" dirty="0">
                <a:latin typeface="Angsana New" panose="02020603050405020304" pitchFamily="18" charset="-34"/>
              </a:rPr>
              <a:t>(1) 	การเสนอราคา โดยใบเสนอราคา  ได้แก่ การจัดหาพัสดุครั้งหนึ่ง </a:t>
            </a:r>
          </a:p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latin typeface="Angsana New" panose="02020603050405020304" pitchFamily="18" charset="-34"/>
              </a:rPr>
              <a:t>ซึ่งมีราคาเกิน 500,000 บาท แต่ไม่เกิน</a:t>
            </a:r>
            <a:r>
              <a:rPr lang="en-US" altLang="th-TH" sz="2900" dirty="0">
                <a:latin typeface="Angsana New" panose="02020603050405020304" pitchFamily="18" charset="-34"/>
              </a:rPr>
              <a:t> 5,000,000</a:t>
            </a:r>
            <a:r>
              <a:rPr lang="th-TH" altLang="th-TH" sz="2900" dirty="0">
                <a:latin typeface="Angsana New" panose="02020603050405020304" pitchFamily="18" charset="-34"/>
              </a:rPr>
              <a:t> บาท</a:t>
            </a:r>
          </a:p>
          <a:p>
            <a:pPr eaLnBrk="1" hangingPunct="1">
              <a:buClr>
                <a:srgbClr val="A53010"/>
              </a:buClr>
              <a:defRPr/>
            </a:pPr>
            <a:r>
              <a:rPr lang="th-TH" altLang="th-TH" sz="2900" dirty="0">
                <a:latin typeface="Angsana New" panose="02020603050405020304" pitchFamily="18" charset="-34"/>
              </a:rPr>
              <a:t>	(2) การเสนอราคา โดยการประมูลอิเล็กทรอนิกส์ ได้แก่ การจัดหาพัสดุ</a:t>
            </a:r>
          </a:p>
          <a:p>
            <a:pPr eaLnBrk="1" hangingPunct="1">
              <a:buClr>
                <a:srgbClr val="A53010"/>
              </a:buClr>
              <a:defRPr/>
            </a:pPr>
            <a:r>
              <a:rPr lang="th-TH" altLang="th-TH" sz="2900" dirty="0">
                <a:latin typeface="Angsana New" panose="02020603050405020304" pitchFamily="18" charset="-34"/>
              </a:rPr>
              <a:t>ครั้งหนึ่ง ซึ่งมีราคาเกิน </a:t>
            </a:r>
            <a:r>
              <a:rPr lang="en-US" altLang="th-TH" sz="2900" dirty="0">
                <a:latin typeface="Angsana New" panose="02020603050405020304" pitchFamily="18" charset="-34"/>
              </a:rPr>
              <a:t>5,000,000 </a:t>
            </a:r>
            <a:r>
              <a:rPr lang="th-TH" altLang="th-TH" sz="2900" dirty="0">
                <a:latin typeface="Angsana New" panose="02020603050405020304" pitchFamily="18" charset="-34"/>
              </a:rPr>
              <a:t>บาท</a:t>
            </a:r>
          </a:p>
          <a:p>
            <a:pPr eaLnBrk="1" hangingPunct="1">
              <a:buClr>
                <a:srgbClr val="A53010"/>
              </a:buClr>
              <a:defRPr/>
            </a:pPr>
            <a:endParaRPr lang="en-US" altLang="th-TH" sz="2900" dirty="0">
              <a:solidFill>
                <a:srgbClr val="0000FF"/>
              </a:solidFill>
              <a:latin typeface="Angsana New" panose="02020603050405020304" pitchFamily="18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-252536" y="0"/>
            <a:ext cx="6048672" cy="76721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การจัดทำเอกสารซื้อหรือจ้างด้วยวิธี </a:t>
            </a:r>
            <a:r>
              <a:rPr lang="en-US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market</a:t>
            </a:r>
            <a:endParaRPr lang="th-TH" altLang="th-TH" sz="30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284395" y="1295400"/>
            <a:ext cx="8642118" cy="1008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- ให้เจ้าหน้าที่จัดทำเอกสารการซื้อหรือจ้างด้วยวิธีตลาดอิเล็กทรอนิกส์ </a:t>
            </a:r>
          </a:p>
          <a:p>
            <a:pPr eaLnBrk="1" hangingPunct="1">
              <a:defRPr/>
            </a:pP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ตามแบบที่คณะกรรมการนโยบายฯ กำหนด 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251520" y="2564904"/>
            <a:ext cx="8640960" cy="3888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1800" dirty="0"/>
              <a:t>	</a:t>
            </a:r>
            <a:r>
              <a:rPr lang="th-TH" sz="2400" dirty="0"/>
              <a:t>การจัดทำเอกสารซื้อหรือจ้างและประกาศเชิญชวนตามวรรคหนึ่ง ถ้าจำเป็นต้องมีข้อความหรือรายการแตกต่างไปจากแบบที่คณะกรรมการนโยบายกำหนด โดยมีสาระสำคัญตามที่กำหนดไว้ในแบบและไม่ทำให้หน่วยงานของรัฐเสียเปรียบก็ให้กระทำได้ เว้นแต่หัวหน้าหน่วยงานของรัฐเห็นว่าจะมีปัญหาในทางเสียเปรียบหรือไม่รัดกุมพอ ก็ให้ส่งร่างเอกสารซื้อหรือจ้างและประกาศเชิญชวนดังกล่าวไปให้สำนักงานอัยการสูงสุดตรวจพิจารณาก่อน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th-TH" sz="2400" spc="-80" dirty="0"/>
              <a:t>การกำหนดวัน เวลาการเสนอราคาในเอกสารซื้อหรือจ้างและประกาศเผยแพร่ตามวรรค</a:t>
            </a:r>
            <a:r>
              <a:rPr lang="th-TH" sz="2400" dirty="0"/>
              <a:t>หนึ่ง </a:t>
            </a:r>
            <a:br>
              <a:rPr lang="th-TH" sz="2400" dirty="0"/>
            </a:br>
            <a:r>
              <a:rPr lang="th-TH" sz="2400" dirty="0"/>
              <a:t>ให้กำหนดเป็นวันถัดจากวันสุดท้ายของระยะเวลาการเผยแพร่ประกาศและเอกสารซื้อหรือจ้าง</a:t>
            </a:r>
            <a:br>
              <a:rPr lang="th-TH" sz="2400" dirty="0"/>
            </a:br>
            <a:r>
              <a:rPr lang="th-TH" sz="2400" dirty="0"/>
              <a:t>โดยกำหนดเป็นวัน เวลา ทำการเท่านั้น และเวลาในการเสนอราคาให้ถือตามเวลาของระบบจัดซื้อ</a:t>
            </a:r>
            <a:br>
              <a:rPr lang="th-TH" sz="2400" dirty="0"/>
            </a:br>
            <a:r>
              <a:rPr lang="th-TH" sz="2400" dirty="0"/>
              <a:t>จัดจ้างภาครัฐด้วยอิเล็กทรอนิกส์เป็นเกณฑ์</a:t>
            </a:r>
            <a:endParaRPr lang="th-TH" altLang="th-TH" sz="24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51520" y="116632"/>
            <a:ext cx="4392488" cy="72008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ขั้นตอนวิธี </a:t>
            </a:r>
            <a:r>
              <a:rPr lang="en-US" altLang="th-TH" sz="4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market</a:t>
            </a:r>
            <a:endParaRPr lang="th-TH" altLang="th-TH" sz="40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827584" y="1484784"/>
            <a:ext cx="7560840" cy="1363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เจ้าหน้าที่จัดทำเอกสารการซื้อหรือการจ้างด้วยวิธีตลาดอิเล็กทรอนิกส์ พร้อมประกาศเชิญชวน</a:t>
            </a:r>
          </a:p>
        </p:txBody>
      </p:sp>
      <p:sp>
        <p:nvSpPr>
          <p:cNvPr id="3" name="ลูกศรลง 2"/>
          <p:cNvSpPr/>
          <p:nvPr/>
        </p:nvSpPr>
        <p:spPr>
          <a:xfrm>
            <a:off x="4283968" y="2996952"/>
            <a:ext cx="360040" cy="648072"/>
          </a:xfrm>
          <a:prstGeom prst="downArrow">
            <a:avLst>
              <a:gd name="adj1" fmla="val 50000"/>
              <a:gd name="adj2" fmla="val 48094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936672" y="3717032"/>
            <a:ext cx="7235728" cy="1268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จัดพิมพ์รายงานขอซื้อขอจ้าง ร่างประกาศและร่างเอกสารฯ </a:t>
            </a:r>
          </a:p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เสนอหัวหน้าหน่วยงานของรัฐ ผ่านหัวหน้าเจ้าหน้าที่</a:t>
            </a:r>
          </a:p>
        </p:txBody>
      </p:sp>
      <p:pic>
        <p:nvPicPr>
          <p:cNvPr id="34831" name="รูปภาพ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301208"/>
            <a:ext cx="13779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รูปภาพ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373216"/>
            <a:ext cx="12969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627784" y="1268760"/>
            <a:ext cx="3240360" cy="720080"/>
          </a:xfrm>
          <a:prstGeom prst="roundRect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เสนอหัวหน้าหน่วยงานของรัฐ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403648" y="2708920"/>
            <a:ext cx="1440160" cy="72008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latin typeface="TH SarabunIT๙" panose="020B0500040200020003" pitchFamily="34" charset="-34"/>
                <a:cs typeface="TH SarabunIT๙" panose="020B0500040200020003" pitchFamily="34" charset="-34"/>
              </a:rPr>
              <a:t>เห็นชอบ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372200" y="2708920"/>
            <a:ext cx="1584176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ไม่เห็นชอบ</a:t>
            </a:r>
          </a:p>
        </p:txBody>
      </p:sp>
      <p:sp>
        <p:nvSpPr>
          <p:cNvPr id="14" name="ลูกศรซ้าย-ขวา-ขึ้น 13"/>
          <p:cNvSpPr/>
          <p:nvPr/>
        </p:nvSpPr>
        <p:spPr>
          <a:xfrm>
            <a:off x="3347864" y="2204864"/>
            <a:ext cx="2448272" cy="1066416"/>
          </a:xfrm>
          <a:prstGeom prst="leftRightUpArrow">
            <a:avLst>
              <a:gd name="adj1" fmla="val 14607"/>
              <a:gd name="adj2" fmla="val 25000"/>
              <a:gd name="adj3" fmla="val 2500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51520" y="4035549"/>
            <a:ext cx="4752528" cy="26097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600" dirty="0">
                <a:latin typeface="Angsana New" panose="02020603050405020304" pitchFamily="18" charset="-34"/>
              </a:rPr>
              <a:t>    </a:t>
            </a:r>
          </a:p>
          <a:p>
            <a:pPr eaLnBrk="1" hangingPunct="1">
              <a:defRPr/>
            </a:pPr>
            <a:r>
              <a:rPr lang="th-TH" altLang="th-TH" sz="2600" dirty="0">
                <a:latin typeface="Angsana New" panose="02020603050405020304" pitchFamily="18" charset="-34"/>
              </a:rPr>
              <a:t>  ให้หัวหน้าเจ้าหน้าที่ดำเนินการเผยแพร่ประกาศและเอกสารซื้อหรือจ้าง ด้วยวิธี </a:t>
            </a:r>
            <a:r>
              <a:rPr lang="en-US" altLang="th-TH" sz="2600" dirty="0">
                <a:latin typeface="Angsana New" panose="02020603050405020304" pitchFamily="18" charset="-34"/>
              </a:rPr>
              <a:t>e – market </a:t>
            </a:r>
            <a:r>
              <a:rPr lang="th-TH" altLang="th-TH" sz="2600" dirty="0">
                <a:latin typeface="Angsana New" panose="02020603050405020304" pitchFamily="18" charset="-34"/>
              </a:rPr>
              <a:t/>
            </a:r>
            <a:br>
              <a:rPr lang="th-TH" altLang="th-TH" sz="2600" dirty="0">
                <a:latin typeface="Angsana New" panose="02020603050405020304" pitchFamily="18" charset="-34"/>
              </a:rPr>
            </a:br>
            <a:r>
              <a:rPr lang="th-TH" altLang="th-TH" sz="2600" dirty="0">
                <a:latin typeface="Angsana New" panose="02020603050405020304" pitchFamily="18" charset="-34"/>
              </a:rPr>
              <a:t>ในระบบเครือข่ายสารสนเทศของกรมบัญชีกลางและของหน่วยงานของรัฐ เป็นเวลาไม่น้อยกว่า  </a:t>
            </a:r>
            <a:r>
              <a:rPr lang="en-US" altLang="th-TH" sz="2600" dirty="0">
                <a:latin typeface="Angsana New" panose="02020603050405020304" pitchFamily="18" charset="-34"/>
              </a:rPr>
              <a:t/>
            </a:r>
            <a:br>
              <a:rPr lang="en-US" altLang="th-TH" sz="2600" dirty="0">
                <a:latin typeface="Angsana New" panose="02020603050405020304" pitchFamily="18" charset="-34"/>
              </a:rPr>
            </a:br>
            <a:r>
              <a:rPr lang="en-US" altLang="th-TH" sz="2600" dirty="0">
                <a:latin typeface="Angsana New" panose="02020603050405020304" pitchFamily="18" charset="-34"/>
              </a:rPr>
              <a:t>3 </a:t>
            </a:r>
            <a:r>
              <a:rPr lang="th-TH" altLang="th-TH" sz="2600" dirty="0">
                <a:latin typeface="Angsana New" panose="02020603050405020304" pitchFamily="18" charset="-34"/>
              </a:rPr>
              <a:t>วันทำการ และปิดประกาศโดยเปิดเผย </a:t>
            </a:r>
            <a:br>
              <a:rPr lang="th-TH" altLang="th-TH" sz="2600" dirty="0">
                <a:latin typeface="Angsana New" panose="02020603050405020304" pitchFamily="18" charset="-34"/>
              </a:rPr>
            </a:br>
            <a:r>
              <a:rPr lang="th-TH" altLang="th-TH" sz="2600" dirty="0">
                <a:latin typeface="Angsana New" panose="02020603050405020304" pitchFamily="18" charset="-34"/>
              </a:rPr>
              <a:t>ณ สถานที่ปิดประกาศของหน่วยงานของรัฐนั้น</a:t>
            </a:r>
            <a:r>
              <a:rPr lang="th-TH" altLang="th-TH" sz="2600" dirty="0">
                <a:solidFill>
                  <a:srgbClr val="FFFFFF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2600" dirty="0">
                <a:solidFill>
                  <a:srgbClr val="FFFFFF"/>
                </a:solidFill>
                <a:latin typeface="Angsana New" panose="02020603050405020304" pitchFamily="18" charset="-34"/>
              </a:rPr>
            </a:br>
            <a:endParaRPr lang="th-TH" altLang="th-TH" sz="2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16" name="ลูกศรลง 15"/>
          <p:cNvSpPr/>
          <p:nvPr/>
        </p:nvSpPr>
        <p:spPr>
          <a:xfrm>
            <a:off x="1997714" y="3455892"/>
            <a:ext cx="252028" cy="666297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5004048" y="4584607"/>
            <a:ext cx="3852428" cy="1080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latin typeface="Angsana New" panose="02020603050405020304" pitchFamily="18" charset="-34"/>
              </a:rPr>
              <a:t>ส่งกลับเจ้าหน้าที่เพื่อแก้ไข</a:t>
            </a:r>
          </a:p>
        </p:txBody>
      </p:sp>
      <p:pic>
        <p:nvPicPr>
          <p:cNvPr id="35864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650" y="3645024"/>
            <a:ext cx="3714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5" name="รูปภาพ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511300"/>
            <a:ext cx="255587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 – market</a:t>
            </a:r>
            <a:endParaRPr lang="th-TH" altLang="th-TH" sz="4000" b="1" dirty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ระเบียบ</a:t>
            </a:r>
            <a:r>
              <a:rPr lang="th-T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มี 10 หมวด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gray">
          <a:xfrm>
            <a:off x="1762125" y="1715425"/>
            <a:ext cx="5473700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2.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การซื้อหรือจ้าง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gray">
          <a:xfrm>
            <a:off x="1747838" y="2256812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3.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งานจ้างที่ปรึกษา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gray">
          <a:xfrm>
            <a:off x="1747838" y="2795545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4.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งานจ้างออกแบบหรือควบคุมงานก่อสร้าง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1747838" y="3328476"/>
            <a:ext cx="5473700" cy="466725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5.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การทำสัญญาและหลักประกัน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gray">
          <a:xfrm>
            <a:off x="1762125" y="3856415"/>
            <a:ext cx="5473700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6.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การบริหารสัญญาและการตรวจรับพัสดุ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gray">
          <a:xfrm>
            <a:off x="1747838" y="4393979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7.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การประเมินผลการปฏิบัติงานของผู้ประกอบการ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1747838" y="4931902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8.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การทิ้งงาน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gray">
          <a:xfrm>
            <a:off x="1755863" y="5479091"/>
            <a:ext cx="5473700" cy="466725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9.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</a:t>
            </a:r>
          </a:p>
        </p:txBody>
      </p:sp>
      <p:pic>
        <p:nvPicPr>
          <p:cNvPr id="15" name="Picture 1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9058" y="1188412"/>
            <a:ext cx="5851191" cy="5316648"/>
            <a:chOff x="1770150" y="1188412"/>
            <a:chExt cx="5578537" cy="5316648"/>
          </a:xfrm>
        </p:grpSpPr>
        <p:sp>
          <p:nvSpPr>
            <p:cNvPr id="37891" name="AutoShape 3"/>
            <p:cNvSpPr>
              <a:spLocks noChangeArrowheads="1"/>
            </p:cNvSpPr>
            <p:nvPr/>
          </p:nvSpPr>
          <p:spPr bwMode="gray">
            <a:xfrm>
              <a:off x="1874987" y="118841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1.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ข้อความทั่วไป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gray">
            <a:xfrm>
              <a:off x="1770150" y="603833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10.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การร้องเรียน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843013" y="174206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2.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การซื้อหรือจ้าง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>
              <a:off x="1828726" y="228345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3.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งานจ้างที่ปรึกษา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828726" y="282218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8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4.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งานจ้างออกแบบหรือควบคุมงานก่อสร้าง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0" name="AutoShape 3"/>
            <p:cNvSpPr>
              <a:spLocks noChangeArrowheads="1"/>
            </p:cNvSpPr>
            <p:nvPr/>
          </p:nvSpPr>
          <p:spPr bwMode="gray">
            <a:xfrm>
              <a:off x="1828726" y="3355116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5.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การทำสัญญาและหลักประกัน</a:t>
              </a:r>
            </a:p>
          </p:txBody>
        </p:sp>
        <p:sp>
          <p:nvSpPr>
            <p:cNvPr id="21" name="AutoShape 4"/>
            <p:cNvSpPr>
              <a:spLocks noChangeArrowheads="1"/>
            </p:cNvSpPr>
            <p:nvPr/>
          </p:nvSpPr>
          <p:spPr bwMode="gray">
            <a:xfrm>
              <a:off x="1843013" y="388305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6.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การบริหารสัญญาและการตรวจรับพัสดุ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2" name="AutoShape 5"/>
            <p:cNvSpPr>
              <a:spLocks noChangeArrowheads="1"/>
            </p:cNvSpPr>
            <p:nvPr/>
          </p:nvSpPr>
          <p:spPr bwMode="gray">
            <a:xfrm>
              <a:off x="1828726" y="4420619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7.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การประเมินผลการปฏิบัติงานของผู้ประกอบการ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3" name="AutoShape 6"/>
            <p:cNvSpPr>
              <a:spLocks noChangeArrowheads="1"/>
            </p:cNvSpPr>
            <p:nvPr/>
          </p:nvSpPr>
          <p:spPr bwMode="gray">
            <a:xfrm>
              <a:off x="1828726" y="495854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8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8.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การทิ้งงาน</a:t>
              </a:r>
            </a:p>
          </p:txBody>
        </p:sp>
        <p:sp>
          <p:nvSpPr>
            <p:cNvPr id="24" name="AutoShape 3"/>
            <p:cNvSpPr>
              <a:spLocks noChangeArrowheads="1"/>
            </p:cNvSpPr>
            <p:nvPr/>
          </p:nvSpPr>
          <p:spPr bwMode="gray">
            <a:xfrm>
              <a:off x="1836751" y="5505731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9.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การบริหารพัสดุ</a:t>
              </a:r>
            </a:p>
          </p:txBody>
        </p:sp>
      </p:grpSp>
      <p:sp>
        <p:nvSpPr>
          <p:cNvPr id="2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043608" y="1484784"/>
            <a:ext cx="7560840" cy="22322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กรมบัญชีกลางจัดส่งประกาศและเอกสารไปยังผู้ขาย/ผู้ให้บริการ/</a:t>
            </a:r>
            <a:b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ผู้รับจ้าง ที่ลงทะเบียนในระบบ </a:t>
            </a:r>
            <a:r>
              <a:rPr lang="en-US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e – GP </a:t>
            </a: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b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มีสินค้าหรือบริการในระบบ </a:t>
            </a:r>
            <a:r>
              <a:rPr lang="en-US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e – catalog </a:t>
            </a: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ที่มีความสอดคล้อง</a:t>
            </a:r>
            <a:b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กับที่หน่วยงานของรัฐกำหนด จะได้รับ </a:t>
            </a:r>
            <a:r>
              <a:rPr lang="en-US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mail </a:t>
            </a:r>
            <a:r>
              <a:rPr lang="th-TH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จากระบบ </a:t>
            </a:r>
            <a:r>
              <a:rPr lang="en-US" altLang="th-TH" sz="3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e - GP</a:t>
            </a:r>
            <a:endParaRPr lang="th-TH" altLang="th-TH" sz="3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931025" y="4509120"/>
            <a:ext cx="5449287" cy="12452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สามารถดูรายละเอียดของประกาศ และเอกสารฯ ได้จากเว็บไซต์ของหน่วยงาน/กรมบัญชีกลาง</a:t>
            </a:r>
          </a:p>
        </p:txBody>
      </p:sp>
      <p:sp>
        <p:nvSpPr>
          <p:cNvPr id="7" name="ลูกศรลง 6"/>
          <p:cNvSpPr/>
          <p:nvPr/>
        </p:nvSpPr>
        <p:spPr>
          <a:xfrm>
            <a:off x="4355976" y="3789040"/>
            <a:ext cx="360040" cy="64807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36876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394325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รูปภาพ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1238" y="3801469"/>
            <a:ext cx="175895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1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683568" y="1268760"/>
            <a:ext cx="8064896" cy="201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     ผู้ขาย/ผู้ให้บริการ/ผู้รับจ้าง ที่ไม่ได้ลงทะเบียน และยังไม่ได้บันทึกสินค้า/บริการ หรือลงทะเบียนแล้วแต่ยังไม่ได้บันทึกสินค้า/บริการ ในระบบ </a:t>
            </a:r>
            <a:r>
              <a:rPr lang="en-US" altLang="th-TH" sz="2800" dirty="0">
                <a:latin typeface="Angsana New" panose="02020603050405020304" pitchFamily="18" charset="-34"/>
              </a:rPr>
              <a:t>e – catalog </a:t>
            </a:r>
            <a:r>
              <a:rPr lang="th-TH" altLang="th-TH" sz="2800" dirty="0">
                <a:latin typeface="Angsana New" panose="02020603050405020304" pitchFamily="18" charset="-34"/>
              </a:rPr>
              <a:t/>
            </a:r>
            <a:br>
              <a:rPr lang="th-TH" altLang="th-TH" sz="2800" dirty="0">
                <a:latin typeface="Angsana New" panose="02020603050405020304" pitchFamily="18" charset="-34"/>
              </a:rPr>
            </a:br>
            <a:r>
              <a:rPr lang="th-TH" altLang="th-TH" sz="2800" dirty="0">
                <a:latin typeface="Angsana New" panose="02020603050405020304" pitchFamily="18" charset="-34"/>
              </a:rPr>
              <a:t>ที่ได้รับทราบข้อมูลประกาศจากเว็บไซต์ฯ หากประสงค์จะเสนอราคา </a:t>
            </a:r>
            <a:br>
              <a:rPr lang="th-TH" altLang="th-TH" sz="2800" dirty="0">
                <a:latin typeface="Angsana New" panose="02020603050405020304" pitchFamily="18" charset="-34"/>
              </a:rPr>
            </a:br>
            <a:r>
              <a:rPr lang="th-TH" altLang="th-TH" sz="2800" dirty="0">
                <a:latin typeface="Angsana New" panose="02020603050405020304" pitchFamily="18" charset="-34"/>
              </a:rPr>
              <a:t>สามารถดำเนินการดังนี้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527942" y="3573016"/>
            <a:ext cx="1656184" cy="936104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กรณียังไม่ได้ลงทะเบียน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341132" y="3652503"/>
            <a:ext cx="3759260" cy="1000633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กรณีลงทะเบียนแล้ว แต่ยังไม่ได้</a:t>
            </a:r>
            <a:br>
              <a:rPr lang="th-TH" altLang="th-TH" sz="28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28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ลงสินค้าและบริการใน </a:t>
            </a:r>
            <a:r>
              <a:rPr lang="en-US" altLang="th-TH" sz="28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catalog</a:t>
            </a:r>
            <a:endParaRPr lang="th-TH" altLang="th-TH" sz="2800">
              <a:solidFill>
                <a:srgbClr val="FFFF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ลูกศรโค้งขวา 9"/>
          <p:cNvSpPr/>
          <p:nvPr/>
        </p:nvSpPr>
        <p:spPr>
          <a:xfrm>
            <a:off x="681038" y="3933056"/>
            <a:ext cx="581025" cy="1224136"/>
          </a:xfrm>
          <a:prstGeom prst="curvedRightArrow">
            <a:avLst>
              <a:gd name="adj1" fmla="val 17944"/>
              <a:gd name="adj2" fmla="val 50000"/>
              <a:gd name="adj3" fmla="val 25000"/>
            </a:avLst>
          </a:prstGeom>
          <a:solidFill>
            <a:srgbClr val="FF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1" name="ลูกศรโค้งซ้าย 10"/>
          <p:cNvSpPr/>
          <p:nvPr/>
        </p:nvSpPr>
        <p:spPr>
          <a:xfrm>
            <a:off x="8172450" y="4221088"/>
            <a:ext cx="647700" cy="1439937"/>
          </a:xfrm>
          <a:prstGeom prst="curvedLeftArrow">
            <a:avLst>
              <a:gd name="adj1" fmla="val 14736"/>
              <a:gd name="adj2" fmla="val 47127"/>
              <a:gd name="adj3" fmla="val 25000"/>
            </a:avLst>
          </a:prstGeom>
          <a:solidFill>
            <a:srgbClr val="FF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1187624" y="4653136"/>
            <a:ext cx="3312368" cy="210564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ลงทะเบียนในระบบ </a:t>
            </a:r>
            <a: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e – GP </a:t>
            </a: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และลงสินค้า/บริการ ในระบบ </a:t>
            </a:r>
            <a: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e - catalog</a:t>
            </a:r>
            <a:endParaRPr lang="th-TH" altLang="th-TH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3" name="วงรี 12"/>
          <p:cNvSpPr/>
          <p:nvPr/>
        </p:nvSpPr>
        <p:spPr>
          <a:xfrm>
            <a:off x="4989204" y="4797152"/>
            <a:ext cx="3111188" cy="129614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ลงสินค้า/บริการ </a:t>
            </a:r>
          </a:p>
          <a:p>
            <a:pPr algn="ctr" eaLnBrk="1" hangingPunct="1">
              <a:defRPr/>
            </a:pPr>
            <a:r>
              <a:rPr lang="th-TH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ในระบบ </a:t>
            </a:r>
            <a:r>
              <a:rPr lang="en-US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e - catalog</a:t>
            </a:r>
            <a:endParaRPr lang="th-TH" altLang="th-TH" sz="2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95936" y="6237312"/>
            <a:ext cx="4968677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FFFFFF"/>
                </a:solidFill>
                <a:latin typeface="Angsana New" panose="02020603050405020304" pitchFamily="18" charset="-34"/>
              </a:rPr>
              <a:t>**ทั้งนี้ ต้องดำเนินการก่อนการเสนอราคา**</a:t>
            </a:r>
          </a:p>
        </p:txBody>
      </p:sp>
      <p:pic>
        <p:nvPicPr>
          <p:cNvPr id="15" name="Picture 1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(ต่อ)</a:t>
            </a:r>
          </a:p>
        </p:txBody>
      </p:sp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1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50528" y="1059756"/>
            <a:ext cx="8496944" cy="112978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rgbClr val="0000FF"/>
                </a:solidFill>
                <a:latin typeface="Angsana New" panose="02020603050405020304" pitchFamily="18" charset="-34"/>
              </a:rPr>
              <a:t>- กำหนดเป็นวันถัดจากวันสุดท้ายของระยะเวลาการเผยแพร่ประกาศและเอกสารเผยแพร่ทางเว็บไซต์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619672" y="2290747"/>
            <a:ext cx="5400600" cy="12680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(1) การเสนอราคา โดยใบเสนอราคา </a:t>
            </a:r>
          </a:p>
          <a:p>
            <a:pPr algn="ctr"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  วงเงินเกิน 500,000 บาท แต่ไม่เกิน  5,000,000 บาท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83568" y="3558810"/>
            <a:ext cx="7802264" cy="3110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endParaRPr lang="th-TH" altLang="th-TH" sz="28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defRPr/>
            </a:pPr>
            <a:endParaRPr lang="th-TH" altLang="th-TH" sz="28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0000FF"/>
                </a:solidFill>
                <a:latin typeface="Angsana New" panose="02020603050405020304" pitchFamily="18" charset="-34"/>
              </a:rPr>
              <a:t>ผู้เสนอราคาดำเนินการดังนี้</a:t>
            </a: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Angsana New" panose="02020603050405020304" pitchFamily="18" charset="-34"/>
              </a:rPr>
              <a:t>	</a:t>
            </a:r>
            <a:r>
              <a:rPr lang="th-TH" altLang="th-TH" sz="2800" dirty="0">
                <a:latin typeface="Angsana New" panose="02020603050405020304" pitchFamily="18" charset="-34"/>
              </a:rPr>
              <a:t>1. เมื่อถึงกำหนดวันเสนอราคาและประสงค์จะเสนอราคา เมื่อถึงกำหนดเวลาเสนอราคา ให้ </a:t>
            </a:r>
            <a:r>
              <a:rPr lang="en-US" altLang="th-TH" sz="2800" dirty="0">
                <a:latin typeface="Angsana New" panose="02020603050405020304" pitchFamily="18" charset="-34"/>
              </a:rPr>
              <a:t>Log in </a:t>
            </a:r>
            <a:r>
              <a:rPr lang="th-TH" altLang="th-TH" sz="2800" dirty="0">
                <a:latin typeface="Angsana New" panose="02020603050405020304" pitchFamily="18" charset="-34"/>
              </a:rPr>
              <a:t>เข้าสู่ระบบการเสนอราคา เพื่อเสนอราคาผ่านระบบ </a:t>
            </a:r>
            <a:r>
              <a:rPr lang="en-US" altLang="th-TH" sz="2800" dirty="0">
                <a:latin typeface="Angsana New" panose="02020603050405020304" pitchFamily="18" charset="-34"/>
              </a:rPr>
              <a:t>e - GP </a:t>
            </a:r>
          </a:p>
          <a:p>
            <a:pPr eaLnBrk="1" hangingPunct="1">
              <a:defRPr/>
            </a:pPr>
            <a:r>
              <a:rPr lang="en-US" altLang="th-TH" sz="2800" dirty="0">
                <a:latin typeface="Angsana New" panose="02020603050405020304" pitchFamily="18" charset="-34"/>
              </a:rPr>
              <a:t>	2. </a:t>
            </a:r>
            <a:r>
              <a:rPr lang="th-TH" altLang="th-TH" sz="2800" dirty="0">
                <a:latin typeface="Angsana New" panose="02020603050405020304" pitchFamily="18" charset="-34"/>
              </a:rPr>
              <a:t>เมื่อเสนอราคาแล้วต้องยืนยันการเสนอราคา โดยเสนอราคา</a:t>
            </a:r>
            <a:br>
              <a:rPr lang="th-TH" altLang="th-TH" sz="2800" dirty="0">
                <a:latin typeface="Angsana New" panose="02020603050405020304" pitchFamily="18" charset="-34"/>
              </a:rPr>
            </a:br>
            <a:r>
              <a:rPr lang="th-TH" altLang="th-TH" sz="2800" dirty="0">
                <a:latin typeface="Angsana New" panose="02020603050405020304" pitchFamily="18" charset="-34"/>
              </a:rPr>
              <a:t>ได้เพียงครั้งเดียวเท่านั้น</a:t>
            </a:r>
          </a:p>
          <a:p>
            <a:pPr eaLnBrk="1" hangingPunct="1">
              <a:defRPr/>
            </a:pPr>
            <a:endParaRPr lang="th-TH" altLang="th-TH" sz="2800" dirty="0">
              <a:latin typeface="Angsana New" panose="02020603050405020304" pitchFamily="18" charset="-34"/>
            </a:endParaRPr>
          </a:p>
          <a:p>
            <a:pPr eaLnBrk="1" hangingPunct="1">
              <a:defRPr/>
            </a:pPr>
            <a:endParaRPr lang="th-TH" altLang="th-TH" sz="2800" dirty="0">
              <a:latin typeface="Angsana New" panose="02020603050405020304" pitchFamily="18" charset="-34"/>
            </a:endParaRPr>
          </a:p>
        </p:txBody>
      </p:sp>
      <p:pic>
        <p:nvPicPr>
          <p:cNvPr id="38924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038546"/>
            <a:ext cx="1727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32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(ต่อ)</a:t>
            </a:r>
          </a:p>
        </p:txBody>
      </p:sp>
    </p:spTree>
    <p:extLst>
      <p:ext uri="{BB962C8B-B14F-4D97-AF65-F5344CB8AC3E}">
        <p14:creationId xmlns:p14="http://schemas.microsoft.com/office/powerpoint/2010/main" val="32768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705971" y="1124744"/>
            <a:ext cx="6408712" cy="1080120"/>
          </a:xfrm>
          <a:prstGeom prst="roundRect">
            <a:avLst/>
          </a:prstGeom>
          <a:solidFill>
            <a:srgbClr val="FCFE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(2)  การเสนอราคา โดยการประมูลอิเล็กทรอนิกส์</a:t>
            </a:r>
            <a:br>
              <a:rPr lang="th-TH" altLang="th-TH" sz="2800" dirty="0">
                <a:latin typeface="Angsana New" panose="02020603050405020304" pitchFamily="18" charset="-34"/>
              </a:rPr>
            </a:br>
            <a:r>
              <a:rPr lang="th-TH" altLang="th-TH" sz="2800" dirty="0">
                <a:latin typeface="Angsana New" panose="02020603050405020304" pitchFamily="18" charset="-34"/>
              </a:rPr>
              <a:t> วงเงินเกิน 5,000,000 บาท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755576" y="2420888"/>
            <a:ext cx="8108311" cy="4248472"/>
          </a:xfrm>
          <a:prstGeom prst="roundRect">
            <a:avLst/>
          </a:prstGeom>
          <a:solidFill>
            <a:srgbClr val="FCFE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endParaRPr lang="th-TH" altLang="th-TH" sz="28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0000FF"/>
                </a:solidFill>
                <a:latin typeface="Angsana New" panose="02020603050405020304" pitchFamily="18" charset="-34"/>
              </a:rPr>
              <a:t>ผู้เสนอราคาดำเนินการดังนี้</a:t>
            </a:r>
          </a:p>
          <a:p>
            <a:pPr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     1. เมื่อถึงกำหนดวันเสนอราคาและประสงค์จะเสนอราคา ให้ส่งใบเสนอราคา </a:t>
            </a:r>
          </a:p>
          <a:p>
            <a:pPr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มายังส่วนราชการผ่านทางระบบ </a:t>
            </a:r>
            <a:r>
              <a:rPr lang="en-US" altLang="th-TH" sz="2800" dirty="0">
                <a:latin typeface="Angsana New" panose="02020603050405020304" pitchFamily="18" charset="-34"/>
              </a:rPr>
              <a:t>e – GP </a:t>
            </a:r>
            <a:r>
              <a:rPr lang="th-TH" altLang="th-TH" sz="2800" dirty="0">
                <a:latin typeface="Angsana New" panose="02020603050405020304" pitchFamily="18" charset="-34"/>
              </a:rPr>
              <a:t>ในวัน เวลา ที่หน่วยงานของรัฐกำหนด</a:t>
            </a:r>
          </a:p>
          <a:p>
            <a:pPr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     2. เมื่อถึงกำหนดวันเสนอราคา ให้ผู้เสนอราคา </a:t>
            </a:r>
            <a:r>
              <a:rPr lang="en-US" altLang="th-TH" sz="2800" dirty="0">
                <a:latin typeface="Angsana New" panose="02020603050405020304" pitchFamily="18" charset="-34"/>
              </a:rPr>
              <a:t>Log in </a:t>
            </a:r>
            <a:r>
              <a:rPr lang="th-TH" altLang="th-TH" sz="2800" dirty="0">
                <a:latin typeface="Angsana New" panose="02020603050405020304" pitchFamily="18" charset="-34"/>
              </a:rPr>
              <a:t>เพื่อลงทะเบียนและทดสอบระบบ ภายในเวลาที่ส่วนราชการกำหนด </a:t>
            </a:r>
            <a:endParaRPr lang="th-TH" altLang="th-TH" sz="2800" dirty="0" smtClean="0">
              <a:latin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altLang="th-TH" sz="2800" dirty="0" smtClean="0">
                <a:latin typeface="Angsana New" panose="02020603050405020304" pitchFamily="18" charset="-34"/>
              </a:rPr>
              <a:t>(</a:t>
            </a:r>
            <a:r>
              <a:rPr lang="th-TH" altLang="th-TH" sz="2800" dirty="0">
                <a:latin typeface="Angsana New" panose="02020603050405020304" pitchFamily="18" charset="-34"/>
              </a:rPr>
              <a:t>ลงทะเบียน 15 นาที และทดสอบ 15 นาที)</a:t>
            </a:r>
          </a:p>
          <a:p>
            <a:pPr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     3. เริ่มกระบวนการเสนอราคา โดยการประมูลอิเล็กทรอนิกส์ในเวลาราชการ</a:t>
            </a:r>
            <a:br>
              <a:rPr lang="th-TH" altLang="th-TH" sz="2800" dirty="0">
                <a:latin typeface="Angsana New" panose="02020603050405020304" pitchFamily="18" charset="-34"/>
              </a:rPr>
            </a:br>
            <a:r>
              <a:rPr lang="th-TH" altLang="th-TH" sz="2800" dirty="0">
                <a:latin typeface="Angsana New" panose="02020603050405020304" pitchFamily="18" charset="-34"/>
              </a:rPr>
              <a:t>ผ่านทางระบบ </a:t>
            </a:r>
            <a:r>
              <a:rPr lang="en-US" altLang="th-TH" sz="2800" dirty="0">
                <a:latin typeface="Angsana New" panose="02020603050405020304" pitchFamily="18" charset="-34"/>
              </a:rPr>
              <a:t>e – GP</a:t>
            </a:r>
            <a:r>
              <a:rPr lang="th-TH" altLang="th-TH" sz="2800" dirty="0">
                <a:latin typeface="Angsana New" panose="02020603050405020304" pitchFamily="18" charset="-34"/>
              </a:rPr>
              <a:t> ทั้งนี้ กระบวนการเสนอราคาให้กระทำภายในเวลา</a:t>
            </a:r>
            <a:br>
              <a:rPr lang="th-TH" altLang="th-TH" sz="2800" dirty="0">
                <a:latin typeface="Angsana New" panose="02020603050405020304" pitchFamily="18" charset="-34"/>
              </a:rPr>
            </a:br>
            <a:r>
              <a:rPr lang="th-TH" altLang="th-TH" sz="2800" dirty="0">
                <a:latin typeface="Angsana New" panose="02020603050405020304" pitchFamily="18" charset="-34"/>
              </a:rPr>
              <a:t> 30 นาที  โดยจะเสนอราคากี่ครั้งก็ได้</a:t>
            </a:r>
          </a:p>
          <a:p>
            <a:pPr eaLnBrk="1" hangingPunct="1">
              <a:defRPr/>
            </a:pPr>
            <a:endParaRPr lang="th-TH" altLang="th-TH" sz="2800" dirty="0">
              <a:latin typeface="Angsana New" panose="02020603050405020304" pitchFamily="18" charset="-34"/>
            </a:endParaRPr>
          </a:p>
        </p:txBody>
      </p:sp>
      <p:pic>
        <p:nvPicPr>
          <p:cNvPr id="39945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34889"/>
            <a:ext cx="8937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(ต่อ)</a:t>
            </a: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79512" y="44624"/>
            <a:ext cx="4320480" cy="86409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การพิจารณาผลการเสนอราคา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1916832"/>
            <a:ext cx="2088232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กรณีมีผู้เสนอราคาหลายราย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066320" y="1916832"/>
            <a:ext cx="2801824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กรณีมีผู้เสนอราคารายเดียว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660232" y="1916832"/>
            <a:ext cx="2232248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กรณีไม่มีผู้เสนอราคา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51520" y="3284984"/>
            <a:ext cx="2232248" cy="2448272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latin typeface="Angsana New" panose="02020603050405020304" pitchFamily="18" charset="-34"/>
              </a:rPr>
              <a:t>   ให้เสนอความเห็นให้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ซื้อ/จ้าง จากรายที่เสนอราคาต่ำสุด กรณีมีผู้เสนอราคาต่ำสุดเท่ากัน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หลายราย ให้พิจารณา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ผู้ที่เสนอราคา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ในลำดับแรก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699792" y="3356992"/>
            <a:ext cx="1800200" cy="2304256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latin typeface="Angsana New" panose="02020603050405020304" pitchFamily="18" charset="-34"/>
              </a:rPr>
              <a:t>พิจารณาแล้ว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เห็นว่า มีความเหมาะสมและ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เป็นประโยชน์ต่อราชการ ให้เสนอความเห็นให้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รับราคา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644008" y="3356992"/>
            <a:ext cx="1681621" cy="2289836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latin typeface="Angsana New" panose="02020603050405020304" pitchFamily="18" charset="-34"/>
              </a:rPr>
              <a:t>พิจารณาแล้ว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เห็นว่า ไม่มี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ความเหมาะสมและไม่เป็นประโยชน์ต่อราชการ 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660232" y="3356992"/>
            <a:ext cx="2363446" cy="3168352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latin typeface="Angsana New" panose="02020603050405020304" pitchFamily="18" charset="-34"/>
              </a:rPr>
              <a:t>ให้หัวหน้าเจ้าหน้าที่เสนอความเห็น</a:t>
            </a:r>
            <a:r>
              <a:rPr lang="th-TH" altLang="th-TH" sz="2200" spc="-120" dirty="0">
                <a:latin typeface="Angsana New" panose="02020603050405020304" pitchFamily="18" charset="-34"/>
              </a:rPr>
              <a:t>เพื่อยกเลิก </a:t>
            </a:r>
          </a:p>
          <a:p>
            <a:pPr algn="ctr" eaLnBrk="1" hangingPunct="1">
              <a:defRPr/>
            </a:pPr>
            <a:r>
              <a:rPr lang="th-TH" altLang="th-TH" sz="2200" spc="-120" dirty="0">
                <a:latin typeface="Angsana New" panose="02020603050405020304" pitchFamily="18" charset="-34"/>
              </a:rPr>
              <a:t>และดำเนินการใหม่ </a:t>
            </a:r>
            <a:r>
              <a:rPr lang="th-TH" altLang="th-TH" sz="2200" spc="-100" dirty="0">
                <a:latin typeface="Angsana New" panose="02020603050405020304" pitchFamily="18" charset="-34"/>
              </a:rPr>
              <a:t/>
            </a:r>
            <a:br>
              <a:rPr lang="th-TH" altLang="th-TH" sz="2200" spc="-1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หรือใช้วิธีคัดเลือก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ตามมาตรา 56 (1) (ก) หรือวิธีเฉพาะเจาะจง </a:t>
            </a:r>
            <a:r>
              <a:rPr lang="en-US" altLang="th-TH" sz="2200" dirty="0">
                <a:latin typeface="Angsana New" panose="02020603050405020304" pitchFamily="18" charset="-34"/>
              </a:rPr>
              <a:t/>
            </a:r>
            <a:br>
              <a:rPr lang="en-US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ตามมาตรา 56 (2) (ก) 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endParaRPr lang="th-TH" altLang="th-TH" sz="2200" dirty="0">
              <a:latin typeface="Angsana New" panose="02020603050405020304" pitchFamily="18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1187624" y="2852936"/>
            <a:ext cx="252028" cy="39151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2" name="ลูกศรลง 11"/>
          <p:cNvSpPr/>
          <p:nvPr/>
        </p:nvSpPr>
        <p:spPr>
          <a:xfrm>
            <a:off x="7633969" y="2723340"/>
            <a:ext cx="250399" cy="417628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3" name="ลูกศรลง 12"/>
          <p:cNvSpPr/>
          <p:nvPr/>
        </p:nvSpPr>
        <p:spPr>
          <a:xfrm>
            <a:off x="3491880" y="2830873"/>
            <a:ext cx="288032" cy="47556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4" name="ลูกศรลง 13"/>
          <p:cNvSpPr/>
          <p:nvPr/>
        </p:nvSpPr>
        <p:spPr>
          <a:xfrm>
            <a:off x="5148064" y="2780928"/>
            <a:ext cx="288032" cy="48051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ลูกศรขวา 14"/>
          <p:cNvSpPr/>
          <p:nvPr/>
        </p:nvSpPr>
        <p:spPr>
          <a:xfrm>
            <a:off x="6372200" y="4293096"/>
            <a:ext cx="242194" cy="259238"/>
          </a:xfrm>
          <a:prstGeom prst="rightArrow">
            <a:avLst>
              <a:gd name="adj1" fmla="val 46188"/>
              <a:gd name="adj2" fmla="val 55718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16" name="Picture 1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3"/>
          <p:cNvSpPr/>
          <p:nvPr/>
        </p:nvSpPr>
        <p:spPr>
          <a:xfrm>
            <a:off x="251520" y="44624"/>
            <a:ext cx="7992888" cy="869776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กรณีราคาของผู้ชนะการเสนอราคาที่เห็นควรซื้อ/จ้าง</a:t>
            </a:r>
            <a:r>
              <a:rPr lang="en-US" altLang="th-TH" sz="32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32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32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สูงกว่าวงเงินที่จะซื้อหรือจ้าง</a:t>
            </a: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44827D22-B7AB-4D52-A622-0552EFD2D744}"/>
              </a:ext>
            </a:extLst>
          </p:cNvPr>
          <p:cNvGrpSpPr/>
          <p:nvPr/>
        </p:nvGrpSpPr>
        <p:grpSpPr>
          <a:xfrm>
            <a:off x="251520" y="1124744"/>
            <a:ext cx="8234311" cy="4866765"/>
            <a:chOff x="251520" y="1124744"/>
            <a:chExt cx="8234311" cy="4866765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255874" y="1124744"/>
              <a:ext cx="8229957" cy="1769393"/>
            </a:xfrm>
            <a:prstGeom prst="roundRect">
              <a:avLst>
                <a:gd name="adj" fmla="val 476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>
              <a:lvl1pPr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(1) ให้เรียกผู้ชนะการเสนอราคารายนั้นมาต่อรองราคา หากต่อรองราคาแล้ว ราคาที่เสนอใหม่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ไม่สูงกว่าวงเงินที่จะซื้อหรือจ้าง หรือสูงกว่าแต่ไม่เกินร้อยละ 10 ของวงเงินที่จะซื้อหรือจ้างหรือต่อรองราคา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แล้วไม่ยอมลดราคา แต่ส่วนที่สูงกว่าวงเงินที่จะซื้อหรือจ้างไม่เกินร้อยละ 10 ของวงเงินที่จะซื้อหรือจ้าง 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ถ้าเห็นว่าเป็นราคาที่เหมาะสม ให้เสนอซื้อหรือจ้างจากผู้เสนอราคารายนั้น	</a:t>
              </a:r>
            </a:p>
          </p:txBody>
        </p:sp>
        <p:sp>
          <p:nvSpPr>
            <p:cNvPr id="7" name="สี่เหลี่ยมผืนผ้ามุมมน 3"/>
            <p:cNvSpPr/>
            <p:nvPr/>
          </p:nvSpPr>
          <p:spPr>
            <a:xfrm>
              <a:off x="251520" y="2930655"/>
              <a:ext cx="8064896" cy="1512168"/>
            </a:xfrm>
            <a:prstGeom prst="roundRect">
              <a:avLst>
                <a:gd name="adj" fmla="val 4762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	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(2) ถ้าทำตาม (1) แล้วไม่ได้ผล ให้เรียกรายที่เห็นสมควรซื้อหรือจ้างทุกรายมาเสนอราคาใหม่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พร้อมกัน โดยผ่านใบเสนอราคา หากรายต่ำสุดในครั้งนั้นเสนอราคาไม่สูงกว่าวงเงินที่จะซื้อหรือจ้าง 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หรือสูงกว่าไม่เกินร้อยละ 10 ของวงเงินที่จะซื้อหรือจ้าง ถ้าเห็นว่าเป็นราคาที่เหมาะสม ให้เสนอซื้อ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หรือจ้างจากผู้เสนอราคารายนั้น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</a:t>
              </a:r>
            </a:p>
          </p:txBody>
        </p:sp>
        <p:sp>
          <p:nvSpPr>
            <p:cNvPr id="10" name="สี่เหลี่ยมผืนผ้ามุมมน 3">
              <a:extLst>
                <a:ext uri="{FF2B5EF4-FFF2-40B4-BE49-F238E27FC236}">
                  <a16:creationId xmlns="" xmlns:a16="http://schemas.microsoft.com/office/drawing/2014/main" id="{94A828AC-EDE9-4B64-BE5A-DBDC898EE167}"/>
                </a:ext>
              </a:extLst>
            </p:cNvPr>
            <p:cNvSpPr/>
            <p:nvPr/>
          </p:nvSpPr>
          <p:spPr>
            <a:xfrm>
              <a:off x="251520" y="4479341"/>
              <a:ext cx="8064896" cy="1512168"/>
            </a:xfrm>
            <a:prstGeom prst="roundRect">
              <a:avLst>
                <a:gd name="adj" fmla="val 476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	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(3)	ถ้าดำเนินการตาม (2) แล้วไม่ได้ผล ให้เสนอหัวหน้าหน่วยงานของรัฐผ่านหัวหน้าเจ้าหน้าที่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เพื่อพิจารณายกเลิกการซื้อหรือจ้างในครั้งนั้น ทั้งนี้ การดำเนินการซื้อหรือจ้างครั้งใหม่ให้นำความ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ในข้อ </a:t>
              </a:r>
              <a:r>
                <a:rPr lang="en-US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38</a:t>
              </a: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 วรรคสาม มาใช้บังคับโดยอนุโลม</a:t>
              </a:r>
            </a:p>
          </p:txBody>
        </p:sp>
      </p:grpSp>
      <p:pic>
        <p:nvPicPr>
          <p:cNvPr id="45062" name="รูปภาพ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320" y="3190285"/>
            <a:ext cx="987425" cy="99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734299" y="451916"/>
            <a:ext cx="6718744" cy="101158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หัวหน้าเจ้าหน้าที่รายงานผลการพิจารณาและความเห็น</a:t>
            </a:r>
          </a:p>
          <a:p>
            <a:pPr algn="ctr" eaLnBrk="1" hangingPunct="1">
              <a:defRPr/>
            </a:pPr>
            <a:r>
              <a:rPr lang="th-TH" altLang="th-TH" sz="2400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พร้อมด้วยเอกสารต่อหัวหน้าหน่วยงานของรัฐเพื่อพิจารณาเห็นชอบ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44016" y="1535510"/>
            <a:ext cx="3285753" cy="110140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หัวหน้าหน่วยงานของรัฐเห็นชอบฯ และผู้มีอำนาจอนุมัติสั่งซื้อหรือ</a:t>
            </a:r>
            <a: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สั่งจ้างแล้ว</a:t>
            </a:r>
          </a:p>
          <a:p>
            <a:pPr algn="ctr" eaLnBrk="1" hangingPunct="1">
              <a:defRPr/>
            </a:pPr>
            <a:endParaRPr lang="th-TH" altLang="th-TH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44016" y="3147396"/>
            <a:ext cx="3779912" cy="2232248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ให้หัวหน้าเจ้าหน้าที่ประกาศผลผู้ชนะฯ ในระบบเครือข่ายสารสนเทศของกรมบัญชีกลางและของหน่วยงานฯ และปิดประกาศ ณ สถานที่ปิดประกาศของหน่วยงาน และแจ้งให้ผู้เสนอราคา</a:t>
            </a:r>
            <a:b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ทุกรายทราบผ่านทาง </a:t>
            </a:r>
            <a:r>
              <a:rPr lang="en-US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e-mail</a:t>
            </a: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785674" y="1844824"/>
            <a:ext cx="2952328" cy="7167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หัวหน้าหน่วยงานของรัฐ</a:t>
            </a:r>
          </a:p>
          <a:p>
            <a:pPr algn="ctr" eaLnBrk="1" hangingPunct="1">
              <a:defRPr/>
            </a:pP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ไม่เห็นชอบ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572000" y="2996952"/>
            <a:ext cx="3384376" cy="648072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ให้หัวหน้าเจ้าหน้าที่ชี้แจง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716016" y="3789040"/>
            <a:ext cx="1368152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latin typeface="TH SarabunIT๙" panose="020B0500040200020003" pitchFamily="34" charset="-34"/>
                <a:cs typeface="TH SarabunIT๙" panose="020B0500040200020003" pitchFamily="34" charset="-34"/>
              </a:rPr>
              <a:t>เห็นชอบ</a:t>
            </a: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6660232" y="3861048"/>
            <a:ext cx="1224136" cy="43204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ไม่เห็นชอบ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6691954" y="4797152"/>
            <a:ext cx="1264422" cy="44490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ยกเลิก</a:t>
            </a:r>
          </a:p>
        </p:txBody>
      </p:sp>
      <p:sp>
        <p:nvSpPr>
          <p:cNvPr id="14" name="ลูกศรซ้าย-ขวา-ขึ้น 13"/>
          <p:cNvSpPr/>
          <p:nvPr/>
        </p:nvSpPr>
        <p:spPr>
          <a:xfrm>
            <a:off x="3429769" y="1511834"/>
            <a:ext cx="1216152" cy="850392"/>
          </a:xfrm>
          <a:prstGeom prst="leftRightUpArrow">
            <a:avLst>
              <a:gd name="adj1" fmla="val 11966"/>
              <a:gd name="adj2" fmla="val 25000"/>
              <a:gd name="adj3" fmla="val 25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ลูกศรลง 14"/>
          <p:cNvSpPr/>
          <p:nvPr/>
        </p:nvSpPr>
        <p:spPr>
          <a:xfrm>
            <a:off x="1647191" y="2670176"/>
            <a:ext cx="240730" cy="484135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7" name="ลูกศรโค้งซ้าย 16"/>
          <p:cNvSpPr/>
          <p:nvPr/>
        </p:nvSpPr>
        <p:spPr>
          <a:xfrm>
            <a:off x="7956376" y="3284984"/>
            <a:ext cx="409575" cy="700088"/>
          </a:xfrm>
          <a:prstGeom prst="curvedLeftArrow">
            <a:avLst>
              <a:gd name="adj1" fmla="val 25000"/>
              <a:gd name="adj2" fmla="val 31861"/>
              <a:gd name="adj3" fmla="val 22748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8" name="ลูกศรลง 17"/>
          <p:cNvSpPr/>
          <p:nvPr/>
        </p:nvSpPr>
        <p:spPr>
          <a:xfrm>
            <a:off x="6110968" y="2636912"/>
            <a:ext cx="160300" cy="28605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9" name="ลูกศรโค้งขวา 18"/>
          <p:cNvSpPr/>
          <p:nvPr/>
        </p:nvSpPr>
        <p:spPr>
          <a:xfrm>
            <a:off x="4168775" y="3284984"/>
            <a:ext cx="403225" cy="741362"/>
          </a:xfrm>
          <a:prstGeom prst="curv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0" name="ลูกศรซ้าย 19"/>
          <p:cNvSpPr/>
          <p:nvPr/>
        </p:nvSpPr>
        <p:spPr>
          <a:xfrm>
            <a:off x="3923928" y="4077072"/>
            <a:ext cx="792088" cy="324036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2" name="ลูกศรลง 21"/>
          <p:cNvSpPr/>
          <p:nvPr/>
        </p:nvSpPr>
        <p:spPr>
          <a:xfrm>
            <a:off x="7106550" y="4365104"/>
            <a:ext cx="201754" cy="40592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492360" y="5517232"/>
            <a:ext cx="8184095" cy="117269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marL="342900" indent="-342900" algn="ctr" eaLnBrk="1" hangingPunct="1">
              <a:defRPr/>
            </a:pP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ในกรณีที่ผู้เสนอราคาต่ำสุด เสนอราคาผิดเงื่อนไขตามที่กำหนด </a:t>
            </a:r>
            <a:endParaRPr lang="th-TH" altLang="th-TH" sz="24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42900" indent="-342900" algn="ctr" eaLnBrk="1" hangingPunct="1">
              <a:defRPr/>
            </a:pPr>
            <a:r>
              <a:rPr lang="th-TH" alt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</a:t>
            </a: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ถือว่าผู้เสนอ</a:t>
            </a:r>
            <a:r>
              <a:rPr lang="th-TH" alt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ราคาราย</a:t>
            </a: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ดังกล่าวไม่ผ่านคุณสมบัติตามเงื่อนไขที่กำหนด </a:t>
            </a:r>
            <a:endParaRPr lang="th-TH" altLang="th-TH" sz="24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42900" indent="-342900" algn="ctr" eaLnBrk="1" hangingPunct="1">
              <a:defRPr/>
            </a:pPr>
            <a:r>
              <a:rPr lang="th-TH" alt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</a:t>
            </a: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พิจารณาเพื่อยกเลิก </a:t>
            </a:r>
            <a:r>
              <a:rPr lang="th-TH" alt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</a:t>
            </a:r>
            <a:r>
              <a:rPr lang="th-TH" alt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พิจารณาผู้เสนอราคาต่ำในลำดับถัดไปเป็นผู้ชนะการเสนอราคา</a:t>
            </a:r>
          </a:p>
        </p:txBody>
      </p:sp>
      <p:pic>
        <p:nvPicPr>
          <p:cNvPr id="21" name="Picture 20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90960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374756" y="55669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36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2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8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white">
          <a:xfrm>
            <a:off x="395288" y="265113"/>
            <a:ext cx="83058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th-TH" altLang="th-TH" sz="400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7107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754313"/>
            <a:ext cx="113982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25"/>
          <p:cNvSpPr>
            <a:spLocks noChangeArrowheads="1"/>
          </p:cNvSpPr>
          <p:nvPr/>
        </p:nvSpPr>
        <p:spPr bwMode="auto">
          <a:xfrm>
            <a:off x="71438" y="2852738"/>
            <a:ext cx="1871662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endParaRPr lang="th-TH" altLang="th-TH" sz="2800" b="1" dirty="0"/>
          </a:p>
          <a:p>
            <a:pPr algn="ctr"/>
            <a:r>
              <a:rPr lang="th-TH" altLang="th-TH" sz="2800" b="1" dirty="0"/>
              <a:t/>
            </a:r>
            <a:br>
              <a:rPr lang="th-TH" altLang="th-TH" sz="2800" b="1" dirty="0"/>
            </a:br>
            <a:r>
              <a:rPr lang="th-TH" altLang="th-TH" sz="2800" b="1" dirty="0"/>
              <a:t>หน่วยงานของรัฐ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474913" y="3827463"/>
            <a:ext cx="1584325" cy="792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 dirty="0">
                <a:solidFill>
                  <a:srgbClr val="262626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ร่างประกาศ</a:t>
            </a:r>
          </a:p>
          <a:p>
            <a:pPr algn="ctr">
              <a:defRPr/>
            </a:pPr>
            <a:r>
              <a:rPr lang="th-TH" altLang="th-TH" sz="2800" dirty="0">
                <a:solidFill>
                  <a:srgbClr val="262626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ประกวดราคาฯ</a:t>
            </a:r>
          </a:p>
        </p:txBody>
      </p:sp>
      <p:sp>
        <p:nvSpPr>
          <p:cNvPr id="47110" name="Rectangle 30"/>
          <p:cNvSpPr>
            <a:spLocks noChangeArrowheads="1"/>
          </p:cNvSpPr>
          <p:nvPr/>
        </p:nvSpPr>
        <p:spPr bwMode="auto">
          <a:xfrm>
            <a:off x="1403350" y="3500438"/>
            <a:ext cx="952500" cy="750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3200" b="1" dirty="0">
                <a:solidFill>
                  <a:srgbClr val="003300"/>
                </a:solidFill>
                <a:latin typeface="Times New Roman" pitchFamily="18" charset="0"/>
              </a:rPr>
              <a:t>จัดทำ</a:t>
            </a:r>
          </a:p>
        </p:txBody>
      </p:sp>
      <p:pic>
        <p:nvPicPr>
          <p:cNvPr id="4711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575" y="1625600"/>
            <a:ext cx="141605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33"/>
          <p:cNvSpPr>
            <a:spLocks noChangeArrowheads="1"/>
          </p:cNvSpPr>
          <p:nvPr/>
        </p:nvSpPr>
        <p:spPr bwMode="auto">
          <a:xfrm>
            <a:off x="2286000" y="1252538"/>
            <a:ext cx="1838325" cy="21050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/>
              <a:t>ประชาชนทั่วไป</a:t>
            </a:r>
          </a:p>
        </p:txBody>
      </p:sp>
      <p:cxnSp>
        <p:nvCxnSpPr>
          <p:cNvPr id="47113" name="Straight Arrow Connector 14"/>
          <p:cNvCxnSpPr>
            <a:cxnSpLocks noChangeShapeType="1"/>
          </p:cNvCxnSpPr>
          <p:nvPr/>
        </p:nvCxnSpPr>
        <p:spPr bwMode="auto">
          <a:xfrm flipV="1">
            <a:off x="2916238" y="2932113"/>
            <a:ext cx="0" cy="78105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/>
            <a:tailEnd type="triangle" w="med" len="med"/>
          </a:ln>
        </p:spPr>
      </p:cxnSp>
      <p:cxnSp>
        <p:nvCxnSpPr>
          <p:cNvPr id="47114" name="Straight Arrow Connector 36"/>
          <p:cNvCxnSpPr>
            <a:cxnSpLocks noChangeShapeType="1"/>
          </p:cNvCxnSpPr>
          <p:nvPr/>
        </p:nvCxnSpPr>
        <p:spPr bwMode="auto">
          <a:xfrm flipV="1">
            <a:off x="3563938" y="2886075"/>
            <a:ext cx="0" cy="78105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 type="triangle" w="med" len="med"/>
            <a:tailEnd/>
          </a:ln>
        </p:spPr>
      </p:cxnSp>
      <p:sp>
        <p:nvSpPr>
          <p:cNvPr id="47115" name="Rectangle 37"/>
          <p:cNvSpPr>
            <a:spLocks noChangeArrowheads="1"/>
          </p:cNvSpPr>
          <p:nvPr/>
        </p:nvSpPr>
        <p:spPr bwMode="auto">
          <a:xfrm>
            <a:off x="2390775" y="3501008"/>
            <a:ext cx="2117723" cy="300037"/>
          </a:xfrm>
          <a:prstGeom prst="rect">
            <a:avLst/>
          </a:prstGeom>
          <a:solidFill>
            <a:schemeClr val="bg1">
              <a:alpha val="81175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000" b="1" dirty="0"/>
              <a:t>เผยแพร่/รับฟังความคิดเห็น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4787900" y="3711575"/>
            <a:ext cx="1584325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ประกาศ</a:t>
            </a:r>
          </a:p>
          <a:p>
            <a:pPr algn="ctr">
              <a:defRPr/>
            </a:pPr>
            <a:r>
              <a:rPr lang="th-TH" altLang="th-TH" sz="28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ประกวดราคาฯ</a:t>
            </a:r>
          </a:p>
        </p:txBody>
      </p:sp>
      <p:cxnSp>
        <p:nvCxnSpPr>
          <p:cNvPr id="47117" name="Straight Arrow Connector 40"/>
          <p:cNvCxnSpPr>
            <a:cxnSpLocks noChangeShapeType="1"/>
          </p:cNvCxnSpPr>
          <p:nvPr/>
        </p:nvCxnSpPr>
        <p:spPr bwMode="auto">
          <a:xfrm flipV="1">
            <a:off x="4140200" y="4108450"/>
            <a:ext cx="622300" cy="0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18" name="Straight Arrow Connector 45"/>
          <p:cNvCxnSpPr>
            <a:cxnSpLocks noChangeShapeType="1"/>
          </p:cNvCxnSpPr>
          <p:nvPr/>
        </p:nvCxnSpPr>
        <p:spPr bwMode="auto">
          <a:xfrm>
            <a:off x="1533525" y="4108450"/>
            <a:ext cx="719138" cy="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/>
            <a:tailEnd type="triangle" w="med" len="med"/>
          </a:ln>
        </p:spPr>
      </p:cxnSp>
      <p:pic>
        <p:nvPicPr>
          <p:cNvPr id="47119" name="Picture 4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3200" y="1620838"/>
            <a:ext cx="1368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4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2025" y="1720850"/>
            <a:ext cx="7493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1" name="Rectangle 50"/>
          <p:cNvSpPr>
            <a:spLocks noChangeArrowheads="1"/>
          </p:cNvSpPr>
          <p:nvPr/>
        </p:nvSpPr>
        <p:spPr bwMode="auto">
          <a:xfrm>
            <a:off x="4708525" y="1306513"/>
            <a:ext cx="1641475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/>
              <a:t>ผู้ค้า</a:t>
            </a:r>
          </a:p>
        </p:txBody>
      </p:sp>
      <p:cxnSp>
        <p:nvCxnSpPr>
          <p:cNvPr id="47122" name="Straight Arrow Connector 51"/>
          <p:cNvCxnSpPr>
            <a:cxnSpLocks noChangeShapeType="1"/>
          </p:cNvCxnSpPr>
          <p:nvPr/>
        </p:nvCxnSpPr>
        <p:spPr bwMode="auto">
          <a:xfrm flipV="1">
            <a:off x="5491163" y="2886075"/>
            <a:ext cx="0" cy="781050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7123" name="Rectangle 54"/>
          <p:cNvSpPr>
            <a:spLocks noChangeArrowheads="1"/>
          </p:cNvSpPr>
          <p:nvPr/>
        </p:nvSpPr>
        <p:spPr bwMode="auto">
          <a:xfrm>
            <a:off x="3957638" y="3597275"/>
            <a:ext cx="952500" cy="750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47124" name="Rectangle 55"/>
          <p:cNvSpPr>
            <a:spLocks noChangeArrowheads="1"/>
          </p:cNvSpPr>
          <p:nvPr/>
        </p:nvSpPr>
        <p:spPr bwMode="auto">
          <a:xfrm>
            <a:off x="4991682" y="3173413"/>
            <a:ext cx="1176759" cy="327025"/>
          </a:xfrm>
          <a:prstGeom prst="rect">
            <a:avLst/>
          </a:prstGeom>
          <a:solidFill>
            <a:schemeClr val="bg1">
              <a:alpha val="81175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latin typeface="Times New Roman" pitchFamily="18" charset="0"/>
              </a:rPr>
              <a:t>ประกาศ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6804025" y="3711575"/>
            <a:ext cx="1585913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2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พิจารณาผล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6651625" y="5229225"/>
            <a:ext cx="1738313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2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ประกาศผู้ชนะ</a:t>
            </a:r>
          </a:p>
        </p:txBody>
      </p:sp>
      <p:cxnSp>
        <p:nvCxnSpPr>
          <p:cNvPr id="47127" name="Elbow Connector 41039"/>
          <p:cNvCxnSpPr>
            <a:cxnSpLocks noChangeShapeType="1"/>
            <a:endCxn id="59" idx="0"/>
          </p:cNvCxnSpPr>
          <p:nvPr/>
        </p:nvCxnSpPr>
        <p:spPr bwMode="auto">
          <a:xfrm>
            <a:off x="6651625" y="2249488"/>
            <a:ext cx="944563" cy="1462087"/>
          </a:xfrm>
          <a:prstGeom prst="bentConnector2">
            <a:avLst/>
          </a:prstGeom>
          <a:noFill/>
          <a:ln w="1143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" name="Rectangle 53"/>
          <p:cNvSpPr/>
          <p:nvPr/>
        </p:nvSpPr>
        <p:spPr bwMode="auto">
          <a:xfrm>
            <a:off x="6884988" y="2625725"/>
            <a:ext cx="1454150" cy="474663"/>
          </a:xfrm>
          <a:prstGeom prst="rect">
            <a:avLst/>
          </a:prstGeom>
          <a:solidFill>
            <a:schemeClr val="accent2">
              <a:lumMod val="40000"/>
              <a:lumOff val="60000"/>
              <a:alpha val="8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>
                <a:latin typeface="Times New Roman" panose="02020603050405020304" pitchFamily="18" charset="0"/>
              </a:rPr>
              <a:t>เสนอราคา</a:t>
            </a:r>
          </a:p>
          <a:p>
            <a:pPr algn="ctr">
              <a:defRPr/>
            </a:pPr>
            <a:endParaRPr lang="th-TH" altLang="th-TH" sz="2800">
              <a:latin typeface="Times New Roman" panose="02020603050405020304" pitchFamily="18" charset="0"/>
            </a:endParaRPr>
          </a:p>
        </p:txBody>
      </p:sp>
      <p:cxnSp>
        <p:nvCxnSpPr>
          <p:cNvPr id="47129" name="Straight Arrow Connector 65"/>
          <p:cNvCxnSpPr>
            <a:cxnSpLocks noChangeShapeType="1"/>
          </p:cNvCxnSpPr>
          <p:nvPr/>
        </p:nvCxnSpPr>
        <p:spPr bwMode="auto">
          <a:xfrm>
            <a:off x="7596188" y="4584700"/>
            <a:ext cx="0" cy="573088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7" name="TextBox 26"/>
          <p:cNvSpPr txBox="1"/>
          <p:nvPr/>
        </p:nvSpPr>
        <p:spPr>
          <a:xfrm flipH="1">
            <a:off x="786605" y="41275"/>
            <a:ext cx="2489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e-Bidding</a:t>
            </a:r>
          </a:p>
        </p:txBody>
      </p:sp>
      <p:pic>
        <p:nvPicPr>
          <p:cNvPr id="29" name="Picture 28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3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979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152400" y="76200"/>
            <a:ext cx="7973144" cy="6858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h-TH" sz="32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วิธีประกวดราคาอิเล็กทรอนิกส์ (</a:t>
            </a:r>
            <a:r>
              <a:rPr lang="en-US" sz="32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Electronic Bidding </a:t>
            </a:r>
            <a:r>
              <a:rPr lang="en-US" sz="3200" b="1" dirty="0" smtClean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: </a:t>
            </a:r>
            <a:r>
              <a:rPr lang="en-US" sz="32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r>
              <a:rPr lang="th-TH" sz="32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790948" y="1306355"/>
            <a:ext cx="7525468" cy="4043733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r>
              <a:rPr lang="th-TH" alt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	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r>
              <a:rPr lang="th-TH" sz="3600" spc="-30" dirty="0" smtClean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     </a:t>
            </a:r>
            <a:r>
              <a:rPr lang="th-TH" sz="3600" spc="-3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การซื้อหรือจ้าง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ครั้งหนึ่ง ซึ่งมีวงเงินเกิน 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500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000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 บาท </a:t>
            </a:r>
            <a:b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และเป็น</a:t>
            </a:r>
            <a:r>
              <a:rPr lang="th-TH" sz="3600" spc="-2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สินค้าหรืองานบริการ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ที่ไม่ได้กำหนดรายละเอียดคุณลักษณะเฉพาะของพัสดุไว้ในระบบข้อมูลสินค้า </a:t>
            </a:r>
            <a:b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(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e – catalog) 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โดยให้ดำเนินการในระบบประกวดราคาอิเล็กทรอนิกส์ (</a:t>
            </a:r>
            <a:r>
              <a:rPr lang="en-US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Electronic Bidding : e – bidding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) </a:t>
            </a:r>
            <a:b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ตามวิธีการที่กรมบัญชีกลางกำหนด</a:t>
            </a:r>
            <a:endParaRPr lang="en-US" sz="4000" dirty="0">
              <a:solidFill>
                <a:srgbClr val="3D34F6"/>
              </a:solidFill>
              <a:latin typeface="Angsana New" panose="02020603050405020304" pitchFamily="18" charset="-34"/>
              <a:ea typeface="Cordia New" panose="020B0304020202020204" pitchFamily="34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3D34F6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49160" name="รูปภาพ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5511800"/>
            <a:ext cx="15287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รูปภาพ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2684" y="5484017"/>
            <a:ext cx="1155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รูปภาพ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5025" y="5511800"/>
            <a:ext cx="15128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รูปภาพ 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3650" y="5569743"/>
            <a:ext cx="206851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รูปภาพ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6388" y="5459413"/>
            <a:ext cx="12700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467544" y="-35451"/>
            <a:ext cx="7000056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6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การจัดทำเอกสารการซื้อหรือจ้างด้วยวิธี </a:t>
            </a:r>
            <a:r>
              <a:rPr lang="en-US" altLang="th-TH" sz="36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endParaRPr lang="th-TH" altLang="th-TH" sz="36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611559" y="1171880"/>
            <a:ext cx="8064896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-ให้เจ้าหน้าที่จัดทำร่างเอกสารประกวดราคาอิเล็กทรอนิกส์ ตามแบบเอกสารประกวดราคาซื้อหรือจ้างอิเล็กทรอนิกส์ ที่</a:t>
            </a:r>
            <a:r>
              <a:rPr lang="th-TH" altLang="th-TH" sz="2800" dirty="0">
                <a:solidFill>
                  <a:srgbClr val="FF0000"/>
                </a:solidFill>
                <a:latin typeface="Angsana New" panose="02020603050405020304" pitchFamily="18" charset="-34"/>
              </a:rPr>
              <a:t>คณะกรรมการนโยบายฯ กำหนด 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46608" y="2708920"/>
            <a:ext cx="8029847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400" dirty="0"/>
              <a:t>-  การทำเอกสารซื้อหรือจ้างและประกาศเผยแพร่ ถ้าจำเป็นต้องมีข้อความหรือรายการแตกต่าง</a:t>
            </a:r>
          </a:p>
          <a:p>
            <a:pPr eaLnBrk="1" hangingPunct="1">
              <a:defRPr/>
            </a:pPr>
            <a:r>
              <a:rPr lang="th-TH" sz="2400" dirty="0"/>
              <a:t>ไปจากแบบที่คณะกรรมการนโยบายฯ กำหนด โดยมีสาระสำคัญตามที่กำหนดไว้ในแบบ</a:t>
            </a:r>
          </a:p>
          <a:p>
            <a:pPr algn="thaiDist" eaLnBrk="1" hangingPunct="1">
              <a:defRPr/>
            </a:pPr>
            <a:r>
              <a:rPr lang="th-TH" sz="2400" dirty="0"/>
              <a:t>และไม่ทำให้หน่วยงานของรัฐเสียเปรียบก็ให้กระทำได้ </a:t>
            </a:r>
            <a:r>
              <a:rPr lang="th-TH" sz="2400" u="sng" dirty="0">
                <a:solidFill>
                  <a:srgbClr val="FF0000"/>
                </a:solidFill>
              </a:rPr>
              <a:t>เว้นแต่</a:t>
            </a:r>
            <a:r>
              <a:rPr lang="th-TH" sz="2400" dirty="0">
                <a:solidFill>
                  <a:srgbClr val="FF0000"/>
                </a:solidFill>
              </a:rPr>
              <a:t> </a:t>
            </a:r>
            <a:r>
              <a:rPr lang="th-TH" sz="2400" dirty="0"/>
              <a:t>หัวหน้าหน่วยงานของรัฐเห็นว่าจะมีปัญหาในทางเสียเปรียบหรือไม่รัดกุมพอ ก็ให้ส่งร่างเอกสารซื้อหรือจ้างและประกาศเผยแพร่ดังกล่าวไปให้</a:t>
            </a:r>
            <a:r>
              <a:rPr lang="th-TH" sz="2400" dirty="0">
                <a:solidFill>
                  <a:srgbClr val="FF0000"/>
                </a:solidFill>
              </a:rPr>
              <a:t>สำนักงานอัยการสูงสุด</a:t>
            </a:r>
            <a:r>
              <a:rPr lang="th-TH" sz="2400" dirty="0"/>
              <a:t>ตรวจพิจารณาก่อน</a:t>
            </a:r>
            <a:endParaRPr lang="th-TH" altLang="th-TH" sz="24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11560" y="5157192"/>
            <a:ext cx="8064896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th-TH" altLang="th-TH" sz="28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2400" dirty="0"/>
              <a:t>การกำหนดวัน เวลาการเสนอราคาในเอกสารซื้อหรือจ้างและประกาศเผยแพร่ </a:t>
            </a:r>
            <a:r>
              <a:rPr lang="th-TH" sz="2400" dirty="0" smtClean="0"/>
              <a:t>ให้</a:t>
            </a:r>
            <a:r>
              <a:rPr lang="th-TH" sz="2400" dirty="0"/>
              <a:t>กำหนดเป็น</a:t>
            </a:r>
            <a:r>
              <a:rPr lang="th-TH" sz="2400" dirty="0">
                <a:solidFill>
                  <a:srgbClr val="FF0000"/>
                </a:solidFill>
              </a:rPr>
              <a:t>วันถัดจากวันสุดท้าย</a:t>
            </a:r>
            <a:r>
              <a:rPr lang="th-TH" sz="2400" dirty="0"/>
              <a:t>ของระยะเวลาการเผยแพร่ประกาศและเอกสารซื้อหรือ</a:t>
            </a:r>
            <a:r>
              <a:rPr lang="th-TH" sz="2400" dirty="0" smtClean="0"/>
              <a:t>จ้าง โดย</a:t>
            </a:r>
            <a:r>
              <a:rPr lang="th-TH" sz="2400" dirty="0"/>
              <a:t>กำหนดเป็นวัน เวลา ทำการ เท่านั้น และเวลาในการเสนอราคาให้ถือตามเวลาของ</a:t>
            </a:r>
            <a:r>
              <a:rPr lang="th-TH" sz="2400" dirty="0" smtClean="0"/>
              <a:t>ระบบจัดซื้อ</a:t>
            </a:r>
            <a:r>
              <a:rPr lang="th-TH" sz="2400" dirty="0"/>
              <a:t>จัดจ้างภาครัฐด้วยอิเล็กทรอนิกส์เป็นเกณฑ์</a:t>
            </a:r>
            <a:endParaRPr lang="th-TH" altLang="th-TH" sz="24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47913" y="54547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2" y="3645024"/>
            <a:ext cx="1348409" cy="15644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53666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800" dirty="0">
                <a:solidFill>
                  <a:srgbClr val="09029A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8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หัวหน้าหน่วยงานของรัฐ</a:t>
            </a:r>
            <a:endParaRPr lang="ko-KR" altLang="en-US" sz="48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100780810"/>
              </p:ext>
            </p:extLst>
          </p:nvPr>
        </p:nvGraphicFramePr>
        <p:xfrm>
          <a:off x="1076325" y="1446530"/>
          <a:ext cx="7896349" cy="519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395536" y="0"/>
            <a:ext cx="3593726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ขั้นตอนวิธี </a:t>
            </a:r>
            <a:r>
              <a:rPr lang="en-US" altLang="th-TH" sz="36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endParaRPr lang="th-TH" altLang="th-TH" sz="36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1052736"/>
            <a:ext cx="8856984" cy="5688632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/>
              <a:t>	</a:t>
            </a:r>
          </a:p>
          <a:p>
            <a:pPr algn="thaiDist"/>
            <a:r>
              <a:rPr lang="th-TH" sz="2400" dirty="0">
                <a:solidFill>
                  <a:srgbClr val="C00000"/>
                </a:solidFill>
              </a:rPr>
              <a:t>	</a:t>
            </a:r>
            <a:r>
              <a:rPr lang="th-TH" sz="2800" dirty="0">
                <a:solidFill>
                  <a:srgbClr val="C00000"/>
                </a:solidFill>
              </a:rPr>
              <a:t>การจัดหาที่มีความจำเป็นโดยสภาพ</a:t>
            </a:r>
            <a:r>
              <a:rPr lang="th-TH" sz="2800" dirty="0"/>
              <a:t>ของการซื้อหรือจ้างจะต้องกำหนดเงื่อนไขไว้ในเอกสารซื้อหรือจ้างด้วยวิธีประกวดราคา</a:t>
            </a:r>
            <a:r>
              <a:rPr lang="th-TH" sz="2800" dirty="0" smtClean="0"/>
              <a:t>อิเล็กทรอนิกส์  ให้</a:t>
            </a:r>
            <a:r>
              <a:rPr lang="th-TH" sz="2800" dirty="0"/>
              <a:t>ผู้ยื่นข้อเสนอ</a:t>
            </a:r>
            <a:br>
              <a:rPr lang="th-TH" sz="2800" dirty="0"/>
            </a:br>
            <a:r>
              <a:rPr lang="th-TH" sz="2800" dirty="0"/>
              <a:t>นำตัวอย่างพัสดุที่เสนอมาแสดงเพื่อทดลอง หรือทดสอบ หรือนำเสนองาน </a:t>
            </a:r>
            <a:br>
              <a:rPr lang="th-TH" sz="2800" dirty="0"/>
            </a:br>
            <a:r>
              <a:rPr lang="th-TH" sz="2800" dirty="0"/>
              <a:t>ให้หน่วยงานของรัฐกำหนดให้ผู้ยื่นข้อเสนอนำตัวอย่างพัสดุนั้นมาแสดงเพื่อทดลอง หรือทดสอบ หรือนำเสนองาน </a:t>
            </a:r>
            <a:r>
              <a:rPr lang="th-TH" sz="2800" dirty="0">
                <a:solidFill>
                  <a:srgbClr val="FF0000"/>
                </a:solidFill>
              </a:rPr>
              <a:t>ตามวัน และเวลา ณ สถานที่ที่หน่วยงานของรัฐกำหนด </a:t>
            </a:r>
            <a:endParaRPr lang="en-US" sz="2800" dirty="0">
              <a:solidFill>
                <a:srgbClr val="FF0000"/>
              </a:solidFill>
            </a:endParaRPr>
          </a:p>
          <a:p>
            <a:pPr algn="thaiDist"/>
            <a:r>
              <a:rPr lang="th-TH" sz="2800" dirty="0"/>
              <a:t>	กรณีการประกวดราคาอิเล็กทรอนิกส์ครั้งใดที่กำหนดให้ต้องมีเอกสารหรือรายละเอียดในส่วนที่เป็นสาระสำคัญประกอบการเสนอราคาของผู้ยื่นข้อเสนอที่ยื่น</a:t>
            </a:r>
            <a:br>
              <a:rPr lang="th-TH" sz="2800" dirty="0"/>
            </a:br>
            <a:r>
              <a:rPr lang="th-TH" sz="2800" dirty="0"/>
              <a:t>ผ่านทางระบบ หากหน่วยงานของรัฐเห็นว่าเอกสารหรือรายละเอียดดังกล่าว</a:t>
            </a:r>
            <a:br>
              <a:rPr lang="th-TH" sz="2800" dirty="0"/>
            </a:br>
            <a:r>
              <a:rPr lang="th-TH" sz="2800" dirty="0"/>
              <a:t>มีปริมาณมากและเป็นอุปสรรคของผู้ยื่นข้อเสนอในการนำเข้า</a:t>
            </a:r>
            <a:r>
              <a:rPr lang="th-TH" sz="2800" dirty="0" smtClean="0"/>
              <a:t>ระบบ  ให้</a:t>
            </a:r>
            <a:r>
              <a:rPr lang="th-TH" sz="2800" dirty="0"/>
              <a:t>หน่วยงาน</a:t>
            </a:r>
            <a:br>
              <a:rPr lang="th-TH" sz="2800" dirty="0"/>
            </a:br>
            <a:r>
              <a:rPr lang="th-TH" sz="2800" dirty="0"/>
              <a:t>ของรัฐกำหนดให้ผู้ยื่นข้อเสนอนำเอกสารหรือรายละเอียดนั้นพร้อมสรุปจำนวนเอกสารหรือรายละเอียดดังกล่าว</a:t>
            </a:r>
            <a:r>
              <a:rPr lang="th-TH" sz="2800" dirty="0">
                <a:solidFill>
                  <a:srgbClr val="FF0000"/>
                </a:solidFill>
              </a:rPr>
              <a:t>มาส่ง ณ ที่ทำการของหน่วยงานของรัฐในภายหลัง </a:t>
            </a:r>
            <a:r>
              <a:rPr lang="th-TH" sz="2800" dirty="0"/>
              <a:t>โดยให้</a:t>
            </a:r>
            <a:br>
              <a:rPr lang="th-TH" sz="2800" dirty="0"/>
            </a:br>
            <a:r>
              <a:rPr lang="th-TH" sz="2800" dirty="0"/>
              <a:t>ลงลายมือชื่อของผู้ยื่นข้อเสนอ พร้อมประทับตราสำคัญของนิติบุคคล (ถ้ามี) กำกับ</a:t>
            </a:r>
            <a:br>
              <a:rPr lang="th-TH" sz="2800" dirty="0"/>
            </a:br>
            <a:r>
              <a:rPr lang="th-TH" sz="2800" dirty="0"/>
              <a:t>ในเอกสารหรือรายละเอียดนั้นด้วย</a:t>
            </a:r>
            <a:endParaRPr lang="en-US" sz="2800" dirty="0"/>
          </a:p>
          <a:p>
            <a:r>
              <a:rPr lang="th-TH" sz="2800" dirty="0"/>
              <a:t>	</a:t>
            </a:r>
            <a:endParaRPr lang="th-TH" altLang="th-TH" sz="2800" dirty="0">
              <a:solidFill>
                <a:srgbClr val="C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395536" y="0"/>
            <a:ext cx="3593726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ขั้นตอนวิธี </a:t>
            </a:r>
            <a:r>
              <a:rPr lang="en-US" altLang="th-TH" sz="36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endParaRPr lang="th-TH" altLang="th-TH" sz="36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1052736"/>
            <a:ext cx="8856984" cy="5688632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thaiDist"/>
            <a:r>
              <a:rPr lang="th-TH" sz="2800" dirty="0">
                <a:solidFill>
                  <a:srgbClr val="000000"/>
                </a:solidFill>
              </a:rPr>
              <a:t>	</a:t>
            </a:r>
            <a:r>
              <a:rPr lang="th-TH" sz="3200" dirty="0">
                <a:solidFill>
                  <a:srgbClr val="000000"/>
                </a:solidFill>
              </a:rPr>
              <a:t>การกำหนดวันให้ผู้ยื่นข้อเสนอนำตัวอย่างพัสดุที่เสนอมาแสดงเพื่อทดลอง หรือ</a:t>
            </a:r>
            <a:r>
              <a:rPr lang="th-TH" sz="3200" dirty="0" smtClean="0">
                <a:solidFill>
                  <a:srgbClr val="000000"/>
                </a:solidFill>
              </a:rPr>
              <a:t>ทดสอบ หรือ</a:t>
            </a:r>
            <a:r>
              <a:rPr lang="th-TH" sz="3200" dirty="0">
                <a:solidFill>
                  <a:srgbClr val="000000"/>
                </a:solidFill>
              </a:rPr>
              <a:t>นำเสนองาน หรือนำเอกสารหรือรายละเอียดมาส่ง ให้หน่วยงานของรัฐกำหนดเป็น</a:t>
            </a:r>
            <a:r>
              <a:rPr lang="th-TH" sz="3200" dirty="0">
                <a:solidFill>
                  <a:srgbClr val="C00000"/>
                </a:solidFill>
              </a:rPr>
              <a:t>วันใดวันหนึ่งภายใน 5 วันทำการ </a:t>
            </a:r>
            <a:r>
              <a:rPr lang="th-TH" sz="3200" dirty="0">
                <a:solidFill>
                  <a:srgbClr val="000000"/>
                </a:solidFill>
              </a:rPr>
              <a:t>นับถัดจากวันเสนอราคา </a:t>
            </a:r>
            <a:r>
              <a:rPr lang="th-TH" sz="3200" u="sng" dirty="0">
                <a:solidFill>
                  <a:srgbClr val="FF0000"/>
                </a:solidFill>
              </a:rPr>
              <a:t>เว้นแต่</a:t>
            </a:r>
            <a:r>
              <a:rPr lang="th-TH" sz="3200" dirty="0">
                <a:solidFill>
                  <a:srgbClr val="FF0000"/>
                </a:solidFill>
              </a:rPr>
              <a:t> </a:t>
            </a:r>
            <a:r>
              <a:rPr lang="th-TH" sz="3200" dirty="0">
                <a:solidFill>
                  <a:srgbClr val="000000"/>
                </a:solidFill>
              </a:rPr>
              <a:t>การดำเนินการที่ไม่อาจดำเนินการวันใดวันหนึ่งได้ </a:t>
            </a:r>
            <a:br>
              <a:rPr lang="th-TH" sz="3200" dirty="0">
                <a:solidFill>
                  <a:srgbClr val="000000"/>
                </a:solidFill>
              </a:rPr>
            </a:br>
            <a:r>
              <a:rPr lang="th-TH" sz="3200" dirty="0">
                <a:solidFill>
                  <a:srgbClr val="000000"/>
                </a:solidFill>
              </a:rPr>
              <a:t>ให้หน่วยงานของรัฐพิจารณากำหนดมากกว่า 1 </a:t>
            </a:r>
            <a:r>
              <a:rPr lang="th-TH" sz="3200" dirty="0" smtClean="0">
                <a:solidFill>
                  <a:srgbClr val="000000"/>
                </a:solidFill>
              </a:rPr>
              <a:t>วัน ได้ </a:t>
            </a:r>
            <a:r>
              <a:rPr lang="th-TH" sz="3200" dirty="0">
                <a:solidFill>
                  <a:srgbClr val="000000"/>
                </a:solidFill>
              </a:rPr>
              <a:t>แต่จำนวนวันดังกล่าวต้องไม่เกิน 5 วันทำการ นับถัดจากวันเสนอราคา ทั้งนี้  </a:t>
            </a:r>
            <a:r>
              <a:rPr lang="th-TH" sz="3200" dirty="0">
                <a:solidFill>
                  <a:srgbClr val="C00000"/>
                </a:solidFill>
              </a:rPr>
              <a:t>ให้ระบุไว้เป็นเงื่อนไขในเอกสารซื้อหรือจ้างด้วยวิธีประกวดราคาอิเล็กทรอนิกส์ให้ชัดเจน</a:t>
            </a:r>
            <a:endParaRPr lang="th-TH" altLang="th-TH" sz="3200" dirty="0">
              <a:solidFill>
                <a:srgbClr val="C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 bwMode="auto">
          <a:xfrm>
            <a:off x="2264908" y="1001123"/>
            <a:ext cx="4210298" cy="5995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หัวหน้าหน่วยงานของรัฐ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 bwMode="auto">
          <a:xfrm>
            <a:off x="779495" y="1867228"/>
            <a:ext cx="3224210" cy="2065828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Angsana New" panose="02020603050405020304" pitchFamily="18" charset="-34"/>
              </a:rPr>
              <a:t>ไม่นำร่างประกาศและร่างเอกสารประกวดราคาฯ </a:t>
            </a:r>
            <a:r>
              <a:rPr lang="th-TH" altLang="th-TH" sz="2400" dirty="0" smtClean="0">
                <a:latin typeface="Angsana New" panose="02020603050405020304" pitchFamily="18" charset="-34"/>
              </a:rPr>
              <a:t>เผยแพร่</a:t>
            </a:r>
          </a:p>
          <a:p>
            <a:pPr algn="ctr" eaLnBrk="1" hangingPunct="1">
              <a:defRPr/>
            </a:pPr>
            <a:r>
              <a:rPr lang="th-TH" altLang="th-TH" sz="2400" dirty="0" smtClean="0">
                <a:latin typeface="Angsana New" panose="02020603050405020304" pitchFamily="18" charset="-34"/>
              </a:rPr>
              <a:t>เพื่อ</a:t>
            </a:r>
            <a:r>
              <a:rPr lang="th-TH" altLang="th-TH" sz="2400" dirty="0">
                <a:latin typeface="Angsana New" panose="02020603050405020304" pitchFamily="18" charset="-34"/>
              </a:rPr>
              <a:t>รับฟังความคิดเห็นฯ</a:t>
            </a:r>
          </a:p>
          <a:p>
            <a:pPr algn="ctr" eaLnBrk="1" hangingPunct="1">
              <a:defRPr/>
            </a:pPr>
            <a:r>
              <a:rPr lang="th-TH" altLang="th-TH" sz="1800" dirty="0">
                <a:latin typeface="Angsana New" panose="02020603050405020304" pitchFamily="18" charset="-34"/>
              </a:rPr>
              <a:t>(กรณีที่อยู่ในดุลพินิจ)</a:t>
            </a:r>
            <a:endParaRPr lang="th-TH" altLang="th-TH" sz="2400" dirty="0">
              <a:latin typeface="Angsana New" panose="02020603050405020304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 bwMode="auto">
          <a:xfrm>
            <a:off x="4485084" y="1888782"/>
            <a:ext cx="3908133" cy="19722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latin typeface="Angsana New" panose="02020603050405020304" pitchFamily="18" charset="-34"/>
              </a:rPr>
              <a:t>นำร่างประกาศและร่างเอกสารประกวดราคาฯ เผยแพร่ในระบบเครือข่ายสารสนเทศของกรมบัญชีกลาง และของหน่วยงานของรัฐ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ไม่น้อยกว่า 3 วันทำการ </a:t>
            </a:r>
          </a:p>
          <a:p>
            <a:pPr algn="ctr" eaLnBrk="1" hangingPunct="1">
              <a:defRPr/>
            </a:pPr>
            <a:r>
              <a:rPr lang="th-TH" altLang="th-TH" sz="2200" dirty="0">
                <a:latin typeface="Angsana New" panose="02020603050405020304" pitchFamily="18" charset="-34"/>
              </a:rPr>
              <a:t>เพื่อรับฟังความคิดเห็นฯ</a:t>
            </a:r>
          </a:p>
        </p:txBody>
      </p:sp>
      <p:sp>
        <p:nvSpPr>
          <p:cNvPr id="14" name="ลูกศรโค้งซ้าย 13"/>
          <p:cNvSpPr/>
          <p:nvPr/>
        </p:nvSpPr>
        <p:spPr bwMode="auto">
          <a:xfrm>
            <a:off x="6508718" y="1220232"/>
            <a:ext cx="376024" cy="760878"/>
          </a:xfrm>
          <a:prstGeom prst="curvedLeftArrow">
            <a:avLst/>
          </a:prstGeom>
          <a:solidFill>
            <a:srgbClr val="00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ลูกศรโค้งขวา 14"/>
          <p:cNvSpPr/>
          <p:nvPr/>
        </p:nvSpPr>
        <p:spPr bwMode="auto">
          <a:xfrm>
            <a:off x="1805825" y="1220232"/>
            <a:ext cx="461919" cy="673051"/>
          </a:xfrm>
          <a:prstGeom prst="curvedRightArrow">
            <a:avLst/>
          </a:prstGeom>
          <a:solidFill>
            <a:srgbClr val="00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280232" y="4024585"/>
            <a:ext cx="8612248" cy="285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- การรับฟังความคิดเห็นร่างขอบเขตของงานหรือรายละเอียดคุณลักษณะของพัสดุที่จะซื้อหรือจ้าง พร้อมร่างประกาศและร่างเอกสารซื้อหรือจ้างด้วยวิธีประกวดราคาอิเล็กทรอนิกส์จากผู้ประกอบการ โดยมี</a:t>
            </a:r>
            <a:r>
              <a:rPr lang="th-TH" altLang="th-TH" sz="2200" dirty="0" smtClean="0">
                <a:solidFill>
                  <a:srgbClr val="0000FF"/>
                </a:solidFill>
                <a:latin typeface="Angsana New" panose="02020603050405020304" pitchFamily="18" charset="-34"/>
              </a:rPr>
              <a:t>หลักเกณฑ์ดังนี้</a:t>
            </a:r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(1) การซื้อหรือจ้างครั้งหนึ่ง ซึ่งมีวงเงินเกิน 500,000 บาท แต่ไม่เกิน 5,000,000 บาท ให้</a:t>
            </a:r>
            <a:r>
              <a:rPr lang="th-TH" altLang="th-TH" sz="2200" dirty="0">
                <a:solidFill>
                  <a:srgbClr val="FF0000"/>
                </a:solidFill>
                <a:latin typeface="Angsana New" panose="02020603050405020304" pitchFamily="18" charset="-34"/>
              </a:rPr>
              <a:t>อยู่ในดุลพินิจของหน่วยงานของรัฐที่จะให้มีการเผยแพร่เพื่อรับฟังความคิดเห็นจากผู้ประกอบการหรือไม่ก็ได้</a:t>
            </a:r>
            <a:endParaRPr lang="en-US" altLang="th-TH" sz="2200" dirty="0">
              <a:solidFill>
                <a:srgbClr val="FF0000"/>
              </a:solidFill>
              <a:latin typeface="Angsana New" panose="02020603050405020304" pitchFamily="18" charset="-34"/>
            </a:endParaRPr>
          </a:p>
          <a:p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(2) การซื้อหรือจ้างครั้งหนึ่ง ซึ่งมีวงเงินเกิน  5,000,000 บาท </a:t>
            </a:r>
            <a:r>
              <a:rPr lang="th-TH" altLang="th-TH" sz="2200" dirty="0">
                <a:solidFill>
                  <a:srgbClr val="FF0000"/>
                </a:solidFill>
                <a:latin typeface="Angsana New" panose="02020603050405020304" pitchFamily="18" charset="-34"/>
              </a:rPr>
              <a:t>ให้หน่วยงานของรัฐนำร่างประกาศและร่างเอกสารประกวดราคา อิเล็กทรอนิกส์เผยแพร่เพื่อรับฟังความคิดเห็นจากผู้ประกอบการ</a:t>
            </a:r>
          </a:p>
          <a:p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            รัฐวิสาหกิจใดมีความจำเป็นจะกำหนดวงเงิน แตกต่างไปจากที่กำหนด ให้เสนอต่อคณะกรรมการวินิจฉัย  </a:t>
            </a:r>
            <a:b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     เพื่อขอความเห็นชอบ และเมื่อได้รับความเห็นชอบแล้วให้รายงานสำนักงานการตรวจเงินแผ่นดินทราบด้วย</a:t>
            </a:r>
            <a:endParaRPr lang="en-US" altLang="th-TH" sz="2200" dirty="0">
              <a:solidFill>
                <a:srgbClr val="0000FF"/>
              </a:solidFill>
              <a:latin typeface="Angsana New" panose="02020603050405020304" pitchFamily="18" charset="-34"/>
            </a:endParaRPr>
          </a:p>
        </p:txBody>
      </p:sp>
      <p:pic>
        <p:nvPicPr>
          <p:cNvPr id="17" name="Picture 1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0" name="สี่เหลี่ยมผืนผ้ามุมมน 1"/>
          <p:cNvSpPr/>
          <p:nvPr/>
        </p:nvSpPr>
        <p:spPr>
          <a:xfrm>
            <a:off x="33015" y="264504"/>
            <a:ext cx="7488832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การรับฟังความคิดเห็นร่างขอบเขตของงานหรือรายละเอียดคุณลักษณะ พร้อมร่างประกาศและร่างเอกสารซื้อหรือจ้าง </a:t>
            </a:r>
            <a:b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th-TH" altLang="th-TH" sz="32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347864" y="1107677"/>
            <a:ext cx="2304256" cy="93610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 dirty="0">
                <a:solidFill>
                  <a:srgbClr val="FFFF00"/>
                </a:solidFill>
                <a:latin typeface="Angsana New" panose="02020603050405020304" pitchFamily="18" charset="-34"/>
              </a:rPr>
              <a:t>หัวหน้าหน่วยงาน</a:t>
            </a:r>
            <a:br>
              <a:rPr lang="th-TH" altLang="th-TH" sz="2600" dirty="0">
                <a:solidFill>
                  <a:srgbClr val="FFFF00"/>
                </a:solidFill>
                <a:latin typeface="Angsana New" panose="02020603050405020304" pitchFamily="18" charset="-34"/>
              </a:rPr>
            </a:br>
            <a:r>
              <a:rPr lang="th-TH" altLang="th-TH" sz="2600" dirty="0">
                <a:solidFill>
                  <a:srgbClr val="FFFF00"/>
                </a:solidFill>
                <a:latin typeface="Angsana New" panose="02020603050405020304" pitchFamily="18" charset="-34"/>
              </a:rPr>
              <a:t>ของรัฐ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251520" y="4653136"/>
            <a:ext cx="5040560" cy="1884962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Angsana New" panose="02020603050405020304" pitchFamily="18" charset="-34"/>
              </a:rPr>
              <a:t>หัวหน้าเจ้าหน้าที่ดำเนินการเผยแพร่ประกาศและเอกสารซื้อหรือจ้างด้วยวิธีประกวดราคาฯ ในระบบเครือข่ายสารสนเทศของกรมบัญชีกลางและของหน่วยงานของรัฐภายในระยะเวลาที่กำหนด</a:t>
            </a:r>
          </a:p>
        </p:txBody>
      </p:sp>
      <p:sp>
        <p:nvSpPr>
          <p:cNvPr id="10" name="ลูกศรลง 9"/>
          <p:cNvSpPr/>
          <p:nvPr/>
        </p:nvSpPr>
        <p:spPr>
          <a:xfrm>
            <a:off x="6973784" y="4450313"/>
            <a:ext cx="216024" cy="359931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2195736" y="4320730"/>
            <a:ext cx="270030" cy="32927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304757" y="4810244"/>
            <a:ext cx="1800200" cy="6348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latin typeface="Angsana New" panose="02020603050405020304" pitchFamily="18" charset="-34"/>
              </a:rPr>
              <a:t>การรับฟัง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ความคิดเห็น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5623812" y="5553851"/>
            <a:ext cx="1540475" cy="6611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latin typeface="Angsana New" panose="02020603050405020304" pitchFamily="18" charset="-34"/>
              </a:rPr>
              <a:t>ไม่มีผู้เสนอ</a:t>
            </a:r>
            <a:br>
              <a:rPr lang="th-TH" altLang="th-TH" sz="2000" dirty="0">
                <a:latin typeface="Angsana New" panose="02020603050405020304" pitchFamily="18" charset="-34"/>
              </a:rPr>
            </a:br>
            <a:r>
              <a:rPr lang="th-TH" altLang="th-TH" sz="2000" dirty="0">
                <a:latin typeface="Angsana New" panose="02020603050405020304" pitchFamily="18" charset="-34"/>
              </a:rPr>
              <a:t>ความคิดเห็น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7364169" y="5595617"/>
            <a:ext cx="1451219" cy="619356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solidFill>
                  <a:schemeClr val="bg1"/>
                </a:solidFill>
                <a:latin typeface="Angsana New" panose="02020603050405020304" pitchFamily="18" charset="-34"/>
              </a:rPr>
              <a:t> มีผู้เสนอ</a:t>
            </a:r>
            <a:br>
              <a:rPr lang="th-TH" altLang="th-TH" sz="2000" dirty="0">
                <a:solidFill>
                  <a:schemeClr val="bg1"/>
                </a:solidFill>
                <a:latin typeface="Angsana New" panose="02020603050405020304" pitchFamily="18" charset="-34"/>
              </a:rPr>
            </a:br>
            <a:r>
              <a:rPr lang="th-TH" altLang="th-TH" sz="2000" dirty="0">
                <a:solidFill>
                  <a:schemeClr val="bg1"/>
                </a:solidFill>
                <a:latin typeface="Angsana New" panose="02020603050405020304" pitchFamily="18" charset="-34"/>
              </a:rPr>
              <a:t>ความคิดเห็น</a:t>
            </a:r>
          </a:p>
        </p:txBody>
      </p:sp>
      <p:sp>
        <p:nvSpPr>
          <p:cNvPr id="18" name="ลูกศรซ้าย 17"/>
          <p:cNvSpPr/>
          <p:nvPr/>
        </p:nvSpPr>
        <p:spPr>
          <a:xfrm>
            <a:off x="5292080" y="5733256"/>
            <a:ext cx="288032" cy="216024"/>
          </a:xfrm>
          <a:prstGeom prst="lef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9" name="ลูกศรโค้งซ้าย 18"/>
          <p:cNvSpPr/>
          <p:nvPr/>
        </p:nvSpPr>
        <p:spPr>
          <a:xfrm>
            <a:off x="8388350" y="4738688"/>
            <a:ext cx="360363" cy="706437"/>
          </a:xfrm>
          <a:prstGeom prst="curvedLef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64550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90" y="1147490"/>
            <a:ext cx="14811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7-Point Star 20">
            <a:hlinkClick r:id="rId3" action="ppaction://hlinksldjump"/>
          </p:cNvPr>
          <p:cNvSpPr/>
          <p:nvPr/>
        </p:nvSpPr>
        <p:spPr>
          <a:xfrm>
            <a:off x="8526463" y="6027738"/>
            <a:ext cx="288925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2" name="7-Point Star 21">
            <a:hlinkClick r:id="rId4" action="ppaction://hlinksldjump"/>
          </p:cNvPr>
          <p:cNvSpPr/>
          <p:nvPr/>
        </p:nvSpPr>
        <p:spPr>
          <a:xfrm>
            <a:off x="4067175" y="6262688"/>
            <a:ext cx="287338" cy="215900"/>
          </a:xfrm>
          <a:prstGeom prst="star7">
            <a:avLst/>
          </a:prstGeom>
          <a:solidFill>
            <a:srgbClr val="97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3" name="5-Point Star 22">
            <a:hlinkClick r:id="rId5" action="ppaction://hlinksldjump"/>
          </p:cNvPr>
          <p:cNvSpPr/>
          <p:nvPr/>
        </p:nvSpPr>
        <p:spPr>
          <a:xfrm>
            <a:off x="3944593" y="6345145"/>
            <a:ext cx="215900" cy="1428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64554" name="Picture 16" descr="3D_2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8" y="1382439"/>
            <a:ext cx="72394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สี่เหลี่ยมผืนผ้ามุมมน 7"/>
          <p:cNvSpPr/>
          <p:nvPr/>
        </p:nvSpPr>
        <p:spPr bwMode="auto">
          <a:xfrm>
            <a:off x="601223" y="2198415"/>
            <a:ext cx="3224210" cy="2065828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Angsana New" panose="02020603050405020304" pitchFamily="18" charset="-34"/>
              </a:rPr>
              <a:t>ไม่นำร่างประกาศและร่างเอกสารประกวดราคาฯ </a:t>
            </a:r>
            <a:r>
              <a:rPr lang="th-TH" altLang="th-TH" sz="2400" dirty="0" smtClean="0">
                <a:latin typeface="Angsana New" panose="02020603050405020304" pitchFamily="18" charset="-34"/>
              </a:rPr>
              <a:t>เผยแพร่</a:t>
            </a:r>
          </a:p>
          <a:p>
            <a:pPr algn="ctr" eaLnBrk="1" hangingPunct="1">
              <a:defRPr/>
            </a:pPr>
            <a:r>
              <a:rPr lang="th-TH" altLang="th-TH" sz="2400" dirty="0" smtClean="0">
                <a:latin typeface="Angsana New" panose="02020603050405020304" pitchFamily="18" charset="-34"/>
              </a:rPr>
              <a:t>เพื่อ</a:t>
            </a:r>
            <a:r>
              <a:rPr lang="th-TH" altLang="th-TH" sz="2400" dirty="0">
                <a:latin typeface="Angsana New" panose="02020603050405020304" pitchFamily="18" charset="-34"/>
              </a:rPr>
              <a:t>รับฟังความคิดเห็นฯ</a:t>
            </a:r>
          </a:p>
          <a:p>
            <a:pPr algn="ctr" eaLnBrk="1" hangingPunct="1">
              <a:defRPr/>
            </a:pPr>
            <a:r>
              <a:rPr lang="th-TH" altLang="th-TH" sz="1800" dirty="0">
                <a:latin typeface="Angsana New" panose="02020603050405020304" pitchFamily="18" charset="-34"/>
              </a:rPr>
              <a:t>(กรณีที่อยู่ในดุลพินิจ)</a:t>
            </a:r>
            <a:endParaRPr lang="th-TH" altLang="th-TH" sz="2400" dirty="0">
              <a:latin typeface="Angsana New" panose="02020603050405020304" pitchFamily="18" charset="-34"/>
            </a:endParaRPr>
          </a:p>
        </p:txBody>
      </p:sp>
      <p:sp>
        <p:nvSpPr>
          <p:cNvPr id="26" name="สี่เหลี่ยมผืนผ้ามุมมน 8"/>
          <p:cNvSpPr/>
          <p:nvPr/>
        </p:nvSpPr>
        <p:spPr bwMode="auto">
          <a:xfrm>
            <a:off x="4974796" y="2198415"/>
            <a:ext cx="3908133" cy="22518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thaiDist" eaLnBrk="1" hangingPunct="1">
              <a:defRPr/>
            </a:pPr>
            <a:r>
              <a:rPr lang="th-TH" altLang="th-TH" sz="2200" dirty="0">
                <a:latin typeface="Angsana New" panose="02020603050405020304" pitchFamily="18" charset="-34"/>
              </a:rPr>
              <a:t>นำร่างประกาศและร่างเอกสารประกวดราคาฯ เผยแพร่ในระบบเครือข่ายสารสนเทศของกรมบัญชีกลาง และของหน่วยงานของรัฐ</a:t>
            </a:r>
            <a:br>
              <a:rPr lang="th-TH" altLang="th-TH" sz="2200" dirty="0">
                <a:latin typeface="Angsana New" panose="02020603050405020304" pitchFamily="18" charset="-34"/>
              </a:rPr>
            </a:br>
            <a:r>
              <a:rPr lang="th-TH" altLang="th-TH" sz="2200" dirty="0">
                <a:latin typeface="Angsana New" panose="02020603050405020304" pitchFamily="18" charset="-34"/>
              </a:rPr>
              <a:t>ไม่น้อยกว่า 3 วันทำการ เพื่อให้ผู้ประกอบการมีความคิดเห็นไปยังหน่วยงานที่จัดซื้อจัดจ้างโดยตรง โดยเปิดเผยตัว</a:t>
            </a:r>
          </a:p>
        </p:txBody>
      </p:sp>
      <p:sp>
        <p:nvSpPr>
          <p:cNvPr id="27" name="ลูกศรโค้งขวา 19"/>
          <p:cNvSpPr/>
          <p:nvPr/>
        </p:nvSpPr>
        <p:spPr>
          <a:xfrm>
            <a:off x="5847356" y="4738688"/>
            <a:ext cx="396875" cy="706437"/>
          </a:xfrm>
          <a:prstGeom prst="curved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0" name="ลูกศรโค้งขวา 19"/>
          <p:cNvSpPr/>
          <p:nvPr/>
        </p:nvSpPr>
        <p:spPr>
          <a:xfrm>
            <a:off x="2330751" y="1339757"/>
            <a:ext cx="708901" cy="1001663"/>
          </a:xfrm>
          <a:prstGeom prst="curved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8" name="ลูกศรโค้งซ้าย 18"/>
          <p:cNvSpPr/>
          <p:nvPr/>
        </p:nvSpPr>
        <p:spPr>
          <a:xfrm>
            <a:off x="6228606" y="1339757"/>
            <a:ext cx="590381" cy="905776"/>
          </a:xfrm>
          <a:prstGeom prst="curvedLef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0" name="สี่เหลี่ยมผืนผ้ามุมมน 1"/>
          <p:cNvSpPr/>
          <p:nvPr/>
        </p:nvSpPr>
        <p:spPr>
          <a:xfrm>
            <a:off x="33015" y="264504"/>
            <a:ext cx="7488832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การรับฟังความคิดเห็นร่างขอบเขตของงานหรือรายละเอียดคุณลักษณะ พร้อมร่างประกาศและร่างเอกสารซื้อหรือจ้าง (ต่อ) </a:t>
            </a:r>
            <a:b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th-TH" altLang="th-TH" sz="32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4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43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31" name="Picture 30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42860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วงรี 7"/>
          <p:cNvSpPr/>
          <p:nvPr/>
        </p:nvSpPr>
        <p:spPr>
          <a:xfrm>
            <a:off x="4932040" y="2060848"/>
            <a:ext cx="1965646" cy="53453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3D34F6"/>
                </a:solidFill>
                <a:latin typeface="Angsana New" panose="02020603050405020304" pitchFamily="18" charset="-34"/>
              </a:rPr>
              <a:t>ไม่ควรปรับปรุง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932040" y="2653271"/>
            <a:ext cx="3995290" cy="12285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1800" dirty="0">
                <a:solidFill>
                  <a:srgbClr val="3D34F6"/>
                </a:solidFill>
                <a:latin typeface="Angsana New" panose="02020603050405020304" pitchFamily="18" charset="-34"/>
              </a:rPr>
              <a:t>ให้หัวหน้าเจ้าหน้าที่จัดทำรายงานพร้อมความเห็นเสนอหัวหน้าหน่วยงานของรัฐเพื่อขอความเห็นชอบ เมื่อได้รับความเห็นชอบแล้ว </a:t>
            </a:r>
            <a:r>
              <a:rPr lang="th-TH" altLang="th-TH" sz="1800" dirty="0">
                <a:solidFill>
                  <a:srgbClr val="FF0000"/>
                </a:solidFill>
                <a:latin typeface="Angsana New" panose="02020603050405020304" pitchFamily="18" charset="-34"/>
              </a:rPr>
              <a:t>ให้หัวหน้าเจ้าหน้าที่แจ้งผู้มีความคิดเห็นทุกรายทราบเป็นหนังสือ</a:t>
            </a:r>
          </a:p>
        </p:txBody>
      </p:sp>
      <p:sp>
        <p:nvSpPr>
          <p:cNvPr id="11" name="วงรี 10"/>
          <p:cNvSpPr/>
          <p:nvPr/>
        </p:nvSpPr>
        <p:spPr>
          <a:xfrm>
            <a:off x="5290035" y="4043923"/>
            <a:ext cx="1607651" cy="5161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latin typeface="Angsana New" panose="02020603050405020304" pitchFamily="18" charset="-34"/>
              </a:rPr>
              <a:t>ไม่เห็นชอบ</a:t>
            </a:r>
          </a:p>
        </p:txBody>
      </p:sp>
      <p:sp>
        <p:nvSpPr>
          <p:cNvPr id="12" name="วงรี 11"/>
          <p:cNvSpPr/>
          <p:nvPr/>
        </p:nvSpPr>
        <p:spPr>
          <a:xfrm>
            <a:off x="7020272" y="4073756"/>
            <a:ext cx="1318227" cy="47674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chemeClr val="bg1"/>
                </a:solidFill>
                <a:latin typeface="Angsana New" panose="02020603050405020304" pitchFamily="18" charset="-34"/>
              </a:rPr>
              <a:t>เห็นชอบ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4428678" y="4669980"/>
            <a:ext cx="4608512" cy="2188020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latin typeface="Angsana New" panose="02020603050405020304" pitchFamily="18" charset="-34"/>
              </a:rPr>
              <a:t>เมื่อหัวหน้าหน่วยงานของรัฐให้ความเห็นชอบรายงานขอซื้อหรือขอจ้างแล้ว ให้หัวหน้าเจ้าหน้าที่ดำเนินการเผยแพร่ประกาศและเอกสารซื้อหรือจ้างด้วยวิธีประกวดราคาฯ </a:t>
            </a:r>
          </a:p>
          <a:p>
            <a:pPr algn="ctr" eaLnBrk="1" hangingPunct="1">
              <a:defRPr/>
            </a:pPr>
            <a:r>
              <a:rPr lang="th-TH" altLang="th-TH" sz="2000" dirty="0">
                <a:latin typeface="Angsana New" panose="02020603050405020304" pitchFamily="18" charset="-34"/>
              </a:rPr>
              <a:t>ในระบบเครือข่ายสารสนเทศของกรมบัญชีกลางและ</a:t>
            </a:r>
            <a:br>
              <a:rPr lang="th-TH" altLang="th-TH" sz="2000" dirty="0">
                <a:latin typeface="Angsana New" panose="02020603050405020304" pitchFamily="18" charset="-34"/>
              </a:rPr>
            </a:br>
            <a:r>
              <a:rPr lang="th-TH" altLang="th-TH" sz="2000" dirty="0">
                <a:latin typeface="Angsana New" panose="02020603050405020304" pitchFamily="18" charset="-34"/>
              </a:rPr>
              <a:t>ของหน่วยงานของรัฐ ภายในระยะเวลาที่กำหนด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323528" y="2595382"/>
            <a:ext cx="4032448" cy="1245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1800" dirty="0">
                <a:latin typeface="Angsana New" panose="02020603050405020304" pitchFamily="18" charset="-34"/>
              </a:rPr>
              <a:t>เมื่อดำเนินการปรับปรุงแล้วเสร็จ ให้หัวหน้าเจ้าหน้าที่จัดทำรายงานพร้อมความเห็นและร่างประกาศและ</a:t>
            </a:r>
            <a:br>
              <a:rPr lang="th-TH" altLang="th-TH" sz="1800" dirty="0">
                <a:latin typeface="Angsana New" panose="02020603050405020304" pitchFamily="18" charset="-34"/>
              </a:rPr>
            </a:br>
            <a:r>
              <a:rPr lang="th-TH" altLang="th-TH" sz="1800" dirty="0">
                <a:latin typeface="Angsana New" panose="02020603050405020304" pitchFamily="18" charset="-34"/>
              </a:rPr>
              <a:t>ร่างเอกสารซื้อหรือจ้างฯ ที่แก้ไขเสนอหัวหน้าหน่วยงานของรัฐเพื่อขอความเห็นชอบ</a:t>
            </a:r>
          </a:p>
        </p:txBody>
      </p:sp>
      <p:sp>
        <p:nvSpPr>
          <p:cNvPr id="15" name="วงรี 14"/>
          <p:cNvSpPr/>
          <p:nvPr/>
        </p:nvSpPr>
        <p:spPr>
          <a:xfrm>
            <a:off x="2967311" y="1980474"/>
            <a:ext cx="1368152" cy="648072"/>
          </a:xfrm>
          <a:prstGeom prst="ellipse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latin typeface="Angsana New" panose="02020603050405020304" pitchFamily="18" charset="-34"/>
              </a:rPr>
              <a:t>ปรับปรุง</a:t>
            </a: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323528" y="4598988"/>
            <a:ext cx="4032448" cy="22590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latin typeface="Angsana New" panose="02020603050405020304" pitchFamily="18" charset="-34"/>
              </a:rPr>
              <a:t>หัวหน้าเจ้าหน้าที่นำร่างประกาศและร่างเอกสารซื้อหรือจ้างด้วยวิธีประกวดราคาอิเล็กทรอนิกส์ที่ปรับปรุง </a:t>
            </a:r>
          </a:p>
          <a:p>
            <a:pPr algn="ctr" eaLnBrk="1" hangingPunct="1">
              <a:defRPr/>
            </a:pPr>
            <a:r>
              <a:rPr lang="th-TH" altLang="th-TH" sz="2000" dirty="0">
                <a:latin typeface="Angsana New" panose="02020603050405020304" pitchFamily="18" charset="-34"/>
              </a:rPr>
              <a:t> เผยแพร่ในระบบเครือข่ายสารสนเทศของกรมบัญชีกลางและของหน่วยงานของรัฐอีกครั้งหนึ่ง เป็นเวลาติดต่อกัน</a:t>
            </a:r>
            <a:r>
              <a:rPr lang="th-TH" altLang="th-TH" sz="2000" dirty="0">
                <a:solidFill>
                  <a:srgbClr val="FF0000"/>
                </a:solidFill>
                <a:latin typeface="Angsana New" panose="02020603050405020304" pitchFamily="18" charset="-34"/>
              </a:rPr>
              <a:t>ไม่น้อยกว่า 3 วันทำการ</a:t>
            </a:r>
          </a:p>
          <a:p>
            <a:pPr algn="ctr" eaLnBrk="1" hangingPunct="1">
              <a:defRPr/>
            </a:pPr>
            <a:r>
              <a:rPr lang="th-TH" altLang="th-TH" sz="2000" dirty="0">
                <a:latin typeface="Angsana New" panose="02020603050405020304" pitchFamily="18" charset="-34"/>
              </a:rPr>
              <a:t>และให้หัวหน้าเจ้าหน้าที่แจ้งผู้มีความคิดเห็น</a:t>
            </a:r>
            <a:br>
              <a:rPr lang="th-TH" altLang="th-TH" sz="2000" dirty="0">
                <a:latin typeface="Angsana New" panose="02020603050405020304" pitchFamily="18" charset="-34"/>
              </a:rPr>
            </a:br>
            <a:r>
              <a:rPr lang="th-TH" altLang="th-TH" sz="2000" dirty="0">
                <a:latin typeface="Angsana New" panose="02020603050405020304" pitchFamily="18" charset="-34"/>
              </a:rPr>
              <a:t>ทุกรายทราบเป็นหนังสือ</a:t>
            </a:r>
          </a:p>
        </p:txBody>
      </p:sp>
      <p:sp>
        <p:nvSpPr>
          <p:cNvPr id="21" name="ลูกศรโค้งซ้าย 20"/>
          <p:cNvSpPr/>
          <p:nvPr/>
        </p:nvSpPr>
        <p:spPr>
          <a:xfrm>
            <a:off x="5858854" y="1406034"/>
            <a:ext cx="441338" cy="615647"/>
          </a:xfrm>
          <a:prstGeom prst="curvedLef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2" name="ลูกศรโค้งขวา 21"/>
          <p:cNvSpPr/>
          <p:nvPr/>
        </p:nvSpPr>
        <p:spPr>
          <a:xfrm>
            <a:off x="3433763" y="1406034"/>
            <a:ext cx="373062" cy="584691"/>
          </a:xfrm>
          <a:prstGeom prst="curv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3" name="ลูกศรโค้งขึ้น 22"/>
          <p:cNvSpPr/>
          <p:nvPr/>
        </p:nvSpPr>
        <p:spPr>
          <a:xfrm rot="10800000">
            <a:off x="2051720" y="2304510"/>
            <a:ext cx="879237" cy="290872"/>
          </a:xfrm>
          <a:prstGeom prst="bent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7167" y="3847688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" name="ลูกศรโค้งขวา 25"/>
          <p:cNvSpPr/>
          <p:nvPr/>
        </p:nvSpPr>
        <p:spPr>
          <a:xfrm>
            <a:off x="968375" y="4246563"/>
            <a:ext cx="215900" cy="352425"/>
          </a:xfrm>
          <a:prstGeom prst="curv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31" name="รูปภาพ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1268" y="3864960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268" y="3857497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3" name="ลูกศรโค้งขึ้น 42"/>
          <p:cNvSpPr/>
          <p:nvPr/>
        </p:nvSpPr>
        <p:spPr>
          <a:xfrm rot="10800000" flipH="1">
            <a:off x="6902638" y="2276870"/>
            <a:ext cx="648072" cy="387145"/>
          </a:xfrm>
          <a:custGeom>
            <a:avLst/>
            <a:gdLst>
              <a:gd name="connsiteX0" fmla="*/ 0 w 1231217"/>
              <a:gd name="connsiteY0" fmla="*/ 320104 h 426805"/>
              <a:gd name="connsiteX1" fmla="*/ 1071165 w 1231217"/>
              <a:gd name="connsiteY1" fmla="*/ 320104 h 426805"/>
              <a:gd name="connsiteX2" fmla="*/ 1071165 w 1231217"/>
              <a:gd name="connsiteY2" fmla="*/ 106701 h 426805"/>
              <a:gd name="connsiteX3" fmla="*/ 1017815 w 1231217"/>
              <a:gd name="connsiteY3" fmla="*/ 106701 h 426805"/>
              <a:gd name="connsiteX4" fmla="*/ 1124516 w 1231217"/>
              <a:gd name="connsiteY4" fmla="*/ 0 h 426805"/>
              <a:gd name="connsiteX5" fmla="*/ 1231217 w 1231217"/>
              <a:gd name="connsiteY5" fmla="*/ 106701 h 426805"/>
              <a:gd name="connsiteX6" fmla="*/ 1177866 w 1231217"/>
              <a:gd name="connsiteY6" fmla="*/ 106701 h 426805"/>
              <a:gd name="connsiteX7" fmla="*/ 1177866 w 1231217"/>
              <a:gd name="connsiteY7" fmla="*/ 426805 h 426805"/>
              <a:gd name="connsiteX8" fmla="*/ 0 w 1231217"/>
              <a:gd name="connsiteY8" fmla="*/ 426805 h 426805"/>
              <a:gd name="connsiteX9" fmla="*/ 0 w 1231217"/>
              <a:gd name="connsiteY9" fmla="*/ 320104 h 426805"/>
              <a:gd name="connsiteX0" fmla="*/ 0 w 1231217"/>
              <a:gd name="connsiteY0" fmla="*/ 320104 h 426805"/>
              <a:gd name="connsiteX1" fmla="*/ 1071166 w 1231217"/>
              <a:gd name="connsiteY1" fmla="*/ 320104 h 426805"/>
              <a:gd name="connsiteX2" fmla="*/ 1071165 w 1231217"/>
              <a:gd name="connsiteY2" fmla="*/ 106701 h 426805"/>
              <a:gd name="connsiteX3" fmla="*/ 1017815 w 1231217"/>
              <a:gd name="connsiteY3" fmla="*/ 106701 h 426805"/>
              <a:gd name="connsiteX4" fmla="*/ 1124516 w 1231217"/>
              <a:gd name="connsiteY4" fmla="*/ 0 h 426805"/>
              <a:gd name="connsiteX5" fmla="*/ 1231217 w 1231217"/>
              <a:gd name="connsiteY5" fmla="*/ 106701 h 426805"/>
              <a:gd name="connsiteX6" fmla="*/ 1177866 w 1231217"/>
              <a:gd name="connsiteY6" fmla="*/ 106701 h 426805"/>
              <a:gd name="connsiteX7" fmla="*/ 1177866 w 1231217"/>
              <a:gd name="connsiteY7" fmla="*/ 426805 h 426805"/>
              <a:gd name="connsiteX8" fmla="*/ 0 w 1231217"/>
              <a:gd name="connsiteY8" fmla="*/ 426805 h 426805"/>
              <a:gd name="connsiteX9" fmla="*/ 0 w 1231217"/>
              <a:gd name="connsiteY9" fmla="*/ 320104 h 42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1217" h="426805">
                <a:moveTo>
                  <a:pt x="0" y="320104"/>
                </a:moveTo>
                <a:lnTo>
                  <a:pt x="1071166" y="320104"/>
                </a:lnTo>
                <a:cubicBezTo>
                  <a:pt x="1071166" y="248970"/>
                  <a:pt x="1071165" y="177835"/>
                  <a:pt x="1071165" y="106701"/>
                </a:cubicBezTo>
                <a:lnTo>
                  <a:pt x="1017815" y="106701"/>
                </a:lnTo>
                <a:lnTo>
                  <a:pt x="1124516" y="0"/>
                </a:lnTo>
                <a:lnTo>
                  <a:pt x="1231217" y="106701"/>
                </a:lnTo>
                <a:lnTo>
                  <a:pt x="1177866" y="106701"/>
                </a:lnTo>
                <a:lnTo>
                  <a:pt x="1177866" y="426805"/>
                </a:lnTo>
                <a:lnTo>
                  <a:pt x="0" y="426805"/>
                </a:lnTo>
                <a:lnTo>
                  <a:pt x="0" y="320104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cxnSp>
        <p:nvCxnSpPr>
          <p:cNvPr id="69" name="ลูกศรเชื่อมต่อแบบตรง 68"/>
          <p:cNvCxnSpPr/>
          <p:nvPr/>
        </p:nvCxnSpPr>
        <p:spPr>
          <a:xfrm flipH="1">
            <a:off x="4335463" y="3252788"/>
            <a:ext cx="481012" cy="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ตัวเชื่อมต่อตรง 77"/>
          <p:cNvCxnSpPr/>
          <p:nvPr/>
        </p:nvCxnSpPr>
        <p:spPr>
          <a:xfrm>
            <a:off x="4816475" y="3252788"/>
            <a:ext cx="0" cy="1089025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/>
          <p:cNvCxnSpPr/>
          <p:nvPr/>
        </p:nvCxnSpPr>
        <p:spPr>
          <a:xfrm flipV="1">
            <a:off x="4202113" y="4350472"/>
            <a:ext cx="611187" cy="9525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ตัวเชื่อมต่อตรง 96"/>
          <p:cNvCxnSpPr/>
          <p:nvPr/>
        </p:nvCxnSpPr>
        <p:spPr>
          <a:xfrm>
            <a:off x="4810125" y="4349750"/>
            <a:ext cx="46355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วงรี 105"/>
          <p:cNvSpPr/>
          <p:nvPr/>
        </p:nvSpPr>
        <p:spPr>
          <a:xfrm>
            <a:off x="2819735" y="4073756"/>
            <a:ext cx="1579260" cy="4767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latin typeface="Angsana New" panose="02020603050405020304" pitchFamily="18" charset="-34"/>
              </a:rPr>
              <a:t>ไม่เห็นชอบ</a:t>
            </a:r>
          </a:p>
        </p:txBody>
      </p:sp>
      <p:sp>
        <p:nvSpPr>
          <p:cNvPr id="107" name="วงรี 106"/>
          <p:cNvSpPr/>
          <p:nvPr/>
        </p:nvSpPr>
        <p:spPr>
          <a:xfrm>
            <a:off x="1259590" y="4082897"/>
            <a:ext cx="1296186" cy="5029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chemeClr val="bg1"/>
                </a:solidFill>
                <a:latin typeface="Angsana New" panose="02020603050405020304" pitchFamily="18" charset="-34"/>
              </a:rPr>
              <a:t>เห็นชอบ</a:t>
            </a:r>
          </a:p>
        </p:txBody>
      </p:sp>
      <p:pic>
        <p:nvPicPr>
          <p:cNvPr id="66627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3821113"/>
            <a:ext cx="280987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ลูกศรโค้งซ้าย 2"/>
          <p:cNvSpPr/>
          <p:nvPr/>
        </p:nvSpPr>
        <p:spPr>
          <a:xfrm>
            <a:off x="8459788" y="4305300"/>
            <a:ext cx="225425" cy="400050"/>
          </a:xfrm>
          <a:prstGeom prst="curvedLef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9" name="7-Point Star 38">
            <a:hlinkClick r:id="rId4" action="ppaction://hlinksldjump"/>
          </p:cNvPr>
          <p:cNvSpPr/>
          <p:nvPr/>
        </p:nvSpPr>
        <p:spPr>
          <a:xfrm>
            <a:off x="8604250" y="5301208"/>
            <a:ext cx="287337" cy="217487"/>
          </a:xfrm>
          <a:prstGeom prst="star7">
            <a:avLst/>
          </a:prstGeom>
          <a:solidFill>
            <a:srgbClr val="97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0" name="สี่เหลี่ยมผืนผ้ามุมมน 7"/>
          <p:cNvSpPr/>
          <p:nvPr/>
        </p:nvSpPr>
        <p:spPr>
          <a:xfrm>
            <a:off x="3949051" y="1096356"/>
            <a:ext cx="1909803" cy="619356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chemeClr val="bg1"/>
                </a:solidFill>
                <a:latin typeface="Angsana New" panose="02020603050405020304" pitchFamily="18" charset="-34"/>
              </a:rPr>
              <a:t> กรณีมีผู้เสนอ</a:t>
            </a:r>
            <a:br>
              <a:rPr lang="th-TH" altLang="th-TH" sz="2400" dirty="0">
                <a:solidFill>
                  <a:schemeClr val="bg1"/>
                </a:solidFill>
                <a:latin typeface="Angsana New" panose="02020603050405020304" pitchFamily="18" charset="-34"/>
              </a:rPr>
            </a:br>
            <a:r>
              <a:rPr lang="th-TH" altLang="th-TH" sz="2400" dirty="0">
                <a:solidFill>
                  <a:schemeClr val="bg1"/>
                </a:solidFill>
                <a:latin typeface="Angsana New" panose="02020603050405020304" pitchFamily="18" charset="-34"/>
              </a:rPr>
              <a:t>ความคิดเห็น</a:t>
            </a:r>
          </a:p>
        </p:txBody>
      </p:sp>
      <p:sp>
        <p:nvSpPr>
          <p:cNvPr id="35" name="7-Point Star 34">
            <a:hlinkClick r:id="rId5" action="ppaction://hlinksldjump"/>
          </p:cNvPr>
          <p:cNvSpPr/>
          <p:nvPr/>
        </p:nvSpPr>
        <p:spPr>
          <a:xfrm>
            <a:off x="3924300" y="1628775"/>
            <a:ext cx="287338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4" name="สี่เหลี่ยมผืนผ้ามุมมน 1"/>
          <p:cNvSpPr/>
          <p:nvPr/>
        </p:nvSpPr>
        <p:spPr>
          <a:xfrm>
            <a:off x="33015" y="264504"/>
            <a:ext cx="7488832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การรับฟังความคิดเห็นร่างขอบเขตของงานหรือรายละเอียดคุณลักษณะ พร้อมร่างประกาศและร่างเอกสารซื้อหรือจ้าง (ต่อ) </a:t>
            </a:r>
            <a:b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th-TH" altLang="th-TH" sz="32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5" name="รูปภาพ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1" y="1319212"/>
            <a:ext cx="14811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44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36" name="Picture 35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1489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2"/>
          <p:cNvSpPr/>
          <p:nvPr/>
        </p:nvSpPr>
        <p:spPr>
          <a:xfrm>
            <a:off x="107504" y="188640"/>
            <a:ext cx="8208912" cy="100811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ระยะเวลาการเผยแพร่ประกาศและ</a:t>
            </a:r>
            <a: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/>
            </a:r>
            <a:b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</a:b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เอกสารประกวดราคาอิเล็กทรอนิกส์ (</a:t>
            </a:r>
            <a: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e – bidding)</a:t>
            </a: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 </a:t>
            </a:r>
            <a:b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</a:br>
            <a:endParaRPr lang="th-TH" altLang="th-TH" sz="3200" dirty="0">
              <a:solidFill>
                <a:srgbClr val="3D34F6"/>
              </a:solidFill>
              <a:latin typeface="Angsana New" panose="02020603050405020304" pitchFamily="18" charset="-34"/>
            </a:endParaRPr>
          </a:p>
        </p:txBody>
      </p:sp>
      <p:sp>
        <p:nvSpPr>
          <p:cNvPr id="58373" name="Rectangle 1"/>
          <p:cNvSpPr>
            <a:spLocks noChangeArrowheads="1"/>
          </p:cNvSpPr>
          <p:nvPr/>
        </p:nvSpPr>
        <p:spPr bwMode="auto">
          <a:xfrm>
            <a:off x="900113" y="2133600"/>
            <a:ext cx="82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630238" algn="l"/>
                <a:tab pos="900113" algn="l"/>
                <a:tab pos="1260475" algn="l"/>
                <a:tab pos="1620838" algn="l"/>
                <a:tab pos="1890713" algn="l"/>
              </a:tabLst>
            </a:pPr>
            <a:r>
              <a:rPr lang="th-TH" altLang="th-TH" sz="3200">
                <a:solidFill>
                  <a:srgbClr val="C00000"/>
                </a:solidFill>
                <a:latin typeface="TH SarabunIT๙" pitchFamily="34" charset="-34"/>
                <a:cs typeface="Times New Roman" pitchFamily="18" charset="0"/>
              </a:rPr>
              <a:t>	</a:t>
            </a:r>
            <a:endParaRPr lang="th-TH" altLang="th-TH" sz="3200">
              <a:solidFill>
                <a:srgbClr val="C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832012"/>
              </p:ext>
            </p:extLst>
          </p:nvPr>
        </p:nvGraphicFramePr>
        <p:xfrm>
          <a:off x="219264" y="1052736"/>
          <a:ext cx="8497640" cy="4185505"/>
        </p:xfrm>
        <a:graphic>
          <a:graphicData uri="http://schemas.openxmlformats.org/drawingml/2006/table">
            <a:tbl>
              <a:tblPr/>
              <a:tblGrid>
                <a:gridCol w="48099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87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7220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วงเงินที่จัดหา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ระยะเวลา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ในการเผยแพร่เอกสารฯ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(ให้คำนึงถึงระยะเวลาในการให้</a:t>
                      </a:r>
                      <a:r>
                        <a:rPr kumimoji="0" lang="th-TH" alt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ผู้ประกอบการ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เตรียม</a:t>
                      </a:r>
                      <a:r>
                        <a:rPr kumimoji="0" lang="th-TH" alt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จัดทำเอกสารเพื่อยื่นข้อเสนอด้วย)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541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00,000 บาท แต่ไม่เกิน 5,000,000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541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5,000,000 บาท แต่ไม่เกิน 10,000,000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10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778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10,000,000 บาท แต่ไม่เกิน 50,000,000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12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467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50,000,000 บาท ขึ้นไป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20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220" y="573325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altLang="th-TH" sz="2400" b="1" dirty="0">
                <a:solidFill>
                  <a:srgbClr val="0000FF"/>
                </a:solidFill>
                <a:latin typeface="Angsana New" panose="02020603050405020304" pitchFamily="18" charset="-34"/>
              </a:rPr>
              <a:t>   รัฐวิสาหกิจใดมีความจำเป็นจะกำหนดวงเงิน แตกต่างไปจากที่กำหนด ให้เสนอต่อคณะกรรมการวินิจฉัย  เพื่อขอความเห็นชอบ และเมื่อได้รับความเห็นชอบแล้วให้รายงานสำนักงานการตรวจเงินแผ่นดินทราบด้วย</a:t>
            </a:r>
            <a:endParaRPr lang="en-US" altLang="th-TH" sz="2400" b="1" dirty="0">
              <a:solidFill>
                <a:srgbClr val="0000FF"/>
              </a:solidFill>
              <a:latin typeface="Angsana New" panose="02020603050405020304" pitchFamily="18" charset="-34"/>
            </a:endParaRP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5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8" y="0"/>
            <a:ext cx="6763072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การซื้อหรือจ้างด้วยวิธี </a:t>
            </a:r>
            <a:r>
              <a:rPr lang="en-US" altLang="th-TH" sz="4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endParaRPr lang="th-TH" altLang="th-TH" sz="40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479748" y="1340768"/>
            <a:ext cx="8064896" cy="2401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000" dirty="0"/>
              <a:t>	 </a:t>
            </a:r>
            <a:r>
              <a:rPr lang="th-TH" sz="2400" dirty="0"/>
              <a:t>หากหน่วยงานของรัฐได้กำหนดรายละเอียดของประกาศหรือเอกสารซื้อหรือจ้างด้วยวิธีประกวดราคาอิเล็กทรอนิกส์หรือขอบเขตของงานหรือรายละเอียดคุณลักษณะเฉพาะของพัสดุที่จะซื้อหรือจ้าง</a:t>
            </a:r>
            <a:r>
              <a:rPr lang="th-TH" sz="2400" dirty="0">
                <a:solidFill>
                  <a:srgbClr val="FF0000"/>
                </a:solidFill>
              </a:rPr>
              <a:t>ไม่ถูกต้องหรือไม่ครบถ้วน</a:t>
            </a:r>
            <a:r>
              <a:rPr lang="th-TH" sz="2400" dirty="0"/>
              <a:t>ในส่วนที่เป็นสาระสำคัญตามแบบที่คณะกรรมการนโยบายกำหนด ไม่ว่าทั้งหมดหรือแต่บางส่วน </a:t>
            </a:r>
            <a:r>
              <a:rPr lang="th-TH" sz="2400" dirty="0">
                <a:solidFill>
                  <a:srgbClr val="C00000"/>
                </a:solidFill>
              </a:rPr>
              <a:t>ให้หน่วยงานของรัฐยกเลิก</a:t>
            </a:r>
            <a:br>
              <a:rPr lang="th-TH" sz="2400" dirty="0">
                <a:solidFill>
                  <a:srgbClr val="C00000"/>
                </a:solidFill>
              </a:rPr>
            </a:br>
            <a:r>
              <a:rPr lang="th-TH" sz="2400" dirty="0">
                <a:solidFill>
                  <a:srgbClr val="C00000"/>
                </a:solidFill>
              </a:rPr>
              <a:t>การดำเนินการซื้อหรือจ้างในครั้งนั้น</a:t>
            </a:r>
            <a:r>
              <a:rPr lang="th-TH" sz="2400" dirty="0"/>
              <a:t> แล้วดำเนินการใหม่ให้ถูกต้องต่อไป </a:t>
            </a:r>
            <a:r>
              <a:rPr lang="th-TH" altLang="th-TH" sz="2400" dirty="0">
                <a:solidFill>
                  <a:srgbClr val="0000FF"/>
                </a:solidFill>
                <a:latin typeface="Angsana New" panose="02020603050405020304" pitchFamily="18" charset="-34"/>
              </a:rPr>
              <a:t> </a:t>
            </a:r>
            <a:endParaRPr lang="th-TH" altLang="th-TH" sz="2400" dirty="0">
              <a:latin typeface="Angsana New" panose="02020603050405020304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39552" y="3933056"/>
            <a:ext cx="8029847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/>
              <a:t>	เมื่อถึงกำหนดวันเสนอราคาด้วยวิธีประกวดราคาอิเล็กทรอนิกส์ ให้ผู้ประกอบการเข้าสู่ระบบประกวดราคาอิเล็กทรอนิกส์ และให้เสนอราคาภายในเวลาที่กำหนด โดยสามารถเสนอราคาได้เพียงครั้งเดียว</a:t>
            </a:r>
            <a:endParaRPr lang="en-US" sz="2400" dirty="0"/>
          </a:p>
          <a:p>
            <a:r>
              <a:rPr lang="th-TH" sz="2400" dirty="0"/>
              <a:t>	การกำหนดวันเสนอราคา </a:t>
            </a:r>
            <a:r>
              <a:rPr lang="th-TH" sz="2400" dirty="0">
                <a:solidFill>
                  <a:srgbClr val="C00000"/>
                </a:solidFill>
              </a:rPr>
              <a:t>ห้ามมิให้ร่นหรือเลื่อน หรือเปลี่ยนแปลงกำหนด</a:t>
            </a:r>
            <a:br>
              <a:rPr lang="th-TH" sz="2400" dirty="0">
                <a:solidFill>
                  <a:srgbClr val="C00000"/>
                </a:solidFill>
              </a:rPr>
            </a:br>
            <a:r>
              <a:rPr lang="th-TH" sz="2400" dirty="0">
                <a:solidFill>
                  <a:srgbClr val="C00000"/>
                </a:solidFill>
              </a:rPr>
              <a:t>วันเสนอราคา</a:t>
            </a:r>
            <a:endParaRPr lang="th-TH" altLang="th-TH" sz="24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61380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486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179512" y="1052736"/>
            <a:ext cx="8856984" cy="30243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/>
              <a:t>  เมื่อสิ้นสุดการเสนอราคา ให้คณะกรรมการพิจารณาผลการประกวดราคาอิเล็กทรอนิกส์ ดำเนินการดังนี้</a:t>
            </a:r>
            <a:endParaRPr lang="en-US" sz="2200" dirty="0"/>
          </a:p>
          <a:p>
            <a:r>
              <a:rPr lang="en-US" sz="2200" dirty="0"/>
              <a:t>	</a:t>
            </a:r>
            <a:r>
              <a:rPr lang="th-TH" sz="2200" dirty="0"/>
              <a:t>(๑) </a:t>
            </a:r>
            <a:r>
              <a:rPr lang="th-TH" sz="2200" dirty="0">
                <a:solidFill>
                  <a:srgbClr val="FF0000"/>
                </a:solidFill>
              </a:rPr>
              <a:t>จัดพิมพ์ใบเสนอราคาและเอกสาร</a:t>
            </a:r>
            <a:r>
              <a:rPr lang="th-TH" sz="2200" dirty="0"/>
              <a:t>การเสนอราคาของผู้ยื่นข้อเสนอทุกรายผ่านทางระบบจำนวน </a:t>
            </a:r>
          </a:p>
          <a:p>
            <a:r>
              <a:rPr lang="th-TH" sz="2200" dirty="0"/>
              <a:t>1 ชุด ให้กรรมการทุกคนลงลายมือชื่อกำกับไว้ในใบเสนอราคาและเอกสารการเสนอราคาของผู้ยื่นข้อเสนอทุกแผ่น</a:t>
            </a:r>
            <a:endParaRPr lang="en-US" sz="2200" dirty="0"/>
          </a:p>
          <a:p>
            <a:r>
              <a:rPr lang="en-US" sz="2200" dirty="0"/>
              <a:t>	</a:t>
            </a:r>
            <a:r>
              <a:rPr lang="th-TH" sz="2200" dirty="0"/>
              <a:t>(2) </a:t>
            </a:r>
            <a:r>
              <a:rPr lang="th-TH" sz="2200" dirty="0">
                <a:solidFill>
                  <a:srgbClr val="FF0000"/>
                </a:solidFill>
              </a:rPr>
              <a:t>ตรวจสอบ</a:t>
            </a:r>
            <a:r>
              <a:rPr lang="th-TH" sz="2200" dirty="0"/>
              <a:t>การมีผลประโยชน์ร่วมกัน และเอกสารหลักฐานการเสนอราคาต่างๆ และพัสดุตัวอย่าง (ถ้ามี) หรือพิจารณาการนำเสนองานของผู้ยื่นข้อเสนอทุกราย หรือเอกสารหรือรายละเอียดที่กำหนดให้จัดส่งในภายหลังจากวันเสนอราคาแล้วคัดเลือกผู้ยื่นข้อเสนอที่ไม่มีผลประโยชน์ร่วมกัน และยื่นเอกสารเสนอราคาครบถ้วน ถูกต้อง มีคุณสมบัติและข้อเสนอทางด้านเทคนิคหรือเสนอพัสดุที่มีรายละเอียดคุณลักษณะเฉพาะที่ครบถ้วน ถูกต้อง ตามเงื่อนไขที่หน่วยงานของรัฐกำหนดไว้ในประกาศและเอกสารประกวดราคาฯ</a:t>
            </a:r>
            <a:endParaRPr lang="en-US" sz="2200" dirty="0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23528" y="20613"/>
            <a:ext cx="6480720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หน้าที่คณะกรรมการพิจารณาผลประกวดราคาอิเล็กทรอนิกส์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07504" y="4221089"/>
            <a:ext cx="8856984" cy="24482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000" dirty="0"/>
              <a:t>	</a:t>
            </a:r>
            <a:r>
              <a:rPr lang="th-TH" sz="2200" dirty="0"/>
              <a:t>คณะกรรมการอาจสอบถามข้อเท็จจริงเพิ่มเติมจากผู้ยื่นข้อเสนอรายใดก็ได้ แต่จะให้ผู้ยื่นข้อเสนอเปลี่ยนแปลงสาระสำคัญที่เสนอไว้แล้วมิได้ และหากคณะกรรมการเห็นว่า</a:t>
            </a:r>
            <a:r>
              <a:rPr lang="th-TH" sz="2200" dirty="0">
                <a:solidFill>
                  <a:srgbClr val="3D34F6"/>
                </a:solidFill>
              </a:rPr>
              <a:t>ผู้ยื่นข้อเสนอรายใดมีคุณสมบัติ</a:t>
            </a:r>
            <a:br>
              <a:rPr lang="th-TH" sz="2200" dirty="0">
                <a:solidFill>
                  <a:srgbClr val="3D34F6"/>
                </a:solidFill>
              </a:rPr>
            </a:br>
            <a:r>
              <a:rPr lang="th-TH" sz="2200" dirty="0">
                <a:solidFill>
                  <a:srgbClr val="3D34F6"/>
                </a:solidFill>
              </a:rPr>
              <a:t>ไม่ครบถ้วนตามเงื่อนไขที่หน่วยงานของรัฐได้กำหนด ให้คณะกรรมการตัดรายชื่อของผู้ยื่นข้อเสนอรายนั้น</a:t>
            </a:r>
            <a:endParaRPr lang="en-US" sz="2200" dirty="0">
              <a:solidFill>
                <a:srgbClr val="3D34F6"/>
              </a:solidFill>
            </a:endParaRPr>
          </a:p>
          <a:p>
            <a:r>
              <a:rPr lang="en-US" sz="2200" dirty="0"/>
              <a:t>	</a:t>
            </a:r>
            <a:r>
              <a:rPr lang="th-TH" sz="2200" dirty="0"/>
              <a:t>ในกรณีที่ผู้ยื่นข้อเสนอรายใดเสนอเทคนิคหรือรายละเอียดคุณลักษณะเฉพาะของพัสดุไม่ครบถ้วน </a:t>
            </a:r>
            <a:br>
              <a:rPr lang="th-TH" sz="2200" dirty="0"/>
            </a:br>
            <a:r>
              <a:rPr lang="th-TH" sz="2200" dirty="0"/>
              <a:t>หรือเสนอรายละเอียดแตกต่างไปจากเงื่อนไขที่หน่วยงานของรัฐกำหนด  ในส่วนที่</a:t>
            </a:r>
            <a:r>
              <a:rPr lang="th-TH" sz="2200" i="1" u="sng" dirty="0">
                <a:solidFill>
                  <a:srgbClr val="C00000"/>
                </a:solidFill>
              </a:rPr>
              <a:t>มิใช่สาระสำคัญ </a:t>
            </a:r>
            <a:r>
              <a:rPr lang="th-TH" sz="2200" dirty="0"/>
              <a:t>และ</a:t>
            </a:r>
            <a:br>
              <a:rPr lang="th-TH" sz="2200" dirty="0"/>
            </a:br>
            <a:r>
              <a:rPr lang="th-TH" sz="2200" dirty="0"/>
              <a:t>ความแตกต่างนั้น</a:t>
            </a:r>
            <a:r>
              <a:rPr lang="th-TH" sz="2200" i="1" u="sng" dirty="0">
                <a:solidFill>
                  <a:srgbClr val="C00000"/>
                </a:solidFill>
              </a:rPr>
              <a:t>ไม่มีผล</a:t>
            </a:r>
            <a:r>
              <a:rPr lang="th-TH" sz="2200" dirty="0"/>
              <a:t>ทำให้เกิดการได้เปรียบเสียเปรียบ หรือเป็นการผิดพลาดเล็กน้อย ให้พิจารณาผ่อนปรน</a:t>
            </a:r>
            <a:br>
              <a:rPr lang="th-TH" sz="2200" dirty="0"/>
            </a:br>
            <a:r>
              <a:rPr lang="th-TH" sz="2200" dirty="0"/>
              <a:t>การตัดสิทธิ์ผู้ยื่นข้อเสนอรายนั้น</a:t>
            </a:r>
            <a:endParaRPr lang="en-US" sz="2200" dirty="0"/>
          </a:p>
        </p:txBody>
      </p:sp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179512" y="1052736"/>
            <a:ext cx="8856984" cy="56166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000" dirty="0"/>
              <a:t>	</a:t>
            </a:r>
            <a:r>
              <a:rPr lang="th-TH" sz="2200" dirty="0"/>
              <a:t>(3) </a:t>
            </a:r>
            <a:r>
              <a:rPr lang="th-TH" sz="2200" dirty="0">
                <a:solidFill>
                  <a:srgbClr val="FF0000"/>
                </a:solidFill>
              </a:rPr>
              <a:t>คัดเลือกพัสดุหรือคุณสมบัติของผู้ยื่นข้อเสนอ</a:t>
            </a:r>
            <a:r>
              <a:rPr lang="th-TH" sz="2200" dirty="0"/>
              <a:t>ที่ถูกต้อง และพิจารณาคัดเลือกข้อเสนอ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th-TH" sz="2200" dirty="0"/>
              <a:t>ตามหลักเกณฑ์ที่กำหนดในประกาศและเอกสารประกวดราคา โดยให้จัดเรียงลำดับผู้ที่เสนอราคาต่ำสุด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th-TH" sz="2200" dirty="0"/>
              <a:t>หรือได้คะแนนรวมสูงสุด </a:t>
            </a:r>
            <a:r>
              <a:rPr lang="th-TH" sz="2200" i="1" u="sng" dirty="0">
                <a:solidFill>
                  <a:srgbClr val="C00000"/>
                </a:solidFill>
              </a:rPr>
              <a:t>ไม่เกิน 3 ราย</a:t>
            </a:r>
            <a:endParaRPr lang="en-US" sz="2200" i="1" u="sng" dirty="0">
              <a:solidFill>
                <a:srgbClr val="C00000"/>
              </a:solidFill>
            </a:endParaRPr>
          </a:p>
          <a:p>
            <a:r>
              <a:rPr lang="th-TH" sz="2200" dirty="0"/>
              <a:t>	      ในกรณีที่ผู้ยื่นข้อเสนอรายที่คัดเลือกไว้ไม่ยอมเข้าทำสัญญาหรือข้อตกลงกับหน่วยงานของรัฐในเวลาที่กำหนดตามเอกสารประกวดราคา ให้พิจารณาผู้ที่เสนอราคาต่ำรายถัดไป หรือผู้ที่ได้คะแนนรวมสูง</a:t>
            </a:r>
            <a:br>
              <a:rPr lang="th-TH" sz="2200" dirty="0"/>
            </a:br>
            <a:r>
              <a:rPr lang="th-TH" sz="2200" dirty="0"/>
              <a:t>รายถัดไปตามลำดับ แล้วแต่กรณี</a:t>
            </a:r>
            <a:endParaRPr lang="en-US" sz="2200" dirty="0"/>
          </a:p>
          <a:p>
            <a:r>
              <a:rPr lang="th-TH" sz="2200" dirty="0"/>
              <a:t>	(4) </a:t>
            </a:r>
            <a:r>
              <a:rPr lang="th-TH" sz="2200" dirty="0">
                <a:solidFill>
                  <a:srgbClr val="FF0000"/>
                </a:solidFill>
              </a:rPr>
              <a:t>จัดทำรายงานผลการพิจารณา และความเห็น</a:t>
            </a:r>
            <a:r>
              <a:rPr lang="th-TH" sz="2200" dirty="0"/>
              <a:t>เสนอหัวหน้าหน่วยงานของรัฐเพื่อพิจารณา</a:t>
            </a:r>
          </a:p>
          <a:p>
            <a:r>
              <a:rPr lang="th-TH" sz="2200" dirty="0"/>
              <a:t>ให้ความเห็นชอบ ทั้งนี้ รายงานผลการพิจารณาดังกล่าวอย่างน้อยให้ประกอบด้วยรายการดังต่อไปนี้</a:t>
            </a:r>
            <a:endParaRPr lang="en-US" sz="2200" dirty="0"/>
          </a:p>
          <a:p>
            <a:r>
              <a:rPr lang="th-TH" sz="2200" dirty="0"/>
              <a:t>	(ก) รายการพัสดุที่จะซื้อหรือจ้าง</a:t>
            </a:r>
            <a:endParaRPr lang="en-US" sz="2200" dirty="0"/>
          </a:p>
          <a:p>
            <a:r>
              <a:rPr lang="th-TH" sz="2200" dirty="0"/>
              <a:t>	(ข) รายชื่อผู้ยื่นข้อเสนอ ราคาที่เสนอ และข้อเสนอของผู้ยื่นข้อเสนอทุกราย</a:t>
            </a:r>
            <a:endParaRPr lang="en-US" sz="2200" dirty="0"/>
          </a:p>
          <a:p>
            <a:r>
              <a:rPr lang="th-TH" sz="2200" dirty="0"/>
              <a:t>	(ค) รายชื่อผู้ยื่นข้อเสนอที่ผ่านการคัดเลือกว่าไม่เป็นผู้มีผลประโยชน์ร่วมกัน</a:t>
            </a:r>
            <a:endParaRPr lang="en-US" sz="2200" dirty="0"/>
          </a:p>
          <a:p>
            <a:r>
              <a:rPr lang="th-TH" sz="2200" dirty="0"/>
              <a:t>	(ง) หลักเกณฑ์การพิจารณาคัดเลือกข้อเสนอ พร้อมเกณฑ์การให้คะแนน</a:t>
            </a:r>
            <a:endParaRPr lang="en-US" sz="2200" dirty="0"/>
          </a:p>
          <a:p>
            <a:r>
              <a:rPr lang="th-TH" sz="2200" dirty="0"/>
              <a:t>	(จ) ผลการพิจารณาคัดเลือกข้อเสนอและการให้คะแนนข้อเสนอของผู้ยื่นข้อเสนอทุกราย</a:t>
            </a:r>
            <a:br>
              <a:rPr lang="th-TH" sz="2200" dirty="0"/>
            </a:br>
            <a:r>
              <a:rPr lang="th-TH" sz="2200" dirty="0"/>
              <a:t>พร้อมเหตุผลสนับสนุนในการพิจารณา</a:t>
            </a:r>
            <a:endParaRPr lang="en-US" sz="2200" dirty="0"/>
          </a:p>
          <a:p>
            <a:r>
              <a:rPr lang="en-US" sz="2000" dirty="0"/>
              <a:t> 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20613"/>
            <a:ext cx="7128792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หน้าที่คณะกรรมการพิจารณาผลประกวดราคาอิเล็กทรอนิกส์ (ต่อ)</a:t>
            </a: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5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179512" y="1082285"/>
            <a:ext cx="8640960" cy="28507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	 </a:t>
            </a:r>
            <a:r>
              <a:rPr lang="th-TH" sz="2400" dirty="0"/>
              <a:t>เมื่อพิจารณาผลการประกวดราคาแล้ว ปรากฏว่า มีผู้ยื่นข้อเสนอเพียง</a:t>
            </a:r>
            <a:r>
              <a:rPr lang="th-TH" sz="2400" dirty="0">
                <a:solidFill>
                  <a:srgbClr val="C00000"/>
                </a:solidFill>
              </a:rPr>
              <a:t>รายเดียวหรือ</a:t>
            </a:r>
            <a:br>
              <a:rPr lang="th-TH" sz="2400" dirty="0">
                <a:solidFill>
                  <a:srgbClr val="C00000"/>
                </a:solidFill>
              </a:rPr>
            </a:br>
            <a:r>
              <a:rPr lang="th-TH" sz="2400" dirty="0">
                <a:solidFill>
                  <a:srgbClr val="C00000"/>
                </a:solidFill>
              </a:rPr>
              <a:t>มีผู้ยื่นข้อเสนอหลายรายแต่ถูกต้อง</a:t>
            </a:r>
            <a:r>
              <a:rPr lang="th-TH" sz="2400" dirty="0"/>
              <a:t>ตรงตามเงื่อนไขที่กำหนดในเอกสารประกวดราคาอิเล็กทรอนิกส์</a:t>
            </a:r>
          </a:p>
          <a:p>
            <a:pPr eaLnBrk="1" hangingPunct="1">
              <a:defRPr/>
            </a:pPr>
            <a:r>
              <a:rPr lang="th-TH" sz="2400" dirty="0">
                <a:solidFill>
                  <a:srgbClr val="C00000"/>
                </a:solidFill>
              </a:rPr>
              <a:t>เพียงรายเดียว </a:t>
            </a:r>
            <a:r>
              <a:rPr lang="th-TH" sz="2400" dirty="0"/>
              <a:t>ให้เสนอหัวหน้าหน่วยงานของรัฐผ่านหัวหน้าเจ้าหน้าที่เพื่อ</a:t>
            </a:r>
            <a:r>
              <a:rPr lang="th-TH" sz="2400" dirty="0">
                <a:solidFill>
                  <a:srgbClr val="C00000"/>
                </a:solidFill>
              </a:rPr>
              <a:t>ยกเลิก</a:t>
            </a:r>
            <a:r>
              <a:rPr lang="th-TH" sz="2400" dirty="0"/>
              <a:t>การประกวดราคาอิเล็กทรอนิกส์ครั้งนั้น แต่ถ้าคณะกรรมการพิจารณาผลฯ พิจารณาแล้วเห็นว่ามีเหตุผลสมควรที่จะดำเนินการต่อไปโดยไม่ต้องยกเลิก ให้คณะกรรมการพิจารณาผลฯ ต่อรองราคากับผู้ยื่นข้อเสนอรายนั้น และจัดทำรายงานผลการพิจารณาเสนอหัวหน้าหน่วยงานของรัฐ</a:t>
            </a:r>
            <a:endParaRPr lang="th-TH" altLang="th-TH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79512" y="4083496"/>
            <a:ext cx="8640960" cy="25858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000" dirty="0"/>
              <a:t>	</a:t>
            </a:r>
            <a:r>
              <a:rPr lang="th-TH" sz="2200" dirty="0"/>
              <a:t>กรณีไม่มีผู้เสนอราคาหรือมีแต่ไม่ถูกต้องตรงตามเงื่อนไขที่กำหนด ให้เสนอหัวหน้าหน่วยงาน</a:t>
            </a:r>
            <a:br>
              <a:rPr lang="th-TH" sz="2200" dirty="0"/>
            </a:br>
            <a:r>
              <a:rPr lang="th-TH" sz="2200" dirty="0"/>
              <a:t>ของรัฐผ่านหัวหน้าเจ้าหน้าที่เพื่อยกเลิกและดำเนินการประกวดราคาฯ ใหม่  แต่หากหัวหน้าหน่วยงานของรัฐพิจารณาแล้วเห็นว่า การประกวดราคาอิเล็กทรอนิกส์ใหม่อาจไม่ได้ผลดี  </a:t>
            </a:r>
            <a:r>
              <a:rPr lang="th-TH" sz="2200" i="1" u="sng" dirty="0">
                <a:solidFill>
                  <a:srgbClr val="C00000"/>
                </a:solidFill>
              </a:rPr>
              <a:t>จะสั่ง</a:t>
            </a:r>
            <a:r>
              <a:rPr lang="th-TH" sz="2200" dirty="0"/>
              <a:t>ให้ดำเนินการซื้อหรือจ้างโดยวิธีคัดเลือกตามมาตรา 56 (1) (ก) หรือวิธีเฉพาะเจาะจงตามมาตรา 56 (2) (ก) แล้วแต่กรณีก็ได้ </a:t>
            </a:r>
          </a:p>
          <a:p>
            <a:pPr eaLnBrk="1" hangingPunct="1">
              <a:defRPr/>
            </a:pPr>
            <a:r>
              <a:rPr lang="th-TH" sz="2200" dirty="0"/>
              <a:t>	</a:t>
            </a:r>
            <a:r>
              <a:rPr lang="th-TH" sz="2200" i="1" u="sng" dirty="0">
                <a:solidFill>
                  <a:srgbClr val="C00000"/>
                </a:solidFill>
              </a:rPr>
              <a:t>เว้นแต่</a:t>
            </a:r>
            <a:r>
              <a:rPr lang="th-TH" sz="2200" dirty="0"/>
              <a:t>หน่วยงานของรัฐจะดำเนินการซื้อหรือจ้างโดยวิธีคัดเลือกหรือวิธีเฉพาะเจาะจงด้วยเหตุอื่น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</a:t>
            </a:r>
            <a:endParaRPr lang="th-TH" altLang="th-TH" sz="2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179512" y="20613"/>
            <a:ext cx="7128792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หน้าที่คณะกรรมการพิจารณาผลประกวดราคาอิเล็กทรอนิกส์ (ต่อ)</a:t>
            </a:r>
          </a:p>
        </p:txBody>
      </p:sp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4704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400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1C4C80"/>
                </a:solidFill>
                <a:latin typeface="Angsana New" pitchFamily="18" charset="-34"/>
                <a:cs typeface="Angsana New" pitchFamily="18" charset="-34"/>
              </a:rPr>
              <a:t>หัวหน้าหน่วยงานของรัฐ (ต่อ)</a:t>
            </a:r>
            <a:endParaRPr lang="ko-KR" altLang="en-US" dirty="0">
              <a:solidFill>
                <a:srgbClr val="1C4C80"/>
              </a:solidFill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54732715"/>
              </p:ext>
            </p:extLst>
          </p:nvPr>
        </p:nvGraphicFramePr>
        <p:xfrm>
          <a:off x="827584" y="1412776"/>
          <a:ext cx="712879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74754" name="Picture 2" descr="ผลการค้นหารูปภาพสำหรับ ผู้บริหาร การ์ตูน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5680" y="3501008"/>
            <a:ext cx="1718320" cy="1718321"/>
          </a:xfrm>
          <a:prstGeom prst="rect">
            <a:avLst/>
          </a:prstGeom>
          <a:noFill/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15863" y="1268760"/>
            <a:ext cx="8064896" cy="2633489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/>
              <a:t>	(1)	แจ้งผู้ที่เสนอราคารายที่คณะกรรมการเห็นสมควรซื้อหรือจ้างนั้นผ่านระบบฯ เพื่อต่อรองราคาให้ต่ำสุดเท่าที่จะทำได้ หากผู้ที่เสนอราคารายนั้นยอมลดราคาและยื่นใบเสนอราคาผ่านระบบฯ แล้ว ราคาที่เสนอใหม่ไม่สูงกว่าวงเงินที่จะซื้อหรือจ้าง หรือสูงกว่าแต่ส่วนที่สูงกว่านั้นไม่เกินร้อยละ 10 ของวงเงินที่จะซื้อหรือจ้าง หรือต่อรองราคาแล้วไม่ยอมลด แต่ส่วนที่สูงกว่าวงเงินที่จะซื้อหรือจ้างนั้นไม่เกินร้อยละ 10 ของวงเงินที่จะซื้อหรือจ้าง ถ้าเห็นว่าเป็นราคา</a:t>
            </a:r>
            <a:br>
              <a:rPr lang="th-TH" sz="2400" dirty="0"/>
            </a:br>
            <a:r>
              <a:rPr lang="th-TH" sz="2400" dirty="0"/>
              <a:t>ที่เหมาะสม ก็ให้เสนอซื้อหรือจ้างจากผู้ที่เสนอราคารายนั้น</a:t>
            </a:r>
            <a:endParaRPr lang="en-US" sz="2400" dirty="0"/>
          </a:p>
        </p:txBody>
      </p:sp>
      <p:sp>
        <p:nvSpPr>
          <p:cNvPr id="7" name="สี่เหลี่ยมผืนผ้ามุมมน 3"/>
          <p:cNvSpPr/>
          <p:nvPr/>
        </p:nvSpPr>
        <p:spPr>
          <a:xfrm>
            <a:off x="315863" y="4020270"/>
            <a:ext cx="8064896" cy="2721098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400" dirty="0"/>
              <a:t>	(2)	ถ้าดำเนินการตาม (1) แล้วไม่ได้ผล ให้แจ้งผู้ที่เสนอราคาที่คณะกรรมการเห็นสมควรซื้อหรือจ้างทุกรายผ่านระบบฯ เพื่อมาเสนอราคาใหม่พร้อมกันโดยยื่นใบเสนอราคาผ่านระบบฯ ภายในกำหนดระยะเวลาอันสมควร </a:t>
            </a:r>
          </a:p>
          <a:p>
            <a:pPr eaLnBrk="1" hangingPunct="1">
              <a:defRPr/>
            </a:pPr>
            <a:r>
              <a:rPr lang="th-TH" sz="2400" dirty="0"/>
              <a:t>		หากรายใดไม่ยื่นใบเสนอราคาให้ถือว่ารายนั้นยืนราคาตามที่เสนอไว้เดิม หากผู้ที่</a:t>
            </a:r>
            <a:br>
              <a:rPr lang="th-TH" sz="2400" dirty="0"/>
            </a:br>
            <a:r>
              <a:rPr lang="th-TH" sz="2400" dirty="0"/>
              <a:t>เสนอราคาต่ำสุดในการเสนอราคาครั้งนี้เสนอราคาไม่สูงกว่าวงเงินที่จะซื้อหรือจ้าง หรือสูงกว่า</a:t>
            </a:r>
            <a:br>
              <a:rPr lang="th-TH" sz="2400" dirty="0"/>
            </a:br>
            <a:r>
              <a:rPr lang="th-TH" sz="2400" dirty="0"/>
              <a:t>แต่ส่วนที่สูงกว่านั้นไม่เกินร้อยละ 10 ของวงเงินที่จะซื้อหรือจ้าง ถ้าเห็นว่าเป็นราคาที่เหมาะสม </a:t>
            </a:r>
            <a:br>
              <a:rPr lang="th-TH" sz="2400" dirty="0"/>
            </a:br>
            <a:r>
              <a:rPr lang="th-TH" sz="2400" dirty="0"/>
              <a:t>ก็ให้เสนอซื้อหรือจ้างจากผู้ที่เสนอราคารายนั้น</a:t>
            </a:r>
            <a:endParaRPr lang="th-TH" altLang="th-TH" sz="2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50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1" name="สี่เหลี่ยมผืนผ้ามุมมน 3"/>
          <p:cNvSpPr/>
          <p:nvPr/>
        </p:nvSpPr>
        <p:spPr>
          <a:xfrm>
            <a:off x="107504" y="1128"/>
            <a:ext cx="8045896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เกณฑ์ราคา</a:t>
            </a: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</a:t>
            </a:r>
            <a:endParaRPr lang="th-TH" altLang="th-TH" sz="24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68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23528" y="1628800"/>
            <a:ext cx="8064896" cy="4536504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/>
              <a:t>	</a:t>
            </a:r>
            <a:r>
              <a:rPr lang="th-TH" sz="2600" dirty="0"/>
              <a:t>(3)	ถ้าดำเนินการตาม (2) แล้วไม่ได้ผล ให้เสนอหัวหน้าหน่วยงานของรัฐใช้ดุลพินิจว่าจะยกเลิกการซื้อหรือจ้าง หรือขอเงินเพิ่มเติม หรือลดรายการ ลดจำนวน </a:t>
            </a:r>
            <a:br>
              <a:rPr lang="th-TH" sz="2600" dirty="0"/>
            </a:br>
            <a:r>
              <a:rPr lang="th-TH" sz="2600" dirty="0"/>
              <a:t>หรือลดเนื้องาน </a:t>
            </a:r>
          </a:p>
          <a:p>
            <a:r>
              <a:rPr lang="th-TH" sz="2600" dirty="0"/>
              <a:t>		หากการดำเนินการดังกล่าว</a:t>
            </a:r>
            <a:r>
              <a:rPr lang="th-TH" sz="2600" i="1" u="sng" dirty="0">
                <a:solidFill>
                  <a:srgbClr val="C00000"/>
                </a:solidFill>
              </a:rPr>
              <a:t>ทำให้ลำดับของผู้ชนะการเสนอราคาเปลี่ยนแปลงไป</a:t>
            </a:r>
          </a:p>
          <a:p>
            <a:r>
              <a:rPr lang="th-TH" sz="2600" i="1" u="sng" dirty="0">
                <a:solidFill>
                  <a:srgbClr val="C00000"/>
                </a:solidFill>
              </a:rPr>
              <a:t>จากเดิม</a:t>
            </a:r>
            <a:r>
              <a:rPr lang="th-TH" sz="2600" dirty="0"/>
              <a:t> ถือว่าก่อให้เกิดการได้เปรียบเสียเปรียบระหว่างผู้เสนอราคา </a:t>
            </a:r>
            <a:r>
              <a:rPr lang="th-TH" sz="2600" i="1" u="sng" dirty="0">
                <a:solidFill>
                  <a:srgbClr val="C00000"/>
                </a:solidFill>
              </a:rPr>
              <a:t>ให้ยกเลิกการซื้อ</a:t>
            </a:r>
            <a:br>
              <a:rPr lang="th-TH" sz="2600" i="1" u="sng" dirty="0">
                <a:solidFill>
                  <a:srgbClr val="C00000"/>
                </a:solidFill>
              </a:rPr>
            </a:br>
            <a:r>
              <a:rPr lang="th-TH" sz="2600" i="1" u="sng" dirty="0">
                <a:solidFill>
                  <a:srgbClr val="C00000"/>
                </a:solidFill>
              </a:rPr>
              <a:t>หรือจ้างในครั้งนั้น</a:t>
            </a:r>
            <a:r>
              <a:rPr lang="th-TH" sz="2600" dirty="0"/>
              <a:t> แต่หากหัวหน้าหน่วยงานของรัฐพิจารณาแล้วเห็นว่า การดำเนินการโดยวิธีประกวดราคาอิเล็กทรอนิกส์ใหม่อาจไม่ได้ผลดี จะสั่งให้ดำเนินการซื้อหรือจ้าง</a:t>
            </a:r>
            <a:br>
              <a:rPr lang="th-TH" sz="2600" dirty="0"/>
            </a:br>
            <a:r>
              <a:rPr lang="th-TH" sz="2600" dirty="0"/>
              <a:t>โดยวิธีคัดเลือกตามมาตรา 56 (1) (ก) หรือวิธีเฉพาะเจาะจงตามมาตรา 56 (2) (ก) </a:t>
            </a:r>
            <a:br>
              <a:rPr lang="th-TH" sz="2600" dirty="0"/>
            </a:br>
            <a:r>
              <a:rPr lang="th-TH" sz="2600" dirty="0"/>
              <a:t>แล้วแต่กรณี ก็ได้ เว้นแต่หน่วยงานของรัฐจะดำเนินการซื้อหรือจ้างโดยวิธีคัดเลือก</a:t>
            </a:r>
            <a:br>
              <a:rPr lang="th-TH" sz="2600" dirty="0"/>
            </a:br>
            <a:r>
              <a:rPr lang="th-TH" sz="2600" dirty="0"/>
              <a:t>หรือวิธีเฉพาะเจาะจงด้วยเหตุอื่น ให้เริ่มกระบวนการซื้อหรือจ้างใหม่</a:t>
            </a:r>
            <a:endParaRPr lang="en-US" sz="2600" dirty="0"/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51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0" name="สี่เหลี่ยมผืนผ้ามุมมน 3"/>
          <p:cNvSpPr/>
          <p:nvPr/>
        </p:nvSpPr>
        <p:spPr>
          <a:xfrm>
            <a:off x="107504" y="1128"/>
            <a:ext cx="8045896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เกณฑ์ราคา</a:t>
            </a: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 (ต่อ)</a:t>
            </a:r>
            <a:endParaRPr lang="th-TH" altLang="th-TH" sz="24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7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15863" y="1124744"/>
            <a:ext cx="8064896" cy="2777505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/>
              <a:t>	</a:t>
            </a:r>
            <a:r>
              <a:rPr lang="th-TH" sz="2400" dirty="0">
                <a:solidFill>
                  <a:srgbClr val="FF0000"/>
                </a:solidFill>
              </a:rPr>
              <a:t>เมื่อราคาของผู้ที่ได้คะแนนรวมสูงสุด สูงกว่าวงเงินที่จะซื้อหรือจ้าง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th-TH" sz="2400" dirty="0"/>
              <a:t>ให้คณะกรรมการ</a:t>
            </a:r>
          </a:p>
          <a:p>
            <a:r>
              <a:rPr lang="th-TH" sz="2400" dirty="0"/>
              <a:t>แจ้งผู้ที่เสนอราคารายที่คณะกรรมการเห็นสมควรซื้อหรือจ้างนั้นผ่านทางระบบเพื่อต่อรองราคาให้ต่ำสุดเท่าที่จะทำได้ หากยอมลดราคาและยื่นใบเสนอราคาผ่านทางระบบฯ แล้ว ราคาที่เสนอใหม่ไม่สูงกว่าวงเงินที่จะซื้อหรือจ้าง หรือสูงกว่าแต่ส่วนที่สูงกว่านั้นไม่เกินร้อยละ 10 ของวงเงิน</a:t>
            </a:r>
            <a:br>
              <a:rPr lang="th-TH" sz="2400" dirty="0"/>
            </a:br>
            <a:r>
              <a:rPr lang="th-TH" sz="2400" dirty="0"/>
              <a:t>ที่จะซื้อหรือจ้าง หรือต่อรองราคาแล้วไม่ยอมลดราคาลงอีก แต่ส่วนที่สูงกว่าวงเงินที่จะซื้อหรือจ้างนั้นไม่เกินร้อยละ 10 ของวงเงินที่จะซื้อหรือจ้าง ถ้าเห็นว่าเป็นราคาที่เหมาะสม ก็ให้เสนอซื้อหรือจ้างจากผู้ที่เสนอราคารายนั้น </a:t>
            </a:r>
            <a:endParaRPr lang="en-US" sz="2400" dirty="0"/>
          </a:p>
        </p:txBody>
      </p:sp>
      <p:sp>
        <p:nvSpPr>
          <p:cNvPr id="7" name="สี่เหลี่ยมผืนผ้ามุมมน 3"/>
          <p:cNvSpPr/>
          <p:nvPr/>
        </p:nvSpPr>
        <p:spPr>
          <a:xfrm>
            <a:off x="315863" y="4005065"/>
            <a:ext cx="8064896" cy="2721098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/>
              <a:t>	</a:t>
            </a:r>
            <a:r>
              <a:rPr lang="th-TH" sz="2400" dirty="0"/>
              <a:t>หากดำเนินการไม่ได้ผล ให้เสนอความเห็นต่อหัวหน้าหน่วยงานของรัฐใช้ดุลพินิจว่า</a:t>
            </a:r>
          </a:p>
          <a:p>
            <a:r>
              <a:rPr lang="th-TH" sz="2400" dirty="0"/>
              <a:t>จะขอเงินเพิ่ม หรือยกเลิกการซื้อหรือจ้างในครั้งนั้นและดำเนินการประกวดราคาฯ ใหม่ แต่หากหัวหน้าหน่วยงานของรัฐพิจารณาแล้วเห็นว่า การดำเนินการประกวดราคาอิเล็กทรอนิกส์ใหม่</a:t>
            </a:r>
            <a:br>
              <a:rPr lang="th-TH" sz="2400" dirty="0"/>
            </a:br>
            <a:r>
              <a:rPr lang="th-TH" sz="2400" dirty="0"/>
              <a:t>อาจไม่ได้ผลดี จะสั่งให้ดำเนินการซื้อหรือจ้างโดยวิธีคัดเลือกตามมาตรา 56 (1) (ก) หรือวิธีเฉพาะเจาะจงตามมาตรา 56 (2) (ก) แล้วแต่กรณีก็ได้ เว้นแต่หน่วยงานของรัฐจะดำเนินการซื้อหรือจ้างโดยวิธีคัดเลือกหรือวิธีเฉพาะเจาะจงด้วยเหตุอื่น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</a:t>
            </a:r>
            <a:endParaRPr lang="en-US" sz="2400" dirty="0"/>
          </a:p>
        </p:txBody>
      </p:sp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52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1" name="สี่เหลี่ยมผืนผ้ามุมมน 3"/>
          <p:cNvSpPr/>
          <p:nvPr/>
        </p:nvSpPr>
        <p:spPr>
          <a:xfrm>
            <a:off x="107504" y="1128"/>
            <a:ext cx="7969696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เกณฑ์ราคาประกอบเกณฑ์คุณภาพ</a:t>
            </a: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 (ต่อ)</a:t>
            </a:r>
            <a:endParaRPr lang="th-TH" altLang="th-TH" sz="24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90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81000" y="1628800"/>
            <a:ext cx="8458200" cy="3960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thaiDist" eaLnBrk="1" hangingPunct="1">
              <a:defRPr/>
            </a:pPr>
            <a:r>
              <a:rPr lang="th-TH" sz="2800" dirty="0"/>
              <a:t>	เมื่อหัวหน้าหน่วยงานของรัฐให้ความเห็นชอบรายงานผล</a:t>
            </a:r>
            <a:br>
              <a:rPr lang="th-TH" sz="2800" dirty="0"/>
            </a:br>
            <a:r>
              <a:rPr lang="th-TH" sz="2800" dirty="0"/>
              <a:t>การพิจารณา และผู้มีอำนาจอนุมัติสั่งซื้อสั่งจ้างแล้ว ให้หัวหน้าเจ้าหน้าที่ประกาศผลผู้ชนะการเสนอราคาในระบบเครือข่ายสารสนเทศของกรมบัญชีกลางและของหน่วยงานของรัฐตามวิธีการที่กรมบัญชีกลางกำหนด และให้ปิดประกาศโดยเปิดเผย ณ สถานที่ปิดประกาศของหน่วยงานของรัฐ</a:t>
            </a:r>
            <a:r>
              <a:rPr lang="th-TH" sz="2800"/>
              <a:t>นั้น </a:t>
            </a:r>
            <a:r>
              <a:rPr lang="th-TH" sz="2800" smtClean="0"/>
              <a:t> และ</a:t>
            </a:r>
            <a:r>
              <a:rPr lang="th-TH" sz="2800" u="sng" dirty="0"/>
              <a:t>แจ้ง</a:t>
            </a:r>
            <a:r>
              <a:rPr lang="th-TH" sz="2800" dirty="0"/>
              <a:t>ให้ผู้เสนอราคาทุกรายทราบ </a:t>
            </a:r>
            <a:r>
              <a:rPr lang="th-TH" sz="2800" u="sng" dirty="0"/>
              <a:t>ผ่านทางจดหมายอิเล็กทรอนิกส์ </a:t>
            </a:r>
            <a:r>
              <a:rPr lang="th-TH" sz="2800" u="sng" dirty="0">
                <a:latin typeface="Angsana New" pitchFamily="18" charset="-34"/>
              </a:rPr>
              <a:t>(</a:t>
            </a:r>
            <a:r>
              <a:rPr lang="en-US" sz="2800" u="sng" dirty="0">
                <a:latin typeface="Angsana New" pitchFamily="18" charset="-34"/>
              </a:rPr>
              <a:t>e - mail</a:t>
            </a:r>
            <a:r>
              <a:rPr lang="th-TH" sz="2800" u="sng" dirty="0">
                <a:latin typeface="Angsana New" pitchFamily="18" charset="-34"/>
              </a:rPr>
              <a:t>) </a:t>
            </a:r>
            <a:r>
              <a:rPr lang="th-TH" sz="2800" u="sng" dirty="0"/>
              <a:t>ตามแบบที่กรมบัญชีกลางกำหนด</a:t>
            </a:r>
            <a:endParaRPr lang="th-TH" altLang="th-TH" sz="2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Picture 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50540"/>
            <a:ext cx="8229600" cy="864096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การประกาศผลผู้ชนะการเสนอราคา</a:t>
            </a:r>
            <a:endParaRPr lang="th-TH" sz="88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65504" cy="737034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วิธีการซื้อหรือจ้าง โดยวิธีสอบราคา</a:t>
            </a:r>
            <a:endParaRPr lang="th-TH" sz="88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374" y="1268760"/>
            <a:ext cx="8136904" cy="49685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buClrTx/>
            </a:pP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วิธีสอบราคา คือ การซื้อหรือจ้างครั้งหนึ่งเกิน 500,000 บาท แต่ไม่เกิน </a:t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5,000,000 บาท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3200" b="1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ห้กระทำได้ในกรณีที่หน่วยงานของรัฐนั้นตั้งอยู่ในพื้นที่ที่มีข้อจำกัดในการใช้สัญญาณอินเตอร์เน็ต ทำให้ไม่สามารถดำเนินการผ่านระบบตลาดอิเล็กทรอนิกส์หรือระบบประกวดราคาอิเล็กทรอนิกส์ได้ </a:t>
            </a:r>
            <a:endParaRPr lang="th-TH" sz="32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ทั้งนี้ ให้เจ้าหน้าที่ระบุเหตุผลความจำเป็นที่ไม่อาจดำเนินการซื้อหรือจ้างด้วยวิธีตลาดอิเล็กทรอนิกส์หรือวิธีประกวดราคาอิเล็กทรอนิกส์ไว้ในรายงานขอซื้อหรือขอจ้างด้วย</a:t>
            </a: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51607" y="1412777"/>
            <a:ext cx="8352928" cy="48245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th-TH" sz="3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3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ให้หัวหน้าหน่วยงานของรัฐแต่งตั้ง</a:t>
            </a:r>
            <a:r>
              <a:rPr lang="th-TH" sz="3000" b="1" spc="-1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คณะกรรมการขึ้นมาคณะหนึ่ง หรือมอบหมายเจ้าหน้าที่หรือบุคคลใดบุคคลหนึ่ง</a:t>
            </a:r>
          </a:p>
          <a:p>
            <a:pPr marL="0" indent="0">
              <a:buNone/>
            </a:pPr>
            <a:r>
              <a:rPr lang="th-TH" sz="3000" b="1" u="sng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เพื่อ</a:t>
            </a:r>
            <a:r>
              <a:rPr lang="th-TH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      - จัดทำร่างขอบเขตของงาน (</a:t>
            </a:r>
            <a:r>
              <a:rPr lang="en-US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TOR)</a:t>
            </a:r>
            <a:r>
              <a:rPr lang="th-TH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หรือ</a:t>
            </a:r>
            <a:endParaRPr lang="en-US" sz="30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            - </a:t>
            </a:r>
            <a:r>
              <a:rPr lang="th-TH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รายละเอียดคุณลักษณะเฉพาะของพัสดุ รวมทั้ง</a:t>
            </a:r>
          </a:p>
          <a:p>
            <a:pPr marL="0" indent="0">
              <a:buNone/>
            </a:pPr>
            <a:r>
              <a:rPr lang="th-TH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            - กำหนดหลักเกณฑ์การพิจารณาการพิจารณาคัดเลือกข้อเสนอ</a:t>
            </a:r>
          </a:p>
          <a:p>
            <a:pPr mar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2. ผู้มีหน้าที่จัดทำเอกสารสอบราคา</a:t>
            </a:r>
            <a:r>
              <a:rPr lang="th-TH" sz="32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=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เจ้าหน้าที่</a:t>
            </a:r>
          </a:p>
          <a:p>
            <a:pPr mar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3. ผู้มีหน้าที่ลงนามในการทำเอกสารสอบราคา 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=  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หัวหน้าเจ้าหน้าที่</a:t>
            </a:r>
          </a:p>
          <a:p>
            <a:pPr marL="0" indent="0">
              <a:buNone/>
            </a:pPr>
            <a:endParaRPr lang="th-TH" sz="30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65504" cy="737034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วิธีการซื้อหรือจ้าง โดยวิธีสอบราคา</a:t>
            </a:r>
            <a:endParaRPr lang="th-TH" sz="88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2917" y="256480"/>
            <a:ext cx="8229600" cy="792763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การดำเนินการโดยวิธีสอบราคา</a:t>
            </a:r>
            <a:r>
              <a:rPr lang="th-TH" sz="2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2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28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6863" y="1152084"/>
            <a:ext cx="9117137" cy="570591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หน่วยงานอาจนำร่างประกาศและเอกสารซื้อหรือจ้างด้วยวิธีสอบราคา เผยแพร่เพื่อรับฟังความคิดเห็นจากผู้ประกอบการก่อนก็ได้</a:t>
            </a:r>
          </a:p>
          <a:p>
            <a:pPr mar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- เผยแพร่ในระบบเครือข่ายสารสนเทศของ                     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กรมบัญชีกลาง</a:t>
            </a:r>
          </a:p>
          <a:p>
            <a:pPr mar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                                                                                   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หน่วยงานของรัฐ</a:t>
            </a:r>
            <a:b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					            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สถานที่ปิดประกาศ						             ของหน่วยงานของรัฐ     </a:t>
            </a:r>
          </a:p>
          <a:p>
            <a:pPr mar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- เป็นเวลาติดต่อกัน</a:t>
            </a:r>
            <a:r>
              <a:rPr lang="th-TH" sz="3200" b="1" u="sng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ไม่น้อยกว่า  3  วันทำการ</a:t>
            </a:r>
          </a:p>
          <a:p>
            <a:pPr mar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- กรณีที่หน่วยงานของรัฐนำร่างประกาศและเอกสารซื้อหรือจ้างฯ เผยแพร่</a:t>
            </a:r>
          </a:p>
          <a:p>
            <a:pPr mar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เพื่อรับฟังความคิดเห็นจากผู้ประกอบการ ให้นำความเรื่องการรับฟังความคิดเห็น</a:t>
            </a:r>
            <a:b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วิธีประกวดราคาอิเล็กทรอนิกส์ (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e-bidding) 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มาใช้บังคับโดยอนุโลม</a:t>
            </a:r>
          </a:p>
        </p:txBody>
      </p:sp>
      <p:sp>
        <p:nvSpPr>
          <p:cNvPr id="5" name="ลูกศรขวา 4"/>
          <p:cNvSpPr/>
          <p:nvPr/>
        </p:nvSpPr>
        <p:spPr>
          <a:xfrm>
            <a:off x="5146568" y="2312514"/>
            <a:ext cx="1224136" cy="207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ลูกศรขวา 5"/>
          <p:cNvSpPr/>
          <p:nvPr/>
        </p:nvSpPr>
        <p:spPr>
          <a:xfrm rot="798853">
            <a:off x="5114549" y="2662041"/>
            <a:ext cx="1261432" cy="228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FFFF"/>
              </a:solidFill>
            </a:endParaRPr>
          </a:p>
        </p:txBody>
      </p:sp>
      <p:pic>
        <p:nvPicPr>
          <p:cNvPr id="14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333152" y="507087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6"/>
          <p:cNvSpPr txBox="1"/>
          <p:nvPr/>
        </p:nvSpPr>
        <p:spPr>
          <a:xfrm>
            <a:off x="7133554" y="5773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8" name="ลูกศรขวา 5">
            <a:extLst>
              <a:ext uri="{FF2B5EF4-FFF2-40B4-BE49-F238E27FC236}">
                <a16:creationId xmlns="" xmlns:a16="http://schemas.microsoft.com/office/drawing/2014/main" id="{91C8CF79-CE1E-474E-AA2E-F8219F7B10ED}"/>
              </a:ext>
            </a:extLst>
          </p:cNvPr>
          <p:cNvSpPr/>
          <p:nvPr/>
        </p:nvSpPr>
        <p:spPr>
          <a:xfrm rot="2372749">
            <a:off x="4965061" y="3129608"/>
            <a:ext cx="1427644" cy="206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FFFF"/>
              </a:solidFill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9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-612576" y="108184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th-TH" sz="67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 การดำเนินการโดยวิธีสอบราคา</a:t>
            </a:r>
            <a:r>
              <a:rPr lang="th-TH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173956" y="983309"/>
            <a:ext cx="8640960" cy="519869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2600" b="1" u="sng" dirty="0">
                <a:latin typeface="Angsana New" pitchFamily="18" charset="-34"/>
                <a:cs typeface="Angsana New" pitchFamily="18" charset="-34"/>
              </a:rPr>
              <a:t>หัวหน้าหน่วยงานของรัฐ ให้ความเห็นชอบรายงานขอซื้อขอจ้างและร่างประกาศ</a:t>
            </a:r>
            <a:br>
              <a:rPr lang="th-TH" sz="2600" b="1" u="sng" dirty="0">
                <a:latin typeface="Angsana New" pitchFamily="18" charset="-34"/>
                <a:cs typeface="Angsana New" pitchFamily="18" charset="-34"/>
              </a:rPr>
            </a:br>
            <a:r>
              <a:rPr lang="th-TH" sz="2600" b="1" u="sng" dirty="0">
                <a:latin typeface="Angsana New" pitchFamily="18" charset="-34"/>
                <a:cs typeface="Angsana New" pitchFamily="18" charset="-34"/>
              </a:rPr>
              <a:t>และเอกสารซื้อหรือจ้างฯ</a:t>
            </a:r>
          </a:p>
          <a:p>
            <a:pPr marL="0" indent="0">
              <a:buNone/>
            </a:pPr>
            <a:r>
              <a:rPr lang="th-TH" sz="2600" dirty="0">
                <a:latin typeface="Angsana New" pitchFamily="18" charset="-34"/>
                <a:cs typeface="Angsana New" pitchFamily="18" charset="-34"/>
              </a:rPr>
              <a:t>        </a:t>
            </a:r>
            <a:r>
              <a:rPr lang="th-TH" sz="2600" b="1" dirty="0">
                <a:latin typeface="Angsana New" pitchFamily="18" charset="-34"/>
                <a:cs typeface="Angsana New" pitchFamily="18" charset="-34"/>
              </a:rPr>
              <a:t>- ให้หัวหน้าเจ้าหน้าที่ </a:t>
            </a:r>
            <a:r>
              <a:rPr lang="en-US" sz="2600" b="1" dirty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sz="2600" b="1" dirty="0">
                <a:latin typeface="Angsana New" pitchFamily="18" charset="-34"/>
                <a:cs typeface="Angsana New" pitchFamily="18" charset="-34"/>
              </a:rPr>
              <a:t>เผยแพร่ประกาศและเอกสารซื้อหรือจ้างด้วยวิธีสอบราคา  ในระบบเครือข่ายสารสนเทศของกรมบัญชีกลาง  และหน่วยงานของรัฐ</a:t>
            </a:r>
            <a:r>
              <a:rPr lang="th-TH" sz="2600" dirty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600" b="1" u="sng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เป็นเวลาติดต่อกันไม่น้อยกว่า </a:t>
            </a:r>
            <a:br>
              <a:rPr lang="th-TH" sz="2600" b="1" u="sng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600" b="1" u="sng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5 วันทำการ</a:t>
            </a:r>
          </a:p>
          <a:p>
            <a:pPr marL="0" indent="0">
              <a:buNone/>
            </a:pPr>
            <a:r>
              <a:rPr lang="th-TH" sz="2600" b="1" dirty="0">
                <a:latin typeface="Angsana New" pitchFamily="18" charset="-34"/>
                <a:cs typeface="Angsana New" pitchFamily="18" charset="-34"/>
              </a:rPr>
              <a:t>       - การให้หรือขาย เอกสารสอบราคา ให้กระทำพร้อมกับการเผยแพร่ประกาศและเอกสารฯ  </a:t>
            </a:r>
          </a:p>
          <a:p>
            <a:pPr marL="0" indent="0">
              <a:buNone/>
            </a:pPr>
            <a:r>
              <a:rPr lang="th-TH" sz="2600" b="1" dirty="0">
                <a:latin typeface="Angsana New" pitchFamily="18" charset="-34"/>
                <a:cs typeface="Angsana New" pitchFamily="18" charset="-34"/>
              </a:rPr>
              <a:t>        - ให้กรมบัญชีกลางจัดส่งประกาศและเอกสารซื้อหรือจ้างฯ ของหน่วยงานให้ </a:t>
            </a:r>
            <a:r>
              <a:rPr lang="th-TH" sz="2600" b="1" dirty="0" err="1">
                <a:latin typeface="Angsana New" pitchFamily="18" charset="-34"/>
                <a:cs typeface="Angsana New" pitchFamily="18" charset="-34"/>
              </a:rPr>
              <a:t>สตง</a:t>
            </a:r>
            <a:r>
              <a:rPr lang="th-TH" sz="2600" b="1" dirty="0">
                <a:latin typeface="Angsana New" pitchFamily="18" charset="-34"/>
                <a:cs typeface="Angsana New" pitchFamily="18" charset="-34"/>
              </a:rPr>
              <a:t>. </a:t>
            </a:r>
            <a:br>
              <a:rPr lang="th-TH" sz="2600" b="1" dirty="0">
                <a:latin typeface="Angsana New" pitchFamily="18" charset="-34"/>
                <a:cs typeface="Angsana New" pitchFamily="18" charset="-34"/>
              </a:rPr>
            </a:br>
            <a:r>
              <a:rPr lang="th-TH" sz="2600" b="1" dirty="0">
                <a:latin typeface="Angsana New" pitchFamily="18" charset="-34"/>
                <a:cs typeface="Angsana New" pitchFamily="18" charset="-34"/>
              </a:rPr>
              <a:t>ผ่านทางระบบอิเล็กทรอนิกส์</a:t>
            </a:r>
          </a:p>
          <a:p>
            <a:pPr marL="0" indent="0">
              <a:buNone/>
            </a:pPr>
            <a:r>
              <a:rPr lang="th-TH" sz="2600" b="1" dirty="0">
                <a:latin typeface="Angsana New" pitchFamily="18" charset="-34"/>
                <a:cs typeface="Angsana New" pitchFamily="18" charset="-34"/>
              </a:rPr>
              <a:t>        - </a:t>
            </a:r>
            <a:r>
              <a:rPr lang="th-TH" sz="2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กำหนดวัน เวลา และสถานที่ในการขอรับเอกสารซื้อหรือจ้าง (เริ่มต้นวันประกาศเผยแพร่ ถึงวันสุดท้ายของการประกาศเผยแพร่) </a:t>
            </a:r>
          </a:p>
          <a:p>
            <a:pPr marL="0" indent="0">
              <a:buNone/>
            </a:pPr>
            <a:r>
              <a:rPr lang="th-TH" sz="2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- กำหนดวัน เวลา ในการยื่นข้อเสนอ </a:t>
            </a:r>
            <a:r>
              <a:rPr lang="th-TH" sz="26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(กำหนดเป็นวันถัดจากวันสุดท้ายของเผยแพร่</a:t>
            </a:r>
            <a:r>
              <a:rPr lang="en-US" sz="26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26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6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การประกาศและเอกสารซื้อหรือจ้าง  </a:t>
            </a:r>
            <a:r>
              <a:rPr lang="en-US" sz="26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=  </a:t>
            </a:r>
            <a:r>
              <a:rPr lang="th-TH" sz="26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โดยกำหนดเป็นวัน เวลาทำการ เพียงวันเดียว)</a:t>
            </a: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719105" y="0"/>
            <a:ext cx="6589199" cy="1280890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4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ดำเนินการ</a:t>
            </a:r>
            <a:r>
              <a:rPr lang="th-TH" sz="54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โดยวิธีสอบราคา</a:t>
            </a:r>
            <a:r>
              <a:rPr lang="th-TH" sz="2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2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28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370136" y="1137444"/>
            <a:ext cx="8378328" cy="547771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  <a:tab pos="1170305" algn="l"/>
              </a:tabLst>
            </a:pPr>
            <a:r>
              <a:rPr lang="th-TH" sz="2400" b="1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      </a:t>
            </a:r>
            <a:r>
              <a:rPr lang="th-TH" sz="2400" b="1" dirty="0">
                <a:solidFill>
                  <a:schemeClr val="tx1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กรณีที่จะต้องมีการชี้แจงรายละเอียดหรือการชี้สถานที่ ให้หน่วยงานของรัฐกำหนดวัน เวลา และสถานที่ในการชี้แจงรายละเอียดหรือการชี้แจงสถานที่ในเอกสารสอบราคาด้วย</a:t>
            </a:r>
            <a:endParaRPr lang="en-US" sz="2000" b="1" dirty="0">
              <a:solidFill>
                <a:schemeClr val="tx1"/>
              </a:solidFill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  <a:tab pos="1170305" algn="l"/>
              </a:tabLst>
            </a:pPr>
            <a:r>
              <a:rPr lang="th-TH" sz="2400" b="1" dirty="0">
                <a:solidFill>
                  <a:schemeClr val="tx1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      ก่อนวันปิดรับซองสอบราคา หากหน่วยงานของรัฐเห็นว่ามีความจำเป็นที่จะต้องกำหนดรายละเอียดเพิ่มเติมหรือมีการชี้สถานที่อันเป็นการแก้ไขคุณลักษณะเฉพาะที่เป็นสาระสำคัญซึ่งมีได้กำหนดไว้ในเอกสารสอบราคาตั้งแต่ต้น ให้หน่วยงานของรัฐจัดทำเป็นเอกสารสอบราคาเพิ่มเติม </a:t>
            </a:r>
            <a:endParaRPr lang="en-US" sz="2000" b="1" dirty="0">
              <a:solidFill>
                <a:schemeClr val="tx1"/>
              </a:solidFill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  <a:tab pos="1170305" algn="l"/>
              </a:tabLst>
            </a:pPr>
            <a:r>
              <a:rPr lang="th-TH" sz="2400" b="1" dirty="0">
                <a:solidFill>
                  <a:schemeClr val="tx1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       การชี้แจงรายละเอียดหรือการชี้สถานที่ตามวรรคสอง ให้ผู้ที่รับผิดชอบในการปฏิบัติงานนั้นจัดทำบันทึกการชี้แจงรายละเอียดหรือการชี้สถานที่เป็นลายลักษณ์อักษรไว้เป็นหลักฐานทุกครั้ง</a:t>
            </a:r>
            <a:endParaRPr lang="en-US" sz="2000" b="1" dirty="0">
              <a:solidFill>
                <a:schemeClr val="tx1"/>
              </a:solidFill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  <a:tab pos="1170305" algn="l"/>
              </a:tabLst>
            </a:pPr>
            <a:r>
              <a:rPr lang="th-TH" sz="2400" b="1" dirty="0">
                <a:solidFill>
                  <a:schemeClr val="tx1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	ถ้ามีการดำเนินการตามวรรคสอง ให้หน่วยงานของรัฐพิจารณาเลื่อนวัน เวลา การรับซอง  และการเปิดซองสอบราคา ตามความจำเป็นแก่กรณีด้วย</a:t>
            </a:r>
          </a:p>
          <a:p>
            <a:pPr algn="thaiDist">
              <a:spcAft>
                <a:spcPts val="0"/>
              </a:spcAft>
              <a:tabLst>
                <a:tab pos="900430" algn="l"/>
                <a:tab pos="1170305" algn="l"/>
              </a:tabLst>
            </a:pPr>
            <a:endParaRPr lang="th-TH" sz="2400" b="1" dirty="0">
              <a:solidFill>
                <a:schemeClr val="tx1"/>
              </a:solidFill>
              <a:latin typeface="Cordia New" panose="020B0304020202020204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h-TH" b="1" u="sng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เมื่อถึงกำหนดวันยื่นซองสอบราคา ห้ามมิให้ร่นหรือเลื่อน หรือเปลี่ยนแปลงกำหนดวันยื่นซองสอบราคา </a:t>
            </a:r>
          </a:p>
          <a:p>
            <a:pPr>
              <a:buFont typeface="Wingdings" panose="05000000000000000000" pitchFamily="2" charset="2"/>
              <a:buChar char="v"/>
            </a:pPr>
            <a:endParaRPr lang="th-TH" sz="3200" b="1" u="sng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Font typeface="Wingdings" panose="05000000000000000000" pitchFamily="2" charset="2"/>
              <a:buChar char="v"/>
            </a:pPr>
            <a:endParaRPr lang="th-TH" sz="2400" b="1" u="sng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sz="24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27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76743" y="103519"/>
            <a:ext cx="6589199" cy="985221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การดำเนินการโดยวิธีสอบราคา</a:t>
            </a:r>
            <a:r>
              <a:rPr lang="th-TH" sz="2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2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28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51520" y="1124744"/>
            <a:ext cx="8640959" cy="47525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endParaRPr lang="th-TH" sz="2400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		   - ผู้ยื่นข้อเสนอจะต้องผนึกซองจ่าหน้าถึงประธานคณะกรรมการฯ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                              - ส่งถึงหน่วยงานของรัฐโดยยื่นตรงต่อหน่วยงานของรัฐ พร้อมรับรองเอกสารหลักฐานที่ยื่นมาพร้อมกับซองใบเสนอราคาว่าเอกสารดังกล่าวถูกต้องและเป็นความจริงทุกประการ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		      - เจ้าหน้าที่ลงรับโดยไม่เปิดซอง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		      - ระบุวันและเวลาที่รับซอง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                                 - ออกใบรับให้แก่ผู้ยื่นซอง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                                 - ส่งมอบซองเสนอราคาและเอกสารหลักฐานต่างๆ </a:t>
            </a:r>
          </a:p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                                      ต่อคณะกรรมการพิจารณาผลการสอบราคา โดยพลัน                               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     </a:t>
            </a:r>
          </a:p>
          <a:p>
            <a:pPr marL="0" indent="0">
              <a:buNone/>
            </a:pPr>
            <a:endParaRPr lang="th-TH" dirty="0">
              <a:latin typeface="Angsana New" pitchFamily="18" charset="-34"/>
              <a:cs typeface="Angsana New" pitchFamily="18" charset="-34"/>
            </a:endParaRPr>
          </a:p>
          <a:p>
            <a:endParaRPr lang="th-TH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611560" y="3645024"/>
            <a:ext cx="1728192" cy="6480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การรับซอง </a:t>
            </a:r>
            <a:endParaRPr lang="th-TH" sz="2400" dirty="0">
              <a:solidFill>
                <a:schemeClr val="tx1"/>
              </a:solidFill>
            </a:endParaRPr>
          </a:p>
        </p:txBody>
      </p:sp>
      <p:pic>
        <p:nvPicPr>
          <p:cNvPr id="9" name="Picture 8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5" name="วงรี 4"/>
          <p:cNvSpPr/>
          <p:nvPr/>
        </p:nvSpPr>
        <p:spPr>
          <a:xfrm>
            <a:off x="683568" y="1484784"/>
            <a:ext cx="1584176" cy="86409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การยื่นซอง </a:t>
            </a:r>
            <a:endParaRPr lang="th-TH" sz="1600" dirty="0">
              <a:solidFill>
                <a:srgbClr val="FFFFFF"/>
              </a:solidFill>
            </a:endParaRPr>
          </a:p>
        </p:txBody>
      </p:sp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3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ผลการค้นหารูปภาพสำหรับ ผู้บริหาร การ์ตู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95607"/>
            <a:ext cx="1575098" cy="19377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4704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800" dirty="0">
                <a:solidFill>
                  <a:srgbClr val="09029A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800" dirty="0">
                <a:solidFill>
                  <a:srgbClr val="09029A"/>
                </a:solidFill>
                <a:latin typeface="Angsana New" pitchFamily="18" charset="-34"/>
                <a:cs typeface="Angsana New" pitchFamily="18" charset="-34"/>
              </a:rPr>
              <a:t>หัวหน้าหน่วยงานของรัฐ (ต่อ)</a:t>
            </a:r>
            <a:endParaRPr lang="ko-KR" altLang="en-US" sz="4800" dirty="0">
              <a:solidFill>
                <a:srgbClr val="09029A"/>
              </a:solidFill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81554281"/>
              </p:ext>
            </p:extLst>
          </p:nvPr>
        </p:nvGraphicFramePr>
        <p:xfrm>
          <a:off x="1259632" y="1412776"/>
          <a:ext cx="748883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2276872"/>
            <a:ext cx="171450" cy="190500"/>
          </a:xfrm>
          <a:prstGeom prst="rect">
            <a:avLst/>
          </a:prstGeom>
        </p:spPr>
      </p:pic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67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การดำเนินการโดยวิธีสอบราคา</a:t>
            </a:r>
            <a:r>
              <a:rPr lang="th-TH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51520" y="1124744"/>
            <a:ext cx="8640959" cy="48245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คณะกรรมการพิจารณาผลการสอบราคา </a:t>
            </a:r>
          </a:p>
          <a:p>
            <a:pPr marL="0" indent="0">
              <a:buNone/>
            </a:pPr>
            <a: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(1)  เปิดซองใบเสนอราคา และตรวจสอบเอกสารหลักฐานต่างๆ  + กรรมการทุกคน</a:t>
            </a:r>
            <a:b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      ลงลายมือชื่อกำกับ</a:t>
            </a:r>
          </a:p>
          <a:p>
            <a:pPr marL="0" indent="0">
              <a:buNone/>
            </a:pPr>
            <a: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(2) ตรวจสอบการมีผลประโยชน์ร่วมกัน และเอกสารหลักฐานต่างๆ และพัสดุตัวอย่าง (ถ้ามี)</a:t>
            </a:r>
          </a:p>
          <a:p>
            <a:pPr marL="0" indent="0">
              <a:buNone/>
            </a:pPr>
            <a: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     - คัดเลือกผู้ที่ยื่นข้อเสนอไม่มีผลประโยชน์ร่วมกัน และยื่นเอกสารเสนอราคาครบถ้วน </a:t>
            </a:r>
          </a:p>
          <a:p>
            <a:pPr marL="0" indent="0">
              <a:buNone/>
            </a:pPr>
            <a: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(3) พิจารณาคัดเลือกพัสดุหรือคุณสมบัติของผู้ยื่นข้อเสนอที่ถูกต้องตาม (2) และ</a:t>
            </a:r>
          </a:p>
          <a:p>
            <a:pPr marL="0" indent="0">
              <a:buNone/>
            </a:pPr>
            <a: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      - พิจารณาคัดเลือกข้อเสนอตามหลักเกณฑ์ที่กำหนดในประกาศและเอกสารสอบราคา</a:t>
            </a:r>
          </a:p>
          <a:p>
            <a:pPr marL="0" indent="0">
              <a:buNone/>
            </a:pPr>
            <a: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      - จัดเรียงลำดับผู้ที่เสนอราคาต่ำสุด หรือได้คะแนนรวมสูงสุด ไม่เกิน 3 ราย</a:t>
            </a:r>
          </a:p>
          <a:p>
            <a:pPr marL="0" indent="0">
              <a:buNone/>
            </a:pPr>
            <a:r>
              <a:rPr lang="th-TH" sz="25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(4) จัดทำรายงานผลการพิจารณาเสนอหัวหน้าหน่วยงานของรัฐ </a:t>
            </a:r>
            <a:r>
              <a:rPr lang="th-TH" sz="2500" b="1" u="sng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ผ่านหัวหน้าเจ้าหน้าที่ </a:t>
            </a: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8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1763688" y="3555664"/>
            <a:ext cx="3644098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6" name="AutoShape 28"/>
          <p:cNvSpPr>
            <a:spLocks noChangeArrowheads="1"/>
          </p:cNvSpPr>
          <p:nvPr/>
        </p:nvSpPr>
        <p:spPr bwMode="white">
          <a:xfrm>
            <a:off x="2944443" y="1789352"/>
            <a:ext cx="912244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(ข)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7" name="AutoShape 29"/>
          <p:cNvSpPr>
            <a:spLocks noChangeArrowheads="1"/>
          </p:cNvSpPr>
          <p:nvPr/>
        </p:nvSpPr>
        <p:spPr bwMode="white">
          <a:xfrm>
            <a:off x="5148640" y="1781103"/>
            <a:ext cx="883611" cy="96119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(ค)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81103"/>
            <a:ext cx="868411" cy="96119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(ง)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71068" y="205473"/>
            <a:ext cx="6911975" cy="609600"/>
          </a:xfrm>
        </p:spPr>
        <p:txBody>
          <a:bodyPr/>
          <a:lstStyle/>
          <a:p>
            <a:r>
              <a:rPr lang="th-TH" sz="4000" dirty="0">
                <a:solidFill>
                  <a:srgbClr val="3D34F6"/>
                </a:solidFill>
              </a:rPr>
              <a:t>การซื้อหรือจ้าง โดยวิธีคัดเลือก</a:t>
            </a: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47481" y="543995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78716" y="1124744"/>
            <a:ext cx="1829446" cy="567777"/>
          </a:xfrm>
          <a:prstGeom prst="roundRect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มาตรา</a:t>
            </a:r>
            <a:r>
              <a:rPr kumimoji="0" lang="th-TH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56 </a:t>
            </a:r>
            <a:r>
              <a:rPr kumimoji="0" lang="th-TH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(1)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090" y="1772816"/>
            <a:ext cx="8891909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ก. กรณีใช้วิธีประกาศเชิญชวนทั่วไปแล้วไม่มีผู้ยื่นข้อเสนอ/หรือข้อเสนอไม่ได้รับการคัดเลือก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ข. กรณีพัสดุที่ต้องการจัดซื้อจัดจ้างมีคุณลักษณะพิเศษ หรือซับซ้อน ผู้ประกอบการมีจำนวนจำกัด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ค. กรณีมีความจำเป็นเร่งด่วนที่ต้องใช้พัสดุนั้นอันเนื่องมาจากเกิดเหตุการณ์ที่ไม่อาจคาดหมายได้           </a:t>
            </a:r>
            <a:br>
              <a:rPr lang="th-TH" sz="2400" b="1" dirty="0"/>
            </a:br>
            <a:r>
              <a:rPr lang="th-TH" sz="2400" b="1" dirty="0"/>
              <a:t>   ซึ่งหากใช้วิธีประกาศเชิญชวนทั่วไปจะทำให้ไม่ทันต่อความต้องการใช้พัสดุ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ง. กรณีพัสดุที่โดยลักษณะการใช้งาน หรือมีข้อจำกัดทางเทคนิคที่จำเป็นต้องระบุยี่ห้อเป็นการเฉพาะ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จ. กรณีพัสดุที่จำเป็นต้องซื้อโดยตรงจากต่างประเทศ หรือดำเนินการผ่านองค์การระหว่างประเทศ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ฉ. กรณีเป็นพัสดุที่ใช้ในราชการลับ หรือเป็นงานที่ต้องปกปิดเป็นความลับของหน่วยงานของรัฐ </a:t>
            </a:r>
            <a:br>
              <a:rPr lang="th-TH" sz="2400" b="1" dirty="0"/>
            </a:br>
            <a:r>
              <a:rPr lang="th-TH" sz="2400" b="1" dirty="0"/>
              <a:t>    หรือที่เกี่ยวกับความมั่นคงของประเทศ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ช. กรณีงานจ้างซ่อมพัสดุที่จำเป็นต้องถอดตรวจ ให้ทราบความชำรุดเสียหายก่อนจึงจะประมาณค่าซ่อมได้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ซ. กรณีอื่นที่กำหนดในกฎกระทรวง</a:t>
            </a:r>
            <a:endParaRPr lang="en-US" sz="2400" b="1" dirty="0"/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279830" y="1824784"/>
            <a:ext cx="1216025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6" name="AutoShape 28"/>
          <p:cNvSpPr>
            <a:spLocks noChangeArrowheads="1"/>
          </p:cNvSpPr>
          <p:nvPr/>
        </p:nvSpPr>
        <p:spPr bwMode="white">
          <a:xfrm>
            <a:off x="2789887" y="1789352"/>
            <a:ext cx="10668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(ข)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7" name="AutoShape 29"/>
          <p:cNvSpPr>
            <a:spLocks noChangeArrowheads="1"/>
          </p:cNvSpPr>
          <p:nvPr/>
        </p:nvSpPr>
        <p:spPr bwMode="white">
          <a:xfrm>
            <a:off x="5534528" y="1762086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(ค)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63988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(ง)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467" y="96118"/>
            <a:ext cx="357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/>
              <a:t>การดำเนินการ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99507" y="223318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5-Point Star 6"/>
          <p:cNvSpPr/>
          <p:nvPr/>
        </p:nvSpPr>
        <p:spPr bwMode="auto">
          <a:xfrm>
            <a:off x="539551" y="1627137"/>
            <a:ext cx="759956" cy="689079"/>
          </a:xfrm>
          <a:prstGeom prst="star5">
            <a:avLst>
              <a:gd name="adj" fmla="val 20349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881210" y="1270702"/>
            <a:ext cx="4130950" cy="148680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หัวหน้าหน่วยงานของรัฐเห็นชอบรายงานขอซื้อขอจ้าง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00840" y="3278699"/>
            <a:ext cx="722120" cy="77974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2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635814" y="5143790"/>
            <a:ext cx="767834" cy="80549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920050" y="2977920"/>
            <a:ext cx="4086538" cy="161690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คกก.</a:t>
            </a: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จัดซื้อจัดจ้างโดยวิธีคัดเลือกทำหนังสือเชิญชวนส่งไปยังผู้ประกอบการ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71232" y="4787973"/>
            <a:ext cx="4040928" cy="152448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ผู้ประกอบการที่ได้รับหนังสือเชิญชวน</a:t>
            </a: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ยื่นเสนอราคาตามวัน เวลา ที่หน่วยงานของรัฐกำหนด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156176" y="1762086"/>
            <a:ext cx="2816055" cy="40792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ให้เชิญชวนผู้ประกอบการ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ที่มีคุณสมบัติให้เข้ายื่นข้อเสนอ ไม่น้อยกว่า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 </a:t>
            </a:r>
            <a:r>
              <a:rPr lang="th-TH" sz="2400" b="1" u="sng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ในงานนั้น มีผู้ประกอบการที่มีคุณสมบัติตรงตามที่กำหนดน้อยกว่า 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 ทั้งนี้ ให้คำนึงถึง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การไม่มีผลประโยชน์ร่วมกันของผู้ที่เข้ายื่นข้อเสนอด้วย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279830" y="1824784"/>
            <a:ext cx="1216025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63988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(ง)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176935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0070C0"/>
                </a:solidFill>
              </a:rPr>
              <a:t>หน้าที่คณะกรรมการซื้อหรือจ้างโดยวิธีคัดเลือก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507" y="223318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15005" y="1715878"/>
            <a:ext cx="8386458" cy="5016758"/>
            <a:chOff x="575556" y="1163784"/>
            <a:chExt cx="8249540" cy="4931606"/>
          </a:xfrm>
        </p:grpSpPr>
        <p:sp>
          <p:nvSpPr>
            <p:cNvPr id="17" name="TextBox 16"/>
            <p:cNvSpPr txBox="1"/>
            <p:nvPr/>
          </p:nvSpPr>
          <p:spPr>
            <a:xfrm>
              <a:off x="617713" y="1163784"/>
              <a:ext cx="8207383" cy="4931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    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จัดทำหนังสือเชิญชวนไปยังผู้ประกอบการที่มีคุณสมบัติตรงตามที่กำหนดไม่น้อยกว่า </a:t>
              </a:r>
              <a:r>
                <a:rPr lang="en-US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3 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ราย และจัดทำบัญชีรายชื่อผู้ประกอบการที่คณะกรรมการมีหนังสือเชิญชวน</a:t>
              </a:r>
            </a:p>
            <a:p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    รับซองข้อเสนอเฉพาะรายที่คณะกรรมการได้มีหนังสือเชิญชวนเท่านั้น พร้อมจัดทำบัญชีรายชื่อผู้มายื่นข้อเสนอ                                              </a:t>
              </a:r>
            </a:p>
            <a:p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    (เมื่อพ้นกำหนดเวลายื่นซองข้อเสนอห้ามรับเอกสารหลักฐานฯ ต่าง ๆ</a:t>
              </a:r>
              <a:b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และพัสดุตัวอย่างเพิ่มเติม)</a:t>
              </a:r>
            </a:p>
            <a:p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    เปิดซองข้อเสนอราคา และตรวจสอบเอกสารหลักฐานต่าง ๆ  ของผู้ยื่นข้อเสนอทุกราย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+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กรรมการทุกคนลงลายมือชื่อกำกับเอกสารทุกแผ่น</a:t>
              </a:r>
            </a:p>
            <a:p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endParaRPr lang="en-US" sz="32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9" name="Flowchart: Connector 18"/>
            <p:cNvSpPr/>
            <p:nvPr/>
          </p:nvSpPr>
          <p:spPr bwMode="auto">
            <a:xfrm>
              <a:off x="575556" y="1362935"/>
              <a:ext cx="216024" cy="21602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i="0" u="none" strike="noStrike" normalizeH="0" baseline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73" name="Flowchart: Connector 72"/>
            <p:cNvSpPr/>
            <p:nvPr/>
          </p:nvSpPr>
          <p:spPr bwMode="auto">
            <a:xfrm>
              <a:off x="575556" y="2564406"/>
              <a:ext cx="216024" cy="21602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sp>
        <p:nvSpPr>
          <p:cNvPr id="77" name="Flowchart: Connector 76"/>
          <p:cNvSpPr/>
          <p:nvPr/>
        </p:nvSpPr>
        <p:spPr bwMode="auto">
          <a:xfrm>
            <a:off x="615005" y="5373216"/>
            <a:ext cx="219609" cy="21975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279830" y="1824784"/>
            <a:ext cx="1216025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63988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(ง)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857" y="149124"/>
            <a:ext cx="7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หน้าที่คณะกรรมการซื้อหรือจ้างโดยวิธี</a:t>
            </a:r>
            <a:r>
              <a:rPr lang="th-TH" sz="3600" b="1" dirty="0">
                <a:solidFill>
                  <a:srgbClr val="0070C0"/>
                </a:solidFill>
              </a:rPr>
              <a:t>คัดเลือก (ต่อ)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507" y="223318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6223" y="863937"/>
            <a:ext cx="8343601" cy="5016758"/>
            <a:chOff x="485248" y="1059013"/>
            <a:chExt cx="8207383" cy="4931605"/>
          </a:xfrm>
        </p:grpSpPr>
        <p:sp>
          <p:nvSpPr>
            <p:cNvPr id="17" name="TextBox 16"/>
            <p:cNvSpPr txBox="1"/>
            <p:nvPr/>
          </p:nvSpPr>
          <p:spPr>
            <a:xfrm>
              <a:off x="485248" y="1059013"/>
              <a:ext cx="8207383" cy="493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     ตรวจสอบการมีผลประโยชน์ร่วมกัน และเอกสารหลักฐานการเสนอราคาต่าง ๆ ของผู้ยื่นข้อเสนอราคา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     พิจารณาคัดเลือกพัสดุหรือคุณสมบัติของผู้ยื่นข้อเสนอที่ถูกต้องตามที่กำหนดไว้ในเอกสารเชิญชวน แล้วให้เสนอซื้อหรือจ้างจากผู้ยื่นข้อเสนอ</a:t>
              </a:r>
              <a:b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</a:b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รายที่ได้รับคัดเลือกไว้ ซึ่งเสนอราคาต่ำสุด หรือได้คะแนนรวมสูงสุด  </a:t>
              </a:r>
              <a:b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</a:b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ตามเกณฑ์การพิจารณาผลที่หน่วยงานของรัฐกำหนดไว้ในเอกสารเชิญชวน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     จัดทำรายงานผลการพิจารณาเสนอหัวหน้าหน่วยงานของรัฐผ่าน</a:t>
              </a:r>
              <a:b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</a:b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     หัวหน้าเจ้าหน้าที่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9" name="Flowchart: Connector 18"/>
            <p:cNvSpPr/>
            <p:nvPr/>
          </p:nvSpPr>
          <p:spPr bwMode="auto">
            <a:xfrm>
              <a:off x="575556" y="1717581"/>
              <a:ext cx="216024" cy="21602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98B08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3" name="Flowchart: Connector 72"/>
            <p:cNvSpPr/>
            <p:nvPr/>
          </p:nvSpPr>
          <p:spPr bwMode="auto">
            <a:xfrm>
              <a:off x="593611" y="2660071"/>
              <a:ext cx="216024" cy="21602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77" name="Flowchart: Connector 76"/>
          <p:cNvSpPr/>
          <p:nvPr/>
        </p:nvSpPr>
        <p:spPr bwMode="auto">
          <a:xfrm>
            <a:off x="578029" y="4468946"/>
            <a:ext cx="219609" cy="21975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" name="Flowchart: Connector 78"/>
          <p:cNvSpPr/>
          <p:nvPr/>
        </p:nvSpPr>
        <p:spPr bwMode="auto">
          <a:xfrm>
            <a:off x="649038" y="7101408"/>
            <a:ext cx="219609" cy="21975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38541-BEE8-44B8-B2C3-A4763A78DB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굴림" panose="020B0600000101010101" pitchFamily="34" charset="-127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굴림" panose="020B0600000101010101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0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1763688" y="3555664"/>
            <a:ext cx="3644098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lang="en-US" altLang="ko-KR" sz="4000" b="1" dirty="0">
              <a:solidFill>
                <a:srgbClr val="FFFFFF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โดยวิธีเฉพาะเจาะจง</a:t>
            </a: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277593" y="1009034"/>
            <a:ext cx="1829446" cy="439746"/>
          </a:xfrm>
          <a:prstGeom prst="roundRect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มาตรา </a:t>
            </a:r>
            <a:r>
              <a:rPr lang="en-US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56 </a:t>
            </a: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(2)</a:t>
            </a:r>
            <a:endParaRPr lang="en-US" sz="3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593" y="1556792"/>
            <a:ext cx="886640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ก. กรณีใช้วิธีประกาศเชิญชวนทั่วไปและวิธีคัดเลือก หรือใช้วิธีคัดเลือกแล้วแต่ไม่มีผู้ยื่นข้อเสนอ หรือข้อเสนอไม่ได้รับ</a:t>
            </a:r>
            <a:b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การคัดเลือก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ข. กรณีจัดซื้อจัดจ้างพัสดุที่มีการผลิต จำหน่าย ก่อสร้าง หรือให้บริการทั่วไป และมีวงเงินในการจัดซื้อจัดจ้างครั้งหนึ่งไม่เกิน</a:t>
            </a:r>
            <a:b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วงเงินตามที่กฎกระทรวงกำหนด (ไม่เกิน 5 แสนบาท)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ค. กรณีจัดซื้อจัดจ้างพัสดุที่มีผู้ประกอบการซึ่งมีคุณสมบัติโดยตรงเพียงรายเดียว หรือมีผู้ประกอบการเพียงรายเดียว</a:t>
            </a:r>
            <a:b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ในประเทศไทยและไม่มีพัสดุอื่นที่จะใช้ทดแทนได้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ง. กรณีมีความจำเป็นต้องใช้พัสดุนั้นโดยฉุกเฉิน เนื่องจากเกิดอุบัติภัย/ภัยธรรมชาติ หรือโรคติดต่ออันตรายตามกฎหมาย</a:t>
            </a:r>
            <a:b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ว่าด้วยโรคติดต่อ และการจัดซื้อจัดจ้างโดยวิธีประกาศเชิญชวนทั่วไปหรือวิธีคัดเลือกอาจก่อให้เกิดความล่าช้าเสียหาย</a:t>
            </a:r>
            <a:b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อย่างร้ายแรง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จ. กรณีเป็นพัสดุที่เกี่ยวพันกับพัสดุที่ได้ทำการจัดซื้อจัดจ้างไว้ก่อนแล้ว และมีความจำเป็นต้องทำการจัดซื้อจัดจ้างเพิ่มเติม</a:t>
            </a:r>
            <a:b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หรือต่อเนื่องในการใช้พัสดุนั้น </a:t>
            </a:r>
            <a:b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ฉ. กรณีเป็นพัสดุที่จะขายทอดตลาดโดยหน่วยงานของรัฐ องค์การระหว่างประเทศ หรือหน่วยงานของต่างประเทศ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ช. กรณีเป็นพัสดุที่เป็นที่ดินหรือสิ่งปลูกสร้างซึ่งจำเป็นต้องซื้อเฉพาะแห่ง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/>
              <a:t>ซ. กรณีอื่นที่กำหนดในกฎกระทรวง</a:t>
            </a:r>
            <a:endParaRPr lang="th-TH" sz="21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3"/>
          <p:cNvGrpSpPr>
            <a:grpSpLocks/>
          </p:cNvGrpSpPr>
          <p:nvPr/>
        </p:nvGrpSpPr>
        <p:grpSpPr bwMode="auto">
          <a:xfrm>
            <a:off x="35496" y="2060848"/>
            <a:ext cx="9036496" cy="1370998"/>
            <a:chOff x="912" y="1008"/>
            <a:chExt cx="3984" cy="1006"/>
          </a:xfrm>
        </p:grpSpPr>
        <p:sp>
          <p:nvSpPr>
            <p:cNvPr id="90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100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91" name="Group 5"/>
            <p:cNvGrpSpPr>
              <a:grpSpLocks/>
            </p:cNvGrpSpPr>
            <p:nvPr/>
          </p:nvGrpSpPr>
          <p:grpSpPr bwMode="auto">
            <a:xfrm>
              <a:off x="999" y="1092"/>
              <a:ext cx="511" cy="746"/>
              <a:chOff x="999" y="1092"/>
              <a:chExt cx="511" cy="746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121" y="1168"/>
                <a:ext cx="26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(ก)</a:t>
                </a:r>
                <a:endParaRPr lang="en-US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92" name="Text Box 9"/>
            <p:cNvSpPr txBox="1">
              <a:spLocks noChangeArrowheads="1"/>
            </p:cNvSpPr>
            <p:nvPr/>
          </p:nvSpPr>
          <p:spPr bwMode="gray">
            <a:xfrm>
              <a:off x="1597" y="1079"/>
              <a:ext cx="3285" cy="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thaiDist">
                <a:lnSpc>
                  <a:spcPct val="90000"/>
                </a:lnSpc>
                <a:spcAft>
                  <a:spcPts val="0"/>
                </a:spcAft>
                <a:tabLst>
                  <a:tab pos="808038" algn="l"/>
                </a:tabLst>
              </a:pP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กรณีใช้วิธีตามมาตรา 56 (2) (ก) ให้เชิญผู้ประกอบการที่มีอาชีพขายหรือ</a:t>
              </a:r>
              <a:r>
                <a:rPr lang="th-TH" sz="2000" b="1" spc="-30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รับจ้างนั้นโดยตรง หรือจากผู้ยื่นข้อเสนอในการซื้อหรือจ้างโดยวิธีประกาศเชิญชวนทั่วไปหรือวิธีคัดเลือกซึ่งถูกยกเลิกไป (ถ้ามี)</a:t>
              </a: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 ให้มายื่นเสนอราคา ทั้งนี้ หากเห็นว่า ผู้ประกอบการรายที่เห็นสมควรซื้อหรือจ้างเสนอราคาสูงกว่าราคาในท้องตลาด หรือราคาที่ประมาณได้ หรือราคาที่คณะกรรมการเห็นสมควร ให้ต่อรองราคาลงเท่าที่จะทำได้</a:t>
              </a:r>
            </a:p>
          </p:txBody>
        </p:sp>
      </p:grpSp>
      <p:grpSp>
        <p:nvGrpSpPr>
          <p:cNvPr id="96" name="Group 10"/>
          <p:cNvGrpSpPr>
            <a:grpSpLocks/>
          </p:cNvGrpSpPr>
          <p:nvPr/>
        </p:nvGrpSpPr>
        <p:grpSpPr bwMode="auto">
          <a:xfrm>
            <a:off x="35496" y="3696515"/>
            <a:ext cx="9036496" cy="1424201"/>
            <a:chOff x="912" y="2016"/>
            <a:chExt cx="3984" cy="912"/>
          </a:xfrm>
        </p:grpSpPr>
        <p:sp>
          <p:nvSpPr>
            <p:cNvPr id="97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98" name="Group 12"/>
            <p:cNvGrpSpPr>
              <a:grpSpLocks/>
            </p:cNvGrpSpPr>
            <p:nvPr/>
          </p:nvGrpSpPr>
          <p:grpSpPr bwMode="auto">
            <a:xfrm>
              <a:off x="999" y="2100"/>
              <a:ext cx="511" cy="746"/>
              <a:chOff x="999" y="2100"/>
              <a:chExt cx="511" cy="746"/>
            </a:xfrm>
          </p:grpSpPr>
          <p:sp>
            <p:nvSpPr>
              <p:cNvPr id="10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Text Box 15"/>
              <p:cNvSpPr txBox="1">
                <a:spLocks noChangeArrowheads="1"/>
              </p:cNvSpPr>
              <p:nvPr/>
            </p:nvSpPr>
            <p:spPr bwMode="gray">
              <a:xfrm>
                <a:off x="1102" y="2186"/>
                <a:ext cx="274" cy="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(ข)</a:t>
                </a:r>
                <a:endParaRPr lang="en-US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99" name="Text Box 16"/>
            <p:cNvSpPr txBox="1">
              <a:spLocks noChangeArrowheads="1"/>
            </p:cNvSpPr>
            <p:nvPr/>
          </p:nvSpPr>
          <p:spPr bwMode="gray">
            <a:xfrm>
              <a:off x="1597" y="2063"/>
              <a:ext cx="3252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กรณีตามมาตรา 56 (2) (ค) (ง) ให้เชิญผู้ประกอบการที่มีอาชีพขายหรือ</a:t>
              </a:r>
              <a:r>
                <a:rPr lang="th-TH" sz="2000" b="1" spc="-30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รับจ้างนั้นโดยตรง</a:t>
              </a: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มายื่นราคา </a:t>
              </a:r>
              <a:b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</a:b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หากเห็นว่าราคาที่เสนอนั้นยังสูงกว่าราคาในท้องถิ่น หรือราคาหรือราคาที่ประมาณได้ หรือราคาที่คณะกรรมการเห็นสมควร ให้ต่อรองราคาลงเท่าที่จะทำได้</a:t>
              </a:r>
              <a:endParaRPr lang="en-US" altLang="th-TH" sz="20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103" name="Group 17"/>
          <p:cNvGrpSpPr>
            <a:grpSpLocks/>
          </p:cNvGrpSpPr>
          <p:nvPr/>
        </p:nvGrpSpPr>
        <p:grpSpPr bwMode="auto">
          <a:xfrm>
            <a:off x="35496" y="5445225"/>
            <a:ext cx="9036496" cy="1421616"/>
            <a:chOff x="912" y="3120"/>
            <a:chExt cx="3984" cy="1037"/>
          </a:xfrm>
        </p:grpSpPr>
        <p:sp>
          <p:nvSpPr>
            <p:cNvPr id="104" name="AutoShape 18"/>
            <p:cNvSpPr>
              <a:spLocks noChangeArrowheads="1"/>
            </p:cNvSpPr>
            <p:nvPr/>
          </p:nvSpPr>
          <p:spPr bwMode="gray">
            <a:xfrm>
              <a:off x="912" y="3194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999" y="3120"/>
              <a:ext cx="511" cy="746"/>
              <a:chOff x="999" y="3120"/>
              <a:chExt cx="511" cy="746"/>
            </a:xfrm>
          </p:grpSpPr>
          <p:sp>
            <p:nvSpPr>
              <p:cNvPr id="107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Text Box 22"/>
              <p:cNvSpPr txBox="1">
                <a:spLocks noChangeArrowheads="1"/>
              </p:cNvSpPr>
              <p:nvPr/>
            </p:nvSpPr>
            <p:spPr bwMode="gray">
              <a:xfrm>
                <a:off x="1102" y="3215"/>
                <a:ext cx="272" cy="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(ค)</a:t>
                </a:r>
                <a:endParaRPr lang="en-US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106" name="Text Box 23"/>
            <p:cNvSpPr txBox="1">
              <a:spLocks noChangeArrowheads="1"/>
            </p:cNvSpPr>
            <p:nvPr/>
          </p:nvSpPr>
          <p:spPr bwMode="gray">
            <a:xfrm>
              <a:off x="1597" y="3120"/>
              <a:ext cx="3285" cy="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thaiDist">
                <a:lnSpc>
                  <a:spcPct val="120000"/>
                </a:lnSpc>
                <a:spcAft>
                  <a:spcPts val="0"/>
                </a:spcAft>
                <a:tabLst>
                  <a:tab pos="808038" algn="l"/>
                  <a:tab pos="1073150" algn="l"/>
                </a:tabLst>
              </a:pP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จำเป็นต้องทำการจัดซื้อจัดจ้างเพิ่มเติมหรือต่อเนื่องจากพัสดุที่ได้จัดซื้อจัดจ้างไว้ก่อนแล้ว ตามมาตรา 56 (2) (จ) </a:t>
              </a:r>
              <a:b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ให้เจรจากับผู้ประกอบการรายเดิมตามสัญญาหรือข้อตกลงซึ่งยังไม่สิ้นสุดระยะเวลาส่งมอบ เพื่อขอให้มีการซื้อหรือจ้างตามรายละเอียด และราคาที่ต่ำกว่าหรือราคาเดิม โดยคำนึงถึงราคาต่อหน่วยตามสัญญาเดิม (ถ้ามี) เพื่อให้เกิดประโยชน์สูงสุดต่อหน่วยงานของรัฐ</a:t>
              </a:r>
            </a:p>
          </p:txBody>
        </p:sp>
      </p:grpSp>
      <p:sp>
        <p:nvSpPr>
          <p:cNvPr id="126" name="Half Frame 125"/>
          <p:cNvSpPr/>
          <p:nvPr/>
        </p:nvSpPr>
        <p:spPr bwMode="auto">
          <a:xfrm>
            <a:off x="39198" y="1022167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7" name="Half Frame 126"/>
          <p:cNvSpPr/>
          <p:nvPr/>
        </p:nvSpPr>
        <p:spPr bwMode="auto">
          <a:xfrm rot="16200000">
            <a:off x="35777" y="1802343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8" name="Half Frame 127"/>
          <p:cNvSpPr/>
          <p:nvPr/>
        </p:nvSpPr>
        <p:spPr bwMode="auto">
          <a:xfrm rot="5400000">
            <a:off x="8924684" y="97926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9" name="Half Frame 128"/>
          <p:cNvSpPr/>
          <p:nvPr/>
        </p:nvSpPr>
        <p:spPr bwMode="auto">
          <a:xfrm rot="10978838">
            <a:off x="8908711" y="1832795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29" name="Picture 28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3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66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โดยวิธีเฉพาะเจาะจง (ต่อ)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8E6EEA43-4828-4E2F-B492-78AEDED2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26" y="1052000"/>
            <a:ext cx="912650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3"/>
          <p:cNvGrpSpPr>
            <a:grpSpLocks/>
          </p:cNvGrpSpPr>
          <p:nvPr/>
        </p:nvGrpSpPr>
        <p:grpSpPr bwMode="auto">
          <a:xfrm>
            <a:off x="65178" y="1120031"/>
            <a:ext cx="9036496" cy="1012577"/>
            <a:chOff x="912" y="1008"/>
            <a:chExt cx="3984" cy="743"/>
          </a:xfrm>
        </p:grpSpPr>
        <p:sp>
          <p:nvSpPr>
            <p:cNvPr id="90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74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91" name="Group 5"/>
            <p:cNvGrpSpPr>
              <a:grpSpLocks/>
            </p:cNvGrpSpPr>
            <p:nvPr/>
          </p:nvGrpSpPr>
          <p:grpSpPr bwMode="auto">
            <a:xfrm>
              <a:off x="999" y="1092"/>
              <a:ext cx="500" cy="595"/>
              <a:chOff x="999" y="1092"/>
              <a:chExt cx="500" cy="595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500" cy="59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102" y="1168"/>
                <a:ext cx="254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rPr>
                  <a:t>(ง)</a:t>
                </a:r>
                <a:endPara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92" name="Text Box 9"/>
            <p:cNvSpPr txBox="1">
              <a:spLocks noChangeArrowheads="1"/>
            </p:cNvSpPr>
            <p:nvPr/>
          </p:nvSpPr>
          <p:spPr bwMode="gray">
            <a:xfrm>
              <a:off x="1589" y="1224"/>
              <a:ext cx="3256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08038" algn="l"/>
                  <a:tab pos="1073150" algn="l"/>
                </a:tabLst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กรณีตามมาตรา 56 (2) (ฉ) ให้ดำเนินการโดยวิธีเจรจาตกลงราคา</a:t>
              </a:r>
            </a:p>
          </p:txBody>
        </p:sp>
      </p:grpSp>
      <p:grpSp>
        <p:nvGrpSpPr>
          <p:cNvPr id="96" name="Group 10"/>
          <p:cNvGrpSpPr>
            <a:grpSpLocks/>
          </p:cNvGrpSpPr>
          <p:nvPr/>
        </p:nvGrpSpPr>
        <p:grpSpPr bwMode="auto">
          <a:xfrm>
            <a:off x="45565" y="2273106"/>
            <a:ext cx="9036496" cy="1060934"/>
            <a:chOff x="912" y="1986"/>
            <a:chExt cx="3984" cy="942"/>
          </a:xfrm>
        </p:grpSpPr>
        <p:sp>
          <p:nvSpPr>
            <p:cNvPr id="97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98" name="Group 12"/>
            <p:cNvGrpSpPr>
              <a:grpSpLocks/>
            </p:cNvGrpSpPr>
            <p:nvPr/>
          </p:nvGrpSpPr>
          <p:grpSpPr bwMode="auto">
            <a:xfrm>
              <a:off x="999" y="2100"/>
              <a:ext cx="500" cy="746"/>
              <a:chOff x="999" y="2100"/>
              <a:chExt cx="500" cy="746"/>
            </a:xfrm>
          </p:grpSpPr>
          <p:sp>
            <p:nvSpPr>
              <p:cNvPr id="10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500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" name="Text Box 15"/>
              <p:cNvSpPr txBox="1">
                <a:spLocks noChangeArrowheads="1"/>
              </p:cNvSpPr>
              <p:nvPr/>
            </p:nvSpPr>
            <p:spPr bwMode="gray">
              <a:xfrm>
                <a:off x="1102" y="2213"/>
                <a:ext cx="274" cy="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rPr>
                  <a:t>(จ)</a:t>
                </a:r>
                <a:endPara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99" name="Text Box 16"/>
            <p:cNvSpPr txBox="1">
              <a:spLocks noChangeArrowheads="1"/>
            </p:cNvSpPr>
            <p:nvPr/>
          </p:nvSpPr>
          <p:spPr bwMode="gray">
            <a:xfrm>
              <a:off x="1585" y="1986"/>
              <a:ext cx="3247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กรณีตามมาตรา 56 (2) (ช) ให้เชิญเจ้าของที่ดินหรือสิ่งปลูกสร้างโดยตรงมาเสนอราคา หากเห็นว่า ราคาที่เสนอนั้นยังสูงกว่าราคาในท้องตลาด หรือราคาที่คณะกรรมการเห็นสมควร ให้ต่อรองราคาลงเท่าที่จะทำได้</a:t>
              </a:r>
              <a:endParaRPr kumimoji="0" lang="en-US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2E7DF19B-DB3D-4743-B948-5D1362F1C36F}"/>
              </a:ext>
            </a:extLst>
          </p:cNvPr>
          <p:cNvGrpSpPr/>
          <p:nvPr/>
        </p:nvGrpSpPr>
        <p:grpSpPr>
          <a:xfrm>
            <a:off x="76405" y="3566194"/>
            <a:ext cx="8911506" cy="1306579"/>
            <a:chOff x="64232" y="4428354"/>
            <a:chExt cx="8911506" cy="1306579"/>
          </a:xfrm>
        </p:grpSpPr>
        <p:sp>
          <p:nvSpPr>
            <p:cNvPr id="29" name="TextBox 28"/>
            <p:cNvSpPr txBox="1"/>
            <p:nvPr/>
          </p:nvSpPr>
          <p:spPr>
            <a:xfrm>
              <a:off x="81543" y="4442271"/>
              <a:ext cx="8883949" cy="1292662"/>
            </a:xfrm>
            <a:prstGeom prst="rect">
              <a:avLst/>
            </a:prstGeom>
            <a:solidFill>
              <a:srgbClr val="FFFFA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10690" algn="l"/>
                </a:tabLst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dia New" panose="020B0304020202020204" pitchFamily="34" charset="-34"/>
                  <a:ea typeface="Cordia New" panose="020B0304020202020204" pitchFamily="34" charset="-34"/>
                  <a:cs typeface="+mn-cs"/>
                </a:rPr>
                <a:t>    </a:t>
              </a: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กรณีตามมาตรา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56</a:t>
              </a: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 (2) (ข) ให้เจ้าหน้าที่เจรจาตกลงราคากับผู้ประกอบการที่มีอาชีพขายหรือ</a:t>
              </a:r>
              <a:r>
                <a:rPr kumimoji="0" lang="th-TH" sz="26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รับจ้างนั้นโดยตรง </a:t>
              </a: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แล้วให้หัวหน้าเจ้าหน้าที่ซื้อหรือจ้างภายในวงเงินที่ได้รับความเห็นชอบจากหัวหน้าหน่วยงานของรัฐ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endParaRPr>
            </a:p>
          </p:txBody>
        </p:sp>
        <p:sp>
          <p:nvSpPr>
            <p:cNvPr id="30" name="Half Frame 29"/>
            <p:cNvSpPr/>
            <p:nvPr/>
          </p:nvSpPr>
          <p:spPr bwMode="auto">
            <a:xfrm>
              <a:off x="64232" y="4481295"/>
              <a:ext cx="143976" cy="159152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" name="Half Frame 30"/>
            <p:cNvSpPr/>
            <p:nvPr/>
          </p:nvSpPr>
          <p:spPr bwMode="auto">
            <a:xfrm rot="16200000">
              <a:off x="68989" y="5545686"/>
              <a:ext cx="197207" cy="175786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2" name="Half Frame 31"/>
            <p:cNvSpPr/>
            <p:nvPr/>
          </p:nvSpPr>
          <p:spPr bwMode="auto">
            <a:xfrm rot="5400000">
              <a:off x="8796370" y="4408580"/>
              <a:ext cx="157679" cy="197227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10978838">
              <a:off x="8786118" y="5576137"/>
              <a:ext cx="189620" cy="151217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7553" y="4867813"/>
            <a:ext cx="8806059" cy="1865126"/>
          </a:xfrm>
          <a:prstGeom prst="rect">
            <a:avLst/>
          </a:prstGeom>
          <a:solidFill>
            <a:srgbClr val="FFFFAF"/>
          </a:solidFill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70305" algn="l"/>
                <a:tab pos="1260475" algn="l"/>
              </a:tabLst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      </a:t>
            </a: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ในกรณีที่มีความจำเป็นเร่งด่วนที่เกิดขึ้นโดยไม่อาจคาดหมายไว้ก่อน และไม่อาจดำเนินการตามปกติได้ทัน ให้เจ้าหน้าที่หรือผู้ที่รับผิดชอบในการปฏิบัติงานนั้น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ดำเนินการไปก่อนแล้วรีบรายงานขอความเห็นชอบต่อหัวหน้าหน่วยงานของรัฐ และเมื่อหัวหน้าหน่วยงานของรัฐให้ความเห็นชอบแล้ว ให้ถือว่ารายงานดังกล่าวเป็นหลักฐานการตรวจรับโดยอนุโลม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35" name="Half Frame 34"/>
          <p:cNvSpPr/>
          <p:nvPr/>
        </p:nvSpPr>
        <p:spPr bwMode="auto">
          <a:xfrm>
            <a:off x="98922" y="4869535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" name="Half Frame 35"/>
          <p:cNvSpPr/>
          <p:nvPr/>
        </p:nvSpPr>
        <p:spPr bwMode="auto">
          <a:xfrm rot="16200000">
            <a:off x="52791" y="6536889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" name="Half Frame 36"/>
          <p:cNvSpPr/>
          <p:nvPr/>
        </p:nvSpPr>
        <p:spPr bwMode="auto">
          <a:xfrm rot="5400000">
            <a:off x="8793117" y="4875865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7" name="Picture 2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กองการพัสดุภาครัฐ</a:t>
            </a:r>
          </a:p>
        </p:txBody>
      </p:sp>
      <p:sp>
        <p:nvSpPr>
          <p:cNvPr id="4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38541-BEE8-44B8-B2C3-A4763A78DB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굴림" panose="020B0600000101010101" pitchFamily="34" charset="-127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โดยวิธีเฉพาะเจาะจง (ต่อ)</a:t>
            </a:r>
          </a:p>
        </p:txBody>
      </p:sp>
      <p:sp>
        <p:nvSpPr>
          <p:cNvPr id="42" name="Half Frame 32">
            <a:extLst>
              <a:ext uri="{FF2B5EF4-FFF2-40B4-BE49-F238E27FC236}">
                <a16:creationId xmlns="" xmlns:a16="http://schemas.microsoft.com/office/drawing/2014/main" id="{62F773A8-A438-4806-BDAE-8E3250287BB9}"/>
              </a:ext>
            </a:extLst>
          </p:cNvPr>
          <p:cNvSpPr/>
          <p:nvPr/>
        </p:nvSpPr>
        <p:spPr bwMode="auto">
          <a:xfrm rot="10978838">
            <a:off x="8730189" y="6599760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เกณฑ์การพิจารณาข้อเสนอสำหรับการซื้อหรือจ้าง</a:t>
            </a:r>
          </a:p>
        </p:txBody>
      </p:sp>
      <p:grpSp>
        <p:nvGrpSpPr>
          <p:cNvPr id="38" name="Group 48"/>
          <p:cNvGrpSpPr>
            <a:grpSpLocks/>
          </p:cNvGrpSpPr>
          <p:nvPr/>
        </p:nvGrpSpPr>
        <p:grpSpPr bwMode="auto">
          <a:xfrm>
            <a:off x="135792" y="1854500"/>
            <a:ext cx="2659072" cy="4670844"/>
            <a:chOff x="720" y="1296"/>
            <a:chExt cx="1363" cy="1994"/>
          </a:xfrm>
        </p:grpSpPr>
        <p:sp>
          <p:nvSpPr>
            <p:cNvPr id="39" name="AutoShape 4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0" name="AutoShape 5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1" name="AutoShape 5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2" name="AutoShape 5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48" name="Oval 5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Oval 5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Oval 5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Oval 5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6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6" name="Text Box 61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 sz="2400">
                  <a:solidFill>
                    <a:srgbClr val="000000"/>
                  </a:solidFill>
                </a:rPr>
                <a:t>1</a:t>
              </a:r>
              <a:endParaRPr lang="en-US" altLang="th-TH">
                <a:solidFill>
                  <a:srgbClr val="000000"/>
                </a:solidFill>
              </a:endParaRPr>
            </a:p>
          </p:txBody>
        </p:sp>
        <p:sp>
          <p:nvSpPr>
            <p:cNvPr id="47" name="Text Box 62"/>
            <p:cNvSpPr txBox="1">
              <a:spLocks noChangeArrowheads="1"/>
            </p:cNvSpPr>
            <p:nvPr/>
          </p:nvSpPr>
          <p:spPr bwMode="gray">
            <a:xfrm>
              <a:off x="771" y="1701"/>
              <a:ext cx="1296" cy="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การซื้อหรือจ้างพัสดุ</a:t>
              </a:r>
            </a:p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ที่มีการกำหนดคุณลักษณะเฉพาะของพัสดุ</a:t>
              </a:r>
            </a:p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ที่เป็นมาตรฐาน มีคุณภาพดีเพียงพอตามความต้องการ</a:t>
              </a:r>
            </a:p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ใช้งาน และเป็นประโยชน์ต่อหน่วยงานของรัฐแล้ว </a:t>
              </a:r>
              <a:br>
                <a:rPr lang="th-TH" sz="2400" b="1" dirty="0">
                  <a:solidFill>
                    <a:srgbClr val="000000"/>
                  </a:solidFill>
                </a:rPr>
              </a:br>
              <a:r>
                <a:rPr lang="th-TH" sz="2400" b="1" dirty="0">
                  <a:solidFill>
                    <a:srgbClr val="000000"/>
                  </a:solidFill>
                </a:rPr>
                <a:t>ให้ใช้เกณฑ์ราคา โดยคัดเลือก</a:t>
              </a:r>
            </a:p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ผู้เสนอราคาต่ำสุด เป็นผู้ชนะ</a:t>
              </a:r>
              <a:endParaRPr lang="en-US" altLang="th-TH" sz="3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2875145" y="1812499"/>
            <a:ext cx="2945875" cy="4947256"/>
            <a:chOff x="2208" y="1296"/>
            <a:chExt cx="1363" cy="2238"/>
          </a:xfrm>
        </p:grpSpPr>
        <p:sp>
          <p:nvSpPr>
            <p:cNvPr id="54" name="AutoShape 64"/>
            <p:cNvSpPr>
              <a:spLocks noChangeArrowheads="1"/>
            </p:cNvSpPr>
            <p:nvPr/>
          </p:nvSpPr>
          <p:spPr bwMode="gray">
            <a:xfrm>
              <a:off x="2208" y="1490"/>
              <a:ext cx="1363" cy="1982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5" name="AutoShape 65"/>
            <p:cNvSpPr>
              <a:spLocks noChangeArrowheads="1"/>
            </p:cNvSpPr>
            <p:nvPr/>
          </p:nvSpPr>
          <p:spPr bwMode="gray">
            <a:xfrm>
              <a:off x="2229" y="1495"/>
              <a:ext cx="1322" cy="1977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6" name="AutoShape 66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7" name="AutoShape 67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8" name="Oval 68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9" name="Oval 69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0" name="Oval 70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1" name="Oval 71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2" name="Oval 72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3" name="Text Box 73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 sz="2400">
                  <a:solidFill>
                    <a:srgbClr val="000000"/>
                  </a:solidFill>
                </a:rPr>
                <a:t>2</a:t>
              </a:r>
              <a:endParaRPr lang="en-US" altLang="th-TH">
                <a:solidFill>
                  <a:srgbClr val="000000"/>
                </a:solidFill>
              </a:endParaRPr>
            </a:p>
          </p:txBody>
        </p:sp>
        <p:sp>
          <p:nvSpPr>
            <p:cNvPr id="64" name="Text Box 74"/>
            <p:cNvSpPr txBox="1">
              <a:spLocks noChangeArrowheads="1"/>
            </p:cNvSpPr>
            <p:nvPr/>
          </p:nvSpPr>
          <p:spPr bwMode="gray">
            <a:xfrm>
              <a:off x="2256" y="1682"/>
              <a:ext cx="1315" cy="1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การซื้อหรือจ้างพัสดุที่มีความซับซ้อน มีเทคโนโลยีสูง หรือมีเทคนิคเฉพาะ จำเป็นต้องคัดเลือกพัสดุมีคุณภาพดีตามความต้องการใช้งานของหน่วยงานของรัฐนั้น และเป็นประโยชน์ต่อหน่วยงานของรัฐ </a:t>
              </a:r>
              <a:r>
                <a:rPr lang="th-TH" sz="2000" b="1" spc="-60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สามารถใช้เกณฑ์ราคาประกอบเกณฑ์อื่น</a:t>
              </a: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โดยพิจารณาคัดเลือกผู้ยื่นข้อเสนอที่มีคุณภาพ</a:t>
              </a:r>
              <a:b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และคุณสมบัติถูกต้อง ครบถ้วน </a:t>
              </a:r>
              <a:b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ซึ่งได้คะแนนรวมสูงสุดเป็นผู้ชนะ</a:t>
              </a:r>
            </a:p>
            <a:p>
              <a:pPr algn="ctr"/>
              <a: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หากไม่อาจเลือกเกณฑ์อื่นประกอบ </a:t>
              </a:r>
              <a:b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และจำเป็นต้องใช้เกณฑ์เดียว </a:t>
              </a:r>
              <a:b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ให้ใช้เกณฑ์ราคา</a:t>
              </a:r>
              <a:endParaRPr lang="en-US" alt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67" name="Group 77"/>
          <p:cNvGrpSpPr>
            <a:grpSpLocks/>
          </p:cNvGrpSpPr>
          <p:nvPr/>
        </p:nvGrpSpPr>
        <p:grpSpPr bwMode="auto">
          <a:xfrm>
            <a:off x="5958441" y="1828376"/>
            <a:ext cx="3006046" cy="4931379"/>
            <a:chOff x="3696" y="1296"/>
            <a:chExt cx="1363" cy="1994"/>
          </a:xfrm>
        </p:grpSpPr>
        <p:sp>
          <p:nvSpPr>
            <p:cNvPr id="68" name="AutoShape 78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9" name="AutoShape 79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0" name="AutoShape 80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1" name="AutoShape 81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72" name="Group 82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77" name="Oval 8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Oval 8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Oval 8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Oval 8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Oval 8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3" name="Text Box 88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 sz="2400">
                  <a:solidFill>
                    <a:srgbClr val="000000"/>
                  </a:solidFill>
                </a:rPr>
                <a:t>3</a:t>
              </a:r>
              <a:endParaRPr lang="en-US" altLang="th-TH">
                <a:solidFill>
                  <a:srgbClr val="000000"/>
                </a:solidFill>
              </a:endParaRPr>
            </a:p>
          </p:txBody>
        </p:sp>
        <p:sp>
          <p:nvSpPr>
            <p:cNvPr id="74" name="Text Box 89"/>
            <p:cNvSpPr txBox="1">
              <a:spLocks noChangeArrowheads="1"/>
            </p:cNvSpPr>
            <p:nvPr/>
          </p:nvSpPr>
          <p:spPr bwMode="gray">
            <a:xfrm>
              <a:off x="3747" y="1685"/>
              <a:ext cx="1296" cy="1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ซื้อหรือจ้างที่มีการกำหนดคุณลักษณะเฉพาะที่จะต้องคำนึงถึงเทคโนโลยีของพัสดุหรือคุณสมบัติของผู้ยื่นข้อเสนอ 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ซึ่งอาจจะมีข้อเสนอที่ไม่อยู่ในฐานเดียวกันเป็นเหตุให้มีปัญหาในการพิจารณา ให้หน่วยงานของรัฐกำหนด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เป็นเงื่อนไขให้มีการยื่นข้อเสนอทางด้านเทคนิคหรือข้อเสนออื่นแยกมาต่างหาก และให้พิจารณาคัดเลือกผู้ที่ได้คะแนนข้อเสนอด้านเทคนิคหรือข้อเสนออื่น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ที่ผ่านเกณฑ์ขั้นต่ำตามที่หน่วยงานของรัฐกำหนด แล้วให้พิจารณา</a:t>
              </a:r>
              <a:b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ตามข้อ 1 หรือ 2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7299" y="997379"/>
            <a:ext cx="903483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thaiDist">
              <a:spcAft>
                <a:spcPts val="0"/>
              </a:spcAft>
              <a:tabLst>
                <a:tab pos="1710690" algn="l"/>
              </a:tabLst>
            </a:pPr>
            <a:r>
              <a:rPr lang="th-TH" sz="17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         </a:t>
            </a:r>
            <a:r>
              <a:rPr lang="th-TH" sz="2400" b="1" dirty="0">
                <a:solidFill>
                  <a:srgbClr val="000000"/>
                </a:solidFill>
              </a:rPr>
              <a:t>วิธีประกาศเชิญชวนทั่วไปหรือวิธีคัดเลือก ให้พิจารณาถึงประโยชน์ของหน่วยงานของรัฐ </a:t>
            </a:r>
          </a:p>
          <a:p>
            <a:pPr algn="thaiDist">
              <a:spcAft>
                <a:spcPts val="0"/>
              </a:spcAft>
              <a:tabLst>
                <a:tab pos="1710690" algn="l"/>
              </a:tabLst>
            </a:pPr>
            <a:r>
              <a:rPr lang="th-TH" sz="2400" b="1" dirty="0">
                <a:solidFill>
                  <a:srgbClr val="000000"/>
                </a:solidFill>
              </a:rPr>
              <a:t>       และวัตถุประสงค์ของการใช้งานเป็นสำคัญ ตามหลักเกณฑ์ดังนี้</a:t>
            </a:r>
          </a:p>
        </p:txBody>
      </p:sp>
      <p:sp>
        <p:nvSpPr>
          <p:cNvPr id="83" name="Half Frame 82"/>
          <p:cNvSpPr/>
          <p:nvPr/>
        </p:nvSpPr>
        <p:spPr bwMode="auto">
          <a:xfrm>
            <a:off x="39198" y="1003860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84" name="Half Frame 83"/>
          <p:cNvSpPr/>
          <p:nvPr/>
        </p:nvSpPr>
        <p:spPr bwMode="auto">
          <a:xfrm rot="16200000">
            <a:off x="35777" y="1658327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85" name="Half Frame 84"/>
          <p:cNvSpPr/>
          <p:nvPr/>
        </p:nvSpPr>
        <p:spPr bwMode="auto">
          <a:xfrm rot="5400000">
            <a:off x="8924684" y="960954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86" name="Half Frame 85"/>
          <p:cNvSpPr/>
          <p:nvPr/>
        </p:nvSpPr>
        <p:spPr bwMode="auto">
          <a:xfrm rot="10978838">
            <a:off x="8908711" y="1688779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87" name="Picture 8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65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14517892"/>
              </p:ext>
            </p:extLst>
          </p:nvPr>
        </p:nvGraphicFramePr>
        <p:xfrm>
          <a:off x="395536" y="1916832"/>
          <a:ext cx="8417057" cy="2711570"/>
        </p:xfrm>
        <a:graphic>
          <a:graphicData uri="http://schemas.openxmlformats.org/drawingml/2006/table">
            <a:tbl>
              <a:tblPr/>
              <a:tblGrid>
                <a:gridCol w="2363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96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37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หัวหน้าหน่วยงานของรัฐ</a:t>
                      </a: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ผู้มีอำนาจเหนือขึ้นไปหนึ่งชั้น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วิธีประกาศเชิญชวนทั่วไป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ไม่เกิน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200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굴림" panose="020B0600000101010101" pitchFamily="34" charset="-127"/>
                        <a:cs typeface="Angsana New" panose="02020603050405020304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200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5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วิธีคัดเลือก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100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100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5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วิธีเฉพาะเจาะจง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50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50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800" dirty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อำนาจในการสั่งซื้อหรือสั่งจ้าง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692" y="5029725"/>
            <a:ext cx="7842502" cy="830997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    </a:t>
            </a:r>
            <a:r>
              <a:rPr lang="th-TH" sz="2400" b="1" dirty="0">
                <a:solidFill>
                  <a:prstClr val="black"/>
                </a:solidFill>
              </a:rPr>
              <a:t>สำหรับรัฐวิสาหกิจใดมีความจำเป็นจะกำหนดแตกต่าง ให้เสนอคณะกรรมการวินิจฉัย</a:t>
            </a:r>
          </a:p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sz="2400" b="1" dirty="0">
                <a:solidFill>
                  <a:prstClr val="black"/>
                </a:solidFill>
              </a:rPr>
              <a:t>เพื่อขอความเห็นชอบ</a:t>
            </a:r>
            <a:endParaRPr lang="en-US" sz="2400" dirty="0">
              <a:solidFill>
                <a:srgbClr val="000000"/>
              </a:solidFill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9" name="Half Frame 8"/>
          <p:cNvSpPr/>
          <p:nvPr/>
        </p:nvSpPr>
        <p:spPr bwMode="auto">
          <a:xfrm>
            <a:off x="527717" y="5029725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495588" y="5666913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21742" y="500995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05771" y="5697365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9457"/>
            <a:ext cx="1296144" cy="14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การมอบอำนาจ (1)</a:t>
            </a:r>
            <a:endParaRPr lang="ko-KR" altLang="en-US" sz="5400" dirty="0">
              <a:solidFill>
                <a:srgbClr val="3D34F6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79512" y="1083236"/>
          <a:ext cx="8784976" cy="55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2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61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94" y="6000329"/>
            <a:ext cx="1140702" cy="8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4220960" y="2636912"/>
            <a:ext cx="648072" cy="12241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400" dirty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ประเภทของผู้มีอำนาจเหนือขึ้นไปหนึ่งชั้น</a:t>
            </a: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70</a:t>
            </a:fld>
            <a:endParaRPr lang="en-US" altLang="en-US" sz="1200" dirty="0">
              <a:latin typeface="Calibri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514497"/>
              </p:ext>
            </p:extLst>
          </p:nvPr>
        </p:nvGraphicFramePr>
        <p:xfrm>
          <a:off x="160081" y="1267827"/>
          <a:ext cx="8732399" cy="2665229"/>
        </p:xfrm>
        <a:graphic>
          <a:graphicData uri="http://schemas.openxmlformats.org/drawingml/2006/table">
            <a:tbl>
              <a:tblPr/>
              <a:tblGrid>
                <a:gridCol w="4877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46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1. ราชการส่วนกลางที่มีฐานะเทียบเท่ากรม</a:t>
                      </a: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ปลัดกระทรวง หรือปลัดทบวง แล้วแต่กรณี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720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2. ราชการส่วนภูมิภาค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ปลัดกระทรวงต้นสังกัดของหน่วยงานของรัฐเจ้าของงบประมาณ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20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3. ราชการส่วนท้องถิ่น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ผู้ว่าราชการจังหวัด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430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4. รัฐวิสาหกิจ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คณะกรรมการของรัฐวิสาหกิจ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015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5. มหาวิทยาลัยในกำกับของรัฐ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สภามหาวิทยาลัย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775381"/>
              </p:ext>
            </p:extLst>
          </p:nvPr>
        </p:nvGraphicFramePr>
        <p:xfrm>
          <a:off x="160081" y="3933056"/>
          <a:ext cx="8732399" cy="2637103"/>
        </p:xfrm>
        <a:graphic>
          <a:graphicData uri="http://schemas.openxmlformats.org/drawingml/2006/table">
            <a:tbl>
              <a:tblPr/>
              <a:tblGrid>
                <a:gridCol w="4877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46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7406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6. ส่วนราชการที่ขึ้นตรงต่อนายกรัฐมนตรีหรือรัฐมนตรี สำนักเลขาธิการวุฒิสภา สำนักเลขาธิการสภาผู้แทน</a:t>
                      </a:r>
                      <a:b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</a:b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ราษฎร หรือ กรุงเทพมหานคร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หัวหน้าหน่วยงานของรัฐนั้นเป็นผู้ใช้อำนาจเหนือขึ้นไปหนึ่งชั้น 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834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7. กรณีนอกเหนือจากที่กำหนดไว้ ตาม (1) – (6)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ผู้บังคับบัญชา ผู้กำกับดูแล หรือผู้ควบคุม</a:t>
                      </a:r>
                      <a:b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</a:b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ชั้นเหนือขึ้นไปหนึ่งชั้น แล้วแต่กรณี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453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8. กรณีไม่มีผู้บังคับบัญชา ผู้กำกับดูแล หรือผู้ควบคุม 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ให้หัวหน้าหน่วยงานของรัฐนั้นเป็นผู้ใช้อำนาจเหนือขึ้นไปหนึ่งชั้นเอง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9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19507479"/>
              </p:ext>
            </p:extLst>
          </p:nvPr>
        </p:nvGraphicFramePr>
        <p:xfrm>
          <a:off x="539552" y="836712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5868144" y="1042859"/>
            <a:ext cx="31494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th-TH" sz="2000" b="1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ใช้กับงานที่ไม่ซับซ้อน งานที่มีลักษณะเป็นงานประจำของหน่วยงานของรัฐ หรืองานที่มีมาตรฐานตามหลักวิชาชีพ และมีที่ปรึกษาซึ่งทำงานนั้นได้เป็นการทั่วไป โดยหน่วยงานของรัฐประกาศเชิญชวนที่ปรึกษาที่มีคุณสมบัติตรงตามเงื่อนไขที่กำหนดให้เข้ายื่นข้อเสนอกำหนด </a:t>
            </a: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107504" y="2407286"/>
            <a:ext cx="2928926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ใช้กับกรณีที่ใช้วิธีประกาศเชิญชวนทั่วไปแล้วไม่ผลดี หรือเป็นกรณีที่เป็นงานซับซ้อน หรือซับซ้อนมาก หรือกรณี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เป็นงานจ้างที่มีที่ปรึกษาจำนวนจำกัด 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ให้หน่วยงานของรัฐเชิญชวนเฉพาะ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ที่ปรึกษาที่มีคุณสมบัติตรงตามเงื่อนไข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ที่กำหนดซึ่งต้องไม่น้อยกว่า 3 ราย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ให้เข้ายื่นข้อเสนอ เว้นแต่ในงานที่มี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ที่ปรึกษาน้อยกว่า 3 ราย</a:t>
            </a: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5696934" y="3177823"/>
            <a:ext cx="3491880" cy="36933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ใช้กับกรณีที่ใช้ทั้งวิธีประกาศเชิญชวนทั่วไปและวิธีคัดเลือก หรือใช้วิธีคัดเลือกแล้วไม่ได้ผลดี หรือกรณีมีวงเงินค่าจ้างไม่เกินวงเงินตามที่กำหนด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ในกฎกระทรวง หรือกรณีจ้างที่ปรึกษารายเดิม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ทำต่อจากงานที่ได้ทำไว้แล้ว หรือกรณีเป็นงานจ้างที่มีที่ปรึกษาในงานที่จะจ้างนั้นจำนวนจำกัดและมีวงเงินค่าจ้างครั้งหนึ่งไม่เกินวงเงินตามที่กำหนดในกฎกระทรวง หรือกรณีในงานนั้น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มีที่ปรึกษาเพียงรายเดียว หรือกรณีเป็นงานที่มีความจำเป็นเร่งด่วนหรือที่เกี่ยวกับความมั่นคงของชาติ ให้หน่วยงานของรัฐเชิญชวนที่ปรึกษาที่มีคุณสมบัติตรงตามเงื่อนที่กำหนดรายใดรายหนึ่งให้เข้ายื่นข้อเสนอ หรือให้เข้าเจรจาต่อรองราย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55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pic>
        <p:nvPicPr>
          <p:cNvPr id="55298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3256"/>
            <a:ext cx="2125432" cy="103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0" name="สี่เหลี่ยมมุมมน 30"/>
          <p:cNvSpPr/>
          <p:nvPr/>
        </p:nvSpPr>
        <p:spPr>
          <a:xfrm>
            <a:off x="381000" y="1295400"/>
            <a:ext cx="4335016" cy="495300"/>
          </a:xfrm>
          <a:prstGeom prst="roundRect">
            <a:avLst/>
          </a:prstGeom>
          <a:solidFill>
            <a:srgbClr val="FDFDA9"/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ขั้นตอนการจ้างที่ปรึกษา </a:t>
            </a:r>
            <a:r>
              <a:rPr lang="th-TH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ทุกวิธี</a:t>
            </a:r>
          </a:p>
        </p:txBody>
      </p:sp>
      <p:grpSp>
        <p:nvGrpSpPr>
          <p:cNvPr id="11" name="กลุ่ม 24"/>
          <p:cNvGrpSpPr>
            <a:grpSpLocks/>
          </p:cNvGrpSpPr>
          <p:nvPr/>
        </p:nvGrpSpPr>
        <p:grpSpPr bwMode="auto">
          <a:xfrm>
            <a:off x="536445" y="1820951"/>
            <a:ext cx="7710801" cy="838200"/>
            <a:chOff x="2844858" y="2964231"/>
            <a:chExt cx="3545525" cy="685800"/>
          </a:xfrm>
        </p:grpSpPr>
        <p:sp>
          <p:nvSpPr>
            <p:cNvPr id="12" name="สี่เหลี่ยมมุมมน 17"/>
            <p:cNvSpPr/>
            <p:nvPr/>
          </p:nvSpPr>
          <p:spPr>
            <a:xfrm>
              <a:off x="3374621" y="2964231"/>
              <a:ext cx="3015762" cy="685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600" b="1" dirty="0">
                  <a:solidFill>
                    <a:srgbClr val="4B07D3"/>
                  </a:solidFill>
                  <a:latin typeface="Angsana New" pitchFamily="18" charset="-34"/>
                  <a:cs typeface="Angsana New" pitchFamily="18" charset="-34"/>
                </a:rPr>
                <a:t>การจัดทำร่างขอบเขตของงานจ้างที่ปรึกษา</a:t>
              </a:r>
            </a:p>
          </p:txBody>
        </p:sp>
        <p:sp>
          <p:nvSpPr>
            <p:cNvPr id="13" name="ลูกศรขวา 12"/>
            <p:cNvSpPr/>
            <p:nvPr/>
          </p:nvSpPr>
          <p:spPr>
            <a:xfrm>
              <a:off x="2844858" y="3022862"/>
              <a:ext cx="621442" cy="609167"/>
            </a:xfrm>
            <a:prstGeom prst="rightArrow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1600" b="1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5" name="สี่เหลี่ยมมุมมน 20"/>
          <p:cNvSpPr/>
          <p:nvPr/>
        </p:nvSpPr>
        <p:spPr bwMode="auto">
          <a:xfrm>
            <a:off x="1331505" y="2492895"/>
            <a:ext cx="7272808" cy="29667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 eaLnBrk="1" hangingPunct="1">
              <a:defRPr/>
            </a:pPr>
            <a:endPara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ให้หัวหน้าหน่วยงานของรัฐอาจแต่งตั้งคณะกรรมการขึ้นมา</a:t>
            </a:r>
            <a:b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คณะหนึ่ง หรือมอบหมายให้เจ้าหน้าที่หรือบุคคลใดบุคคลหนึ่ง จัดทำ</a:t>
            </a:r>
            <a:b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ร่างขอบเขตของงานจ้างที่ปรึกษา รวมทั้งกำหนดหลักเกณฑ์การพิจารณาคัดเลือกข้อเสนอ </a:t>
            </a:r>
          </a:p>
          <a:p>
            <a:pPr algn="thaiDist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องค์ประกอบ ระยะเวลาการพิจารณา และการประชุมให้เป็นไปตามที่หัวหน้าหน่วยงานของรัฐกำหนดตามความเหมาะสม</a:t>
            </a:r>
          </a:p>
          <a:p>
            <a:pPr algn="ctr" eaLnBrk="1" hangingPunct="1">
              <a:defRPr/>
            </a:pPr>
            <a:endParaRPr lang="th-TH" sz="2800" b="1" dirty="0">
              <a:solidFill>
                <a:srgbClr val="4B07D3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92079" y="220445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55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pSp>
        <p:nvGrpSpPr>
          <p:cNvPr id="11" name="กลุ่ม 24"/>
          <p:cNvGrpSpPr>
            <a:grpSpLocks/>
          </p:cNvGrpSpPr>
          <p:nvPr/>
        </p:nvGrpSpPr>
        <p:grpSpPr bwMode="auto">
          <a:xfrm>
            <a:off x="453742" y="1790700"/>
            <a:ext cx="7766167" cy="838200"/>
            <a:chOff x="2819400" y="2964231"/>
            <a:chExt cx="3570983" cy="685800"/>
          </a:xfrm>
        </p:grpSpPr>
        <p:sp>
          <p:nvSpPr>
            <p:cNvPr id="12" name="สี่เหลี่ยมมุมมน 17"/>
            <p:cNvSpPr/>
            <p:nvPr/>
          </p:nvSpPr>
          <p:spPr>
            <a:xfrm>
              <a:off x="3374621" y="2964231"/>
              <a:ext cx="3015762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4000" b="1" dirty="0">
                  <a:solidFill>
                    <a:srgbClr val="4B07D3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การจัดทำรายงานขอจ้างที่ปรึกษา </a:t>
              </a:r>
            </a:p>
          </p:txBody>
        </p:sp>
        <p:sp>
          <p:nvSpPr>
            <p:cNvPr id="13" name="ลูกศรขวา 12"/>
            <p:cNvSpPr/>
            <p:nvPr/>
          </p:nvSpPr>
          <p:spPr>
            <a:xfrm>
              <a:off x="2819400" y="2971800"/>
              <a:ext cx="621442" cy="609167"/>
            </a:xfrm>
            <a:prstGeom prst="rightArrow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1800" b="1">
                <a:solidFill>
                  <a:srgbClr val="FFFFFF"/>
                </a:solidFill>
              </a:endParaRPr>
            </a:p>
          </p:txBody>
        </p:sp>
      </p:grpSp>
      <p:sp>
        <p:nvSpPr>
          <p:cNvPr id="15" name="สี่เหลี่ยมมุมมน 20"/>
          <p:cNvSpPr/>
          <p:nvPr/>
        </p:nvSpPr>
        <p:spPr bwMode="auto">
          <a:xfrm>
            <a:off x="1621870" y="2513784"/>
            <a:ext cx="6598039" cy="10416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ให้เจ้าหน้าที่จัดทำรายงานขอจ้างที่ปรึกษาเสนอหัวหน้าหน่วยงานของรัฐ โดยเสนอผ่านหัวหน้าเจ้าหน้าที่ </a:t>
            </a:r>
          </a:p>
        </p:txBody>
      </p:sp>
      <p:grpSp>
        <p:nvGrpSpPr>
          <p:cNvPr id="14" name="กลุ่ม 24"/>
          <p:cNvGrpSpPr>
            <a:grpSpLocks/>
          </p:cNvGrpSpPr>
          <p:nvPr/>
        </p:nvGrpSpPr>
        <p:grpSpPr bwMode="auto">
          <a:xfrm>
            <a:off x="331665" y="3555420"/>
            <a:ext cx="7868561" cy="929638"/>
            <a:chOff x="2731168" y="2185054"/>
            <a:chExt cx="3618065" cy="760613"/>
          </a:xfrm>
        </p:grpSpPr>
        <p:sp>
          <p:nvSpPr>
            <p:cNvPr id="16" name="สี่เหลี่ยมมุมมน 17"/>
            <p:cNvSpPr/>
            <p:nvPr/>
          </p:nvSpPr>
          <p:spPr>
            <a:xfrm>
              <a:off x="3333471" y="2259867"/>
              <a:ext cx="3015762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4000" b="1" dirty="0">
                <a:solidFill>
                  <a:srgbClr val="4B07D3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ctr" eaLnBrk="1" hangingPunct="1">
                <a:defRPr/>
              </a:pPr>
              <a:r>
                <a:rPr lang="th-TH" sz="4000" b="1" dirty="0">
                  <a:solidFill>
                    <a:srgbClr val="4B07D3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การแต่งตั้งคณะกรรมการฯ</a:t>
              </a:r>
            </a:p>
            <a:p>
              <a:pPr algn="ctr" eaLnBrk="1" hangingPunct="1">
                <a:defRPr/>
              </a:pPr>
              <a:endParaRPr lang="th-TH" sz="4000" b="1" dirty="0">
                <a:solidFill>
                  <a:srgbClr val="4B07D3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7" name="ลูกศรขวา 16"/>
            <p:cNvSpPr/>
            <p:nvPr/>
          </p:nvSpPr>
          <p:spPr>
            <a:xfrm>
              <a:off x="2731168" y="2185054"/>
              <a:ext cx="621442" cy="609167"/>
            </a:xfrm>
            <a:prstGeom prst="rightArrow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1800" b="1">
                <a:solidFill>
                  <a:srgbClr val="FFFFFF"/>
                </a:solidFill>
              </a:endParaRPr>
            </a:p>
          </p:txBody>
        </p:sp>
      </p:grpSp>
      <p:sp>
        <p:nvSpPr>
          <p:cNvPr id="18" name="สี่เหลี่ยมมุมมน 20"/>
          <p:cNvSpPr/>
          <p:nvPr/>
        </p:nvSpPr>
        <p:spPr bwMode="auto">
          <a:xfrm>
            <a:off x="1602187" y="4437112"/>
            <a:ext cx="6598039" cy="11792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ให้หัวหน้าหน่วยงานของรัฐแต่งตั้งคณะกรรมการดำเนินงานจ้างที่ปรึกษาขึ้น เพื่อปฏิบัติการตามระเบียบนี้ พร้อมกับกำหนดระยะเวลาในการพิจารณาของคณะกรรมการ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2079" y="220445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55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sp>
        <p:nvSpPr>
          <p:cNvPr id="21" name="สี่เหลี่ยมมุมมน 30"/>
          <p:cNvSpPr/>
          <p:nvPr/>
        </p:nvSpPr>
        <p:spPr>
          <a:xfrm>
            <a:off x="381000" y="1295400"/>
            <a:ext cx="5199112" cy="495300"/>
          </a:xfrm>
          <a:prstGeom prst="roundRect">
            <a:avLst/>
          </a:prstGeom>
          <a:solidFill>
            <a:srgbClr val="FDFDA9"/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ขั้นตอนการจ้างที่ปรึกษา </a:t>
            </a:r>
            <a:r>
              <a:rPr lang="th-TH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ทุกวิธี (ต่อ)</a:t>
            </a:r>
          </a:p>
        </p:txBody>
      </p:sp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0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051720" y="1032891"/>
            <a:ext cx="5400600" cy="90963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คณะกรรมการดำเนินงานจ้างที่ปรึกษา</a:t>
            </a:r>
          </a:p>
        </p:txBody>
      </p:sp>
      <p:sp>
        <p:nvSpPr>
          <p:cNvPr id="20" name="สี่เหลี่ยมมุมมน 54"/>
          <p:cNvSpPr/>
          <p:nvPr/>
        </p:nvSpPr>
        <p:spPr>
          <a:xfrm>
            <a:off x="3648066" y="1870250"/>
            <a:ext cx="2304256" cy="5314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 4 คณะ ได้แก่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673" y="2473970"/>
            <a:ext cx="6059702" cy="117902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73" y="3392295"/>
            <a:ext cx="6087515" cy="110607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628" y="4296626"/>
            <a:ext cx="6048672" cy="1120072"/>
          </a:xfrm>
          <a:prstGeom prst="rect">
            <a:avLst/>
          </a:prstGeom>
        </p:spPr>
      </p:pic>
      <p:pic>
        <p:nvPicPr>
          <p:cNvPr id="57" name="รูปภาพ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673" y="5187742"/>
            <a:ext cx="6048672" cy="1108225"/>
          </a:xfrm>
          <a:prstGeom prst="rect">
            <a:avLst/>
          </a:prstGeom>
        </p:spPr>
      </p:pic>
      <p:sp>
        <p:nvSpPr>
          <p:cNvPr id="58" name="Title 1"/>
          <p:cNvSpPr txBox="1">
            <a:spLocks/>
          </p:cNvSpPr>
          <p:nvPr/>
        </p:nvSpPr>
        <p:spPr>
          <a:xfrm>
            <a:off x="192079" y="220445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55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9082" y="1113022"/>
            <a:ext cx="7910407" cy="1063806"/>
            <a:chOff x="842125" y="2033884"/>
            <a:chExt cx="7910407" cy="1637422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842125" y="2391644"/>
              <a:ext cx="1792537" cy="74265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b="1" dirty="0">
                  <a:solidFill>
                    <a:srgbClr val="4B07D3"/>
                  </a:solidFill>
                  <a:latin typeface="Angsana New" panose="02020603050405020304" pitchFamily="18" charset="-34"/>
                </a:rPr>
                <a:t>จนท.</a:t>
              </a:r>
              <a:endParaRPr lang="en-GB" altLang="th-TH" b="1" dirty="0">
                <a:solidFill>
                  <a:srgbClr val="4B07D3"/>
                </a:solidFill>
                <a:latin typeface="Angsana New" panose="02020603050405020304" pitchFamily="18" charset="-34"/>
              </a:endParaRPr>
            </a:p>
          </p:txBody>
        </p:sp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 rot="16211365">
              <a:off x="3362346" y="1374029"/>
              <a:ext cx="1637422" cy="2957132"/>
            </a:xfrm>
            <a:prstGeom prst="upDownArrow">
              <a:avLst>
                <a:gd name="adj1" fmla="val 50000"/>
                <a:gd name="adj2" fmla="val 48639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th-TH" sz="2400" b="1" dirty="0">
                  <a:solidFill>
                    <a:srgbClr val="4B07D3"/>
                  </a:solidFill>
                  <a:latin typeface="Angsana New" pitchFamily="18" charset="-34"/>
                  <a:cs typeface="Angsana New" pitchFamily="18" charset="-34"/>
                </a:rPr>
                <a:t>รายงานขอจ้าง</a:t>
              </a:r>
            </a:p>
            <a:p>
              <a:pPr algn="ctr">
                <a:defRPr/>
              </a:pPr>
              <a:r>
                <a:rPr lang="th-TH" sz="2400" b="1" dirty="0">
                  <a:solidFill>
                    <a:srgbClr val="4B07D3"/>
                  </a:solidFill>
                  <a:latin typeface="Angsana New" pitchFamily="18" charset="-34"/>
                  <a:cs typeface="Angsana New" pitchFamily="18" charset="-34"/>
                </a:rPr>
                <a:t>ผ่าน หน.จนท.</a:t>
              </a:r>
              <a:endParaRPr lang="en-GB" sz="2400" b="1" dirty="0">
                <a:solidFill>
                  <a:srgbClr val="4B07D3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5727452" y="2344348"/>
              <a:ext cx="3025080" cy="74265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 dirty="0">
                  <a:solidFill>
                    <a:srgbClr val="4B07D3"/>
                  </a:solidFill>
                  <a:latin typeface="Times New Roman" panose="02020603050405020304" pitchFamily="18" charset="0"/>
                  <a:cs typeface="JasmineUPC" panose="02020603050405020304" pitchFamily="18" charset="-34"/>
                </a:rPr>
                <a:t>หน.หน่วยงานของรัฐ</a:t>
              </a:r>
              <a:endParaRPr lang="en-GB" altLang="th-TH" sz="2800" b="1" dirty="0">
                <a:solidFill>
                  <a:srgbClr val="4B07D3"/>
                </a:solidFill>
                <a:latin typeface="Times New Roman" panose="02020603050405020304" pitchFamily="18" charset="0"/>
                <a:cs typeface="JasmineUPC" panose="02020603050405020304" pitchFamily="18" charset="-34"/>
              </a:endParaRPr>
            </a:p>
          </p:txBody>
        </p:sp>
      </p:grpSp>
      <p:grpSp>
        <p:nvGrpSpPr>
          <p:cNvPr id="23" name="กลุ่ม 27"/>
          <p:cNvGrpSpPr>
            <a:grpSpLocks/>
          </p:cNvGrpSpPr>
          <p:nvPr/>
        </p:nvGrpSpPr>
        <p:grpSpPr bwMode="auto">
          <a:xfrm>
            <a:off x="23453" y="2020690"/>
            <a:ext cx="1849966" cy="534367"/>
            <a:chOff x="905244" y="-23820"/>
            <a:chExt cx="3350211" cy="532635"/>
          </a:xfrm>
        </p:grpSpPr>
        <p:sp>
          <p:nvSpPr>
            <p:cNvPr id="24" name="สี่เหลี่ยมมุมมน 50"/>
            <p:cNvSpPr/>
            <p:nvPr/>
          </p:nvSpPr>
          <p:spPr>
            <a:xfrm>
              <a:off x="920726" y="-23820"/>
              <a:ext cx="3334729" cy="512441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สี่เหลี่ยมมุมมน 4"/>
            <p:cNvSpPr/>
            <p:nvPr/>
          </p:nvSpPr>
          <p:spPr>
            <a:xfrm>
              <a:off x="905244" y="24905"/>
              <a:ext cx="3306158" cy="483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35560" rIns="53340" bIns="35560" anchor="ctr"/>
            <a:lstStyle/>
            <a:p>
              <a:pPr algn="ctr" defTabSz="12446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2400" b="1" dirty="0">
                  <a:solidFill>
                    <a:srgbClr val="4B07D3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ตามรายการ ดังนี้</a:t>
              </a:r>
              <a:endParaRPr lang="th-TH" sz="2400" dirty="0">
                <a:solidFill>
                  <a:srgbClr val="4B07D3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156320" y="793299"/>
            <a:ext cx="3419128" cy="721022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รายงานขอจ้างที่ปรึกษา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01754" y="18314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55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11" y="2467287"/>
            <a:ext cx="249958" cy="26824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3441" y="2383280"/>
            <a:ext cx="5571779" cy="3690970"/>
            <a:chOff x="1304763" y="2748590"/>
            <a:chExt cx="5571779" cy="3690970"/>
          </a:xfrm>
        </p:grpSpPr>
        <p:grpSp>
          <p:nvGrpSpPr>
            <p:cNvPr id="27" name="กลุ่ม 28"/>
            <p:cNvGrpSpPr>
              <a:grpSpLocks/>
            </p:cNvGrpSpPr>
            <p:nvPr/>
          </p:nvGrpSpPr>
          <p:grpSpPr bwMode="auto">
            <a:xfrm>
              <a:off x="1633450" y="2748590"/>
              <a:ext cx="5219819" cy="361950"/>
              <a:chOff x="1572190" y="604350"/>
              <a:chExt cx="369476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28" name="สี่เหลี่ยมมุมมน 48"/>
              <p:cNvSpPr/>
              <p:nvPr/>
            </p:nvSpPr>
            <p:spPr>
              <a:xfrm>
                <a:off x="1572190" y="604350"/>
                <a:ext cx="3694764" cy="362029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สี่เหลี่ยมมุมมน 6"/>
              <p:cNvSpPr/>
              <p:nvPr/>
            </p:nvSpPr>
            <p:spPr>
              <a:xfrm>
                <a:off x="1582966" y="615465"/>
                <a:ext cx="3673213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1. เหตุผลและความจำเป็นที่ต้องจ้างที่ปรึกษา </a:t>
                </a:r>
              </a:p>
            </p:txBody>
          </p:sp>
        </p:grpSp>
        <p:grpSp>
          <p:nvGrpSpPr>
            <p:cNvPr id="30" name="กลุ่ม 29"/>
            <p:cNvGrpSpPr>
              <a:grpSpLocks/>
            </p:cNvGrpSpPr>
            <p:nvPr/>
          </p:nvGrpSpPr>
          <p:grpSpPr bwMode="auto">
            <a:xfrm>
              <a:off x="1624544" y="3116095"/>
              <a:ext cx="5235156" cy="361950"/>
              <a:chOff x="1572190" y="1056887"/>
              <a:chExt cx="369476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31" name="สี่เหลี่ยมมุมมน 46"/>
              <p:cNvSpPr/>
              <p:nvPr/>
            </p:nvSpPr>
            <p:spPr>
              <a:xfrm>
                <a:off x="1572190" y="1056887"/>
                <a:ext cx="3694764" cy="362029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สี่เหลี่ยมมุมมน 8"/>
              <p:cNvSpPr/>
              <p:nvPr/>
            </p:nvSpPr>
            <p:spPr>
              <a:xfrm>
                <a:off x="1581250" y="1058996"/>
                <a:ext cx="3673115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2. ขอบเขตของงานจ้างที่ปรึกษา </a:t>
                </a:r>
              </a:p>
            </p:txBody>
          </p:sp>
        </p:grpSp>
        <p:grpSp>
          <p:nvGrpSpPr>
            <p:cNvPr id="33" name="กลุ่ม 31"/>
            <p:cNvGrpSpPr>
              <a:grpSpLocks/>
            </p:cNvGrpSpPr>
            <p:nvPr/>
          </p:nvGrpSpPr>
          <p:grpSpPr bwMode="auto">
            <a:xfrm>
              <a:off x="1639079" y="3490534"/>
              <a:ext cx="5220622" cy="361950"/>
              <a:chOff x="1572190" y="1509423"/>
              <a:chExt cx="362974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34" name="สี่เหลี่ยมมุมมน 44"/>
              <p:cNvSpPr/>
              <p:nvPr/>
            </p:nvSpPr>
            <p:spPr>
              <a:xfrm>
                <a:off x="1572190" y="1509423"/>
                <a:ext cx="3629743" cy="362029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สี่เหลี่ยมมุมมน 10"/>
              <p:cNvSpPr/>
              <p:nvPr/>
            </p:nvSpPr>
            <p:spPr>
              <a:xfrm>
                <a:off x="1582967" y="1520538"/>
                <a:ext cx="3618967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3. คุณสมบัติของที่ปรึกษาที่จะจ้าง </a:t>
                </a:r>
              </a:p>
            </p:txBody>
          </p:sp>
        </p:grpSp>
        <p:grpSp>
          <p:nvGrpSpPr>
            <p:cNvPr id="36" name="กลุ่ม 32"/>
            <p:cNvGrpSpPr>
              <a:grpSpLocks/>
            </p:cNvGrpSpPr>
            <p:nvPr/>
          </p:nvGrpSpPr>
          <p:grpSpPr bwMode="auto">
            <a:xfrm>
              <a:off x="1627830" y="3892080"/>
              <a:ext cx="5248712" cy="361950"/>
              <a:chOff x="1572190" y="1961959"/>
              <a:chExt cx="369476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37" name="สี่เหลี่ยมมุมมน 42"/>
              <p:cNvSpPr/>
              <p:nvPr/>
            </p:nvSpPr>
            <p:spPr>
              <a:xfrm>
                <a:off x="1572190" y="1961959"/>
                <a:ext cx="3694764" cy="362029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สี่เหลี่ยมมุมมน 12"/>
              <p:cNvSpPr/>
              <p:nvPr/>
            </p:nvSpPr>
            <p:spPr>
              <a:xfrm>
                <a:off x="1582966" y="1973073"/>
                <a:ext cx="3673213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4. ราคากลางงานจ้างที่ปรึกษา </a:t>
                </a:r>
              </a:p>
            </p:txBody>
          </p:sp>
        </p:grp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8957" y="3128464"/>
              <a:ext cx="249958" cy="268247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974" y="3870485"/>
              <a:ext cx="249958" cy="268247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4763" y="4342868"/>
              <a:ext cx="249958" cy="268247"/>
            </a:xfrm>
            <a:prstGeom prst="rect">
              <a:avLst/>
            </a:prstGeom>
          </p:spPr>
        </p:pic>
        <p:grpSp>
          <p:nvGrpSpPr>
            <p:cNvPr id="40" name="กลุ่ม 28"/>
            <p:cNvGrpSpPr>
              <a:grpSpLocks/>
            </p:cNvGrpSpPr>
            <p:nvPr/>
          </p:nvGrpSpPr>
          <p:grpSpPr bwMode="auto">
            <a:xfrm>
              <a:off x="1627830" y="4973175"/>
              <a:ext cx="5219819" cy="361950"/>
              <a:chOff x="1572190" y="604348"/>
              <a:chExt cx="369476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9" name="สี่เหลี่ยมมุมมน 48"/>
              <p:cNvSpPr/>
              <p:nvPr/>
            </p:nvSpPr>
            <p:spPr>
              <a:xfrm>
                <a:off x="1572190" y="604348"/>
                <a:ext cx="3694764" cy="362029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0" name="สี่เหลี่ยมมุมมน 6"/>
              <p:cNvSpPr/>
              <p:nvPr/>
            </p:nvSpPr>
            <p:spPr>
              <a:xfrm>
                <a:off x="1582966" y="615464"/>
                <a:ext cx="3673213" cy="33979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6. กําหนดเวลาแล้วเสร็จของงานจ้างที่ปรึกษา </a:t>
                </a:r>
              </a:p>
            </p:txBody>
          </p:sp>
        </p:grpSp>
        <p:grpSp>
          <p:nvGrpSpPr>
            <p:cNvPr id="41" name="กลุ่ม 29"/>
            <p:cNvGrpSpPr>
              <a:grpSpLocks/>
            </p:cNvGrpSpPr>
            <p:nvPr/>
          </p:nvGrpSpPr>
          <p:grpSpPr bwMode="auto">
            <a:xfrm>
              <a:off x="1618228" y="5354977"/>
              <a:ext cx="5235156" cy="361949"/>
              <a:chOff x="1572190" y="1056890"/>
              <a:chExt cx="3694764" cy="362028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6" name="สี่เหลี่ยมมุมมน 46"/>
              <p:cNvSpPr/>
              <p:nvPr/>
            </p:nvSpPr>
            <p:spPr>
              <a:xfrm>
                <a:off x="1572190" y="1056890"/>
                <a:ext cx="3694764" cy="362028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7" name="สี่เหลี่ยมมุมมน 8"/>
              <p:cNvSpPr/>
              <p:nvPr/>
            </p:nvSpPr>
            <p:spPr>
              <a:xfrm>
                <a:off x="1583015" y="1068001"/>
                <a:ext cx="3673115" cy="33979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7. วิธีจ้างที่ปรึกษา และเหตุผลที่ต้องจ้างที่ปรึกษาโดยวิธีนั้น</a:t>
                </a:r>
              </a:p>
            </p:txBody>
          </p:sp>
        </p:grpSp>
        <p:grpSp>
          <p:nvGrpSpPr>
            <p:cNvPr id="42" name="กลุ่ม 31"/>
            <p:cNvGrpSpPr>
              <a:grpSpLocks/>
            </p:cNvGrpSpPr>
            <p:nvPr/>
          </p:nvGrpSpPr>
          <p:grpSpPr bwMode="auto">
            <a:xfrm>
              <a:off x="1624910" y="5741265"/>
              <a:ext cx="5247233" cy="361949"/>
              <a:chOff x="1572190" y="1509426"/>
              <a:chExt cx="3629744" cy="362028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4" name="สี่เหลี่ยมมุมมน 44"/>
              <p:cNvSpPr/>
              <p:nvPr/>
            </p:nvSpPr>
            <p:spPr>
              <a:xfrm>
                <a:off x="1572190" y="1509426"/>
                <a:ext cx="3629743" cy="362028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สี่เหลี่ยมมุมมน 10"/>
              <p:cNvSpPr/>
              <p:nvPr/>
            </p:nvSpPr>
            <p:spPr>
              <a:xfrm>
                <a:off x="1582967" y="1520538"/>
                <a:ext cx="3618967" cy="33979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8. หลักเกณฑ์การพิจารณาคัดเลือกข้อเสนอ</a:t>
                </a:r>
              </a:p>
            </p:txBody>
          </p:sp>
        </p:grpSp>
        <p:grpSp>
          <p:nvGrpSpPr>
            <p:cNvPr id="43" name="กลุ่ม 32"/>
            <p:cNvGrpSpPr>
              <a:grpSpLocks/>
            </p:cNvGrpSpPr>
            <p:nvPr/>
          </p:nvGrpSpPr>
          <p:grpSpPr bwMode="auto">
            <a:xfrm>
              <a:off x="1624170" y="6077611"/>
              <a:ext cx="5248712" cy="361949"/>
              <a:chOff x="1572190" y="1961959"/>
              <a:chExt cx="3694764" cy="362028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2" name="สี่เหลี่ยมมุมมน 42"/>
              <p:cNvSpPr/>
              <p:nvPr/>
            </p:nvSpPr>
            <p:spPr>
              <a:xfrm>
                <a:off x="1572190" y="1961959"/>
                <a:ext cx="3694764" cy="362028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3" name="สี่เหลี่ยมมุมมน 12"/>
              <p:cNvSpPr/>
              <p:nvPr/>
            </p:nvSpPr>
            <p:spPr>
              <a:xfrm>
                <a:off x="1582966" y="1973073"/>
                <a:ext cx="3673213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9. ข้อเสนออื่นๆ (เช่น แต่งตั้ง </a:t>
                </a:r>
                <a:r>
                  <a:rPr lang="th-TH" sz="2200" b="1" dirty="0" err="1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คกก</a:t>
                </a: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.)</a:t>
                </a:r>
              </a:p>
            </p:txBody>
          </p:sp>
        </p:grpSp>
        <p:pic>
          <p:nvPicPr>
            <p:cNvPr id="44" name="รูปภาพ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3302" y="5834967"/>
              <a:ext cx="249958" cy="268247"/>
            </a:xfrm>
            <a:prstGeom prst="rect">
              <a:avLst/>
            </a:prstGeom>
          </p:spPr>
        </p:pic>
        <p:pic>
          <p:nvPicPr>
            <p:cNvPr id="45" name="รูปภาพ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974" y="3477227"/>
              <a:ext cx="249958" cy="268247"/>
            </a:xfrm>
            <a:prstGeom prst="rect">
              <a:avLst/>
            </a:prstGeom>
          </p:spPr>
        </p:pic>
        <p:pic>
          <p:nvPicPr>
            <p:cNvPr id="46" name="รูปภาพ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933" y="5437563"/>
              <a:ext cx="249958" cy="268247"/>
            </a:xfrm>
            <a:prstGeom prst="rect">
              <a:avLst/>
            </a:prstGeom>
          </p:spPr>
        </p:pic>
        <p:pic>
          <p:nvPicPr>
            <p:cNvPr id="47" name="รูปภาพ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9104" y="6160201"/>
              <a:ext cx="249958" cy="268247"/>
            </a:xfrm>
            <a:prstGeom prst="rect">
              <a:avLst/>
            </a:prstGeom>
          </p:spPr>
        </p:pic>
        <p:grpSp>
          <p:nvGrpSpPr>
            <p:cNvPr id="48" name="กลุ่ม 33"/>
            <p:cNvGrpSpPr>
              <a:grpSpLocks/>
            </p:cNvGrpSpPr>
            <p:nvPr/>
          </p:nvGrpSpPr>
          <p:grpSpPr bwMode="auto">
            <a:xfrm>
              <a:off x="1602975" y="4265139"/>
              <a:ext cx="5262946" cy="692538"/>
              <a:chOff x="1572190" y="2414498"/>
              <a:chExt cx="3694764" cy="270211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50" name="สี่เหลี่ยมมุมมน 40"/>
              <p:cNvSpPr/>
              <p:nvPr/>
            </p:nvSpPr>
            <p:spPr>
              <a:xfrm>
                <a:off x="1572190" y="2414498"/>
                <a:ext cx="3694764" cy="266913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1" name="สี่เหลี่ยมมุมมน 14"/>
              <p:cNvSpPr/>
              <p:nvPr/>
            </p:nvSpPr>
            <p:spPr>
              <a:xfrm>
                <a:off x="1582966" y="2425613"/>
                <a:ext cx="3683987" cy="25909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5. วงเงินที่จะจ้างที่ปรึกษา โดยให้ระบุวงเงินงบประมาณถ้าไม่มีวงเงินดังกล่าว ให้ระบุวงเงินที่ประมาณว่าจะจ้างในครั้งนั้น</a:t>
                </a:r>
              </a:p>
            </p:txBody>
          </p:sp>
        </p:grpSp>
        <p:pic>
          <p:nvPicPr>
            <p:cNvPr id="49" name="รูปภาพ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4763" y="4984289"/>
              <a:ext cx="249958" cy="268247"/>
            </a:xfrm>
            <a:prstGeom prst="rect">
              <a:avLst/>
            </a:prstGeom>
          </p:spPr>
        </p:pic>
      </p:grpSp>
      <p:grpSp>
        <p:nvGrpSpPr>
          <p:cNvPr id="63" name="กลุ่ม 33"/>
          <p:cNvGrpSpPr>
            <a:grpSpLocks/>
          </p:cNvGrpSpPr>
          <p:nvPr/>
        </p:nvGrpSpPr>
        <p:grpSpPr bwMode="auto">
          <a:xfrm>
            <a:off x="395536" y="6129231"/>
            <a:ext cx="8352928" cy="652033"/>
            <a:chOff x="1572190" y="2333982"/>
            <a:chExt cx="3694764" cy="26735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4" name="สี่เหลี่ยมมุมมน 40"/>
            <p:cNvSpPr/>
            <p:nvPr/>
          </p:nvSpPr>
          <p:spPr>
            <a:xfrm>
              <a:off x="1572190" y="2333982"/>
              <a:ext cx="3694764" cy="267354"/>
            </a:xfrm>
            <a:prstGeom prst="roundRect">
              <a:avLst>
                <a:gd name="adj" fmla="val 10000"/>
              </a:avLst>
            </a:prstGeom>
            <a:grpFill/>
            <a:ln w="12700"/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สี่เหลี่ยมมุมมน 14"/>
            <p:cNvSpPr/>
            <p:nvPr/>
          </p:nvSpPr>
          <p:spPr>
            <a:xfrm>
              <a:off x="1582966" y="2349664"/>
              <a:ext cx="3683987" cy="2516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4290" tIns="22860" rIns="34290" bIns="22860" anchor="ctr"/>
            <a:lstStyle/>
            <a:p>
              <a:pPr defTabSz="8001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                  </a:t>
              </a: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เจ้าหน้าที่ทำรายงานเสนอหัวหน้าหน่วยงานของรัฐ เมื่อหัวหน้าหน่วยงานของรัฐ</a:t>
              </a:r>
              <a:b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ให้ความเห็นชอบฯ รายงานที่เสนอแล้ว  ให้เจ้าหน้าที่ดำเนินการจ้างตามวิธีนั้นต่อไปได้</a:t>
              </a:r>
            </a:p>
          </p:txBody>
        </p:sp>
      </p:grpSp>
      <p:pic>
        <p:nvPicPr>
          <p:cNvPr id="66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โดยวิธีประกาศเชิญชวนทั่วไป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5536" y="1768696"/>
            <a:ext cx="8568952" cy="40365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ให้เจ้าหน้าที่จัดทำเอกสารจ้างที่ปรึกษาโดยวิธีประกาศเชิญชวนทั่วไป พร้อมประกาศเผยแพร่ ตามแบบที่คณะกรรมการนโยบายกำหนด</a:t>
            </a:r>
            <a:endParaRPr lang="en-US" sz="3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ทำรายงานขอจ้างที่ปรึกษา  โดยเจ้าหน้าที่ทำรายงานเสนอหัวหน้าหน่วยงานของรัฐ ผ่านหัวหน้าเจ้าหน้าที่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แต่งตั้งคณะกรรมการฯ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600" b="1" dirty="0">
                <a:solidFill>
                  <a:srgbClr val="D42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	</a:t>
            </a:r>
            <a:endParaRPr lang="th-TH" sz="2600" b="1" dirty="0">
              <a:solidFill>
                <a:srgbClr val="0000CC"/>
              </a:solidFill>
              <a:cs typeface="JasmineUPC" pitchFamily="18" charset="-34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26551"/>
            <a:ext cx="21336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263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 ขั้นตอนการประกาศเผยแพร่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 เมื่อหัวหน้าหน่วยงานของรัฐให้ความเห็นชอบรายงานขอจ้างที่ปรึกษาแล้ว ให้หัวหน้าเจ้าหน้าที่เผยแพร่ประกาศและเอกสารจ้างที่ปรึกษาในระบบเครือข่ายสารสนเทศของกรมบัญชีกลางและของหน่วยงานของรัฐ และให้ปิดประกาศโดยเปิดเผย ณ สถานที่ปิดประกาศของหน่วยงานของรัฐ เป็นเวลาติดต่อกันไม่น้อยกว่า 5 วันทำการ 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การให้เอกสารจ้างที่ปรึกษา รวมทั้งเอกสารที่เกี่ยวข้อง  จะให้ไปพร้อมกันกับการเผยแพร่ประกาศและเอกสารจ้างที่ปรึกษา เพื่อให้ที่ปรึกษาที่ประสงค์จะเข้ายื่นข้อเสนอสามารถขอรับเอกสารจ้างที่ปรึกษาตั้งแต่วันเริ่มต้นประกาศจนถึงวันสุดท้ายของการเผยแพร่ประกาศและเอกสารจ้างที่ปรึกษา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ให้กำหนดวัน เวลาในการยื่นข้อเสนอเป็นวันทำการเพียงวันเดียว นับถัดจากวันสุดท้ายของการเผยแพร่ประกาศและเอกสารจ้างที่ปรึกษา</a:t>
            </a: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77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22255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5442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เปิดซองข้อเสนอ และตรวจสอบเอกสารหลักฐานต่างๆ ของที่ปรึกษาผู้ยื่นข้อเสนอทุกราย แล้วให้กรรมการทุกคนลงลายมือชื่อกำกับไว้ทุกแผ่น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ตรวจสอบการมีผลประโยชน์ร่วมกัน และเอกสารหลักฐานต่างๆ ของที่ปรึกษาผู้ยื่นข้อเสนอ แล้วคัดเลือกที่ปรึกษาผู้ยื่นข้อเสนอที่ไม่มีผลประโยชน์ร่วมกัน และยื่นเอกสารครบถ้วน ถูกต้อง มีคุณสมบัติและข้อเสนอด้านคุณภาพที่ครบถ้วน ถูกต้อง ตามเงื่อนไขที่หน่วยงานของรัฐกำหนดไว้ในเอกสารจ้างที่ปรึกษา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ในกระบวนการพิจารณา อาจสอบถามข้อเท็จจริงเพิ่มเติมจากที่ปรึกษาผู้ยื่นข้อเสนอรายใดก็ได้ แต่จะให้ที่ปรึกษาผู้ยื่นข้อเสนอรายใดเปลี่ยนแปลงสาระสำคัญที่เสนอไว้แล้วมิได้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ที่ปรึกษาผู้ยื่นข้อเสนอรายใดมีคุณสมบัติไม่ครบถ้วนตามเงื่อนไขที่หน่วยงานของรัฐ        ได้กำหนดไว้  ให้คณะกรรมการตัดรายชื่อของที่ปรึกษาผู้ยื่นข้อเสนอรายนั้น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78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8581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13184" y="1338995"/>
            <a:ext cx="8435280" cy="43222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เปิดซองข้อเสนอด้านราคาของที่ปรึกษาผู้ยื่นข้อเสนอรายที่ถูกต้อง และพิจารณาเลือกรายที่เสนอราคาต่ำสุด และจัดลำดับ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กรณีที่ปรึกษาผู้ยื่นข้อเสนอรายที่คัดเลือกไว้ซึ่งเสนอราคาต่ำสุด ไม่เข้าทำสัญญาหรือข้อตกลงกับหน่วยงานของรัฐในเวลาที่กำหนดตามเอกสารจ้างที่ปรึกษา ให้คณะกรรมการพิจารณาผู้ที่เสนอราคาต่ำสุดรายถัดไป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กรณีที่มีที่ปรึกษาผู้ยื่นข้อเสนอเสนอราคาต่ำสุดเท่ากันหลายราย ให้เรียกที่ปรึกษาดังกล่าวมาเสนอราคาใหม่ด้วยวิธีการยื่นซองข้อเสนอด้านราคา และพิจารณาเลือกรายที่เสนอราคาต่ำสุด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79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35083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/>
          <p:cNvSpPr>
            <a:spLocks noChangeArrowheads="1"/>
          </p:cNvSpPr>
          <p:nvPr/>
        </p:nvSpPr>
        <p:spPr bwMode="auto">
          <a:xfrm>
            <a:off x="2987675" y="1844675"/>
            <a:ext cx="5616575" cy="1584325"/>
          </a:xfrm>
          <a:prstGeom prst="wedgeRoundRectCallout">
            <a:avLst>
              <a:gd name="adj1" fmla="val -35190"/>
              <a:gd name="adj2" fmla="val 42685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มอบอำนาจให้แก่ ผู้ว่าราชการจังหวัด </a:t>
            </a:r>
            <a:b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ผู้ว่าฯ สามารถมอบอำนาจต่อไปได้</a:t>
            </a:r>
          </a:p>
        </p:txBody>
      </p:sp>
      <p:sp>
        <p:nvSpPr>
          <p:cNvPr id="15364" name="AutoShape 5"/>
          <p:cNvSpPr>
            <a:spLocks noChangeArrowheads="1"/>
          </p:cNvSpPr>
          <p:nvPr/>
        </p:nvSpPr>
        <p:spPr bwMode="auto">
          <a:xfrm>
            <a:off x="179388" y="1700213"/>
            <a:ext cx="1798637" cy="2520950"/>
          </a:xfrm>
          <a:prstGeom prst="octagon">
            <a:avLst>
              <a:gd name="adj" fmla="val 2928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44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ผู้มอบ</a:t>
            </a:r>
          </a:p>
          <a:p>
            <a:pPr algn="ctr" eaLnBrk="1" hangingPunct="1"/>
            <a:r>
              <a:rPr lang="th-TH" sz="44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อำนาจ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2124075" y="2349500"/>
            <a:ext cx="792163" cy="719138"/>
          </a:xfrm>
          <a:prstGeom prst="rightArrow">
            <a:avLst>
              <a:gd name="adj1" fmla="val 50000"/>
              <a:gd name="adj2" fmla="val 2753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6" name="AutoShape 7"/>
          <p:cNvSpPr>
            <a:spLocks noChangeArrowheads="1"/>
          </p:cNvSpPr>
          <p:nvPr/>
        </p:nvSpPr>
        <p:spPr bwMode="auto">
          <a:xfrm>
            <a:off x="3492500" y="3429000"/>
            <a:ext cx="792163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8" name="AutoShape 9"/>
          <p:cNvSpPr>
            <a:spLocks noChangeArrowheads="1"/>
          </p:cNvSpPr>
          <p:nvPr/>
        </p:nvSpPr>
        <p:spPr bwMode="auto">
          <a:xfrm>
            <a:off x="7092950" y="3429000"/>
            <a:ext cx="863600" cy="5762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9" name="AutoShape 10"/>
          <p:cNvSpPr>
            <a:spLocks noChangeArrowheads="1"/>
          </p:cNvSpPr>
          <p:nvPr/>
        </p:nvSpPr>
        <p:spPr bwMode="auto">
          <a:xfrm>
            <a:off x="1978025" y="3404394"/>
            <a:ext cx="1655763" cy="649288"/>
          </a:xfrm>
          <a:prstGeom prst="leftArrow">
            <a:avLst>
              <a:gd name="adj1" fmla="val 50000"/>
              <a:gd name="adj2" fmla="val 6375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1800" b="1">
                <a:solidFill>
                  <a:srgbClr val="FFFF00"/>
                </a:solidFill>
              </a:rPr>
              <a:t>แจ้ง</a:t>
            </a:r>
          </a:p>
        </p:txBody>
      </p:sp>
      <p:sp>
        <p:nvSpPr>
          <p:cNvPr id="15370" name="AutoShape 11"/>
          <p:cNvSpPr>
            <a:spLocks noChangeArrowheads="1"/>
          </p:cNvSpPr>
          <p:nvPr/>
        </p:nvSpPr>
        <p:spPr bwMode="auto">
          <a:xfrm rot="-5400000">
            <a:off x="-288131" y="4904582"/>
            <a:ext cx="2447925" cy="1081087"/>
          </a:xfrm>
          <a:prstGeom prst="rightArrow">
            <a:avLst>
              <a:gd name="adj1" fmla="val 18741"/>
              <a:gd name="adj2" fmla="val 75215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234508" name="AutoShape 12"/>
          <p:cNvSpPr>
            <a:spLocks noChangeArrowheads="1"/>
          </p:cNvSpPr>
          <p:nvPr/>
        </p:nvSpPr>
        <p:spPr bwMode="auto">
          <a:xfrm>
            <a:off x="1042989" y="6021388"/>
            <a:ext cx="7201420" cy="647700"/>
          </a:xfrm>
          <a:custGeom>
            <a:avLst/>
            <a:gdLst>
              <a:gd name="G0" fmla="+- 15568 0 0"/>
              <a:gd name="G1" fmla="+- 21600 0 0"/>
              <a:gd name="G2" fmla="+- 13935 0 0"/>
              <a:gd name="G3" fmla="*/ 15568 1 2"/>
              <a:gd name="G4" fmla="+- G3 10800 0"/>
              <a:gd name="G5" fmla="+- 21600 15568 21600"/>
              <a:gd name="G6" fmla="+- 21600 13935 0"/>
              <a:gd name="G7" fmla="*/ G6 1 2"/>
              <a:gd name="G8" fmla="*/ 21600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21600 1 2"/>
              <a:gd name="G15" fmla="+- G5 0 G4"/>
              <a:gd name="G16" fmla="+- G0 0 G4"/>
              <a:gd name="G17" fmla="*/ G2 G15 G16"/>
              <a:gd name="T0" fmla="*/ 18584 w 21600"/>
              <a:gd name="T1" fmla="*/ 0 h 21600"/>
              <a:gd name="T2" fmla="*/ 15568 w 21600"/>
              <a:gd name="T3" fmla="*/ 13935 h 21600"/>
              <a:gd name="T4" fmla="*/ 0 w 21600"/>
              <a:gd name="T5" fmla="*/ 18584 h 21600"/>
              <a:gd name="T6" fmla="*/ 10800 w 21600"/>
              <a:gd name="T7" fmla="*/ 21600 h 21600"/>
              <a:gd name="T8" fmla="*/ 21600 w 21600"/>
              <a:gd name="T9" fmla="*/ 17768 h 21600"/>
              <a:gd name="T10" fmla="*/ 21600 w 21600"/>
              <a:gd name="T11" fmla="*/ 13935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584" y="0"/>
                </a:moveTo>
                <a:lnTo>
                  <a:pt x="15568" y="13935"/>
                </a:lnTo>
                <a:lnTo>
                  <a:pt x="15568" y="13935"/>
                </a:lnTo>
                <a:lnTo>
                  <a:pt x="15568" y="15568"/>
                </a:lnTo>
                <a:lnTo>
                  <a:pt x="0" y="1556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3935"/>
                </a:lnTo>
                <a:lnTo>
                  <a:pt x="21600" y="13935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                </a:t>
            </a:r>
            <a:r>
              <a:rPr lang="th-TH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ไ</a:t>
            </a:r>
            <a:r>
              <a:rPr lang="th-TH" b="1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ด้รับความเห็นชอบ</a:t>
            </a:r>
          </a:p>
        </p:txBody>
      </p:sp>
      <p:sp>
        <p:nvSpPr>
          <p:cNvPr id="15372" name="AutoShape 13"/>
          <p:cNvSpPr>
            <a:spLocks noChangeArrowheads="1"/>
          </p:cNvSpPr>
          <p:nvPr/>
        </p:nvSpPr>
        <p:spPr bwMode="auto">
          <a:xfrm>
            <a:off x="2916238" y="914400"/>
            <a:ext cx="5770562" cy="785813"/>
          </a:xfrm>
          <a:prstGeom prst="flowChartAlternateProcess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36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มอบอำนาจต่อตามระเบียบกระทรวงกลาโหม</a:t>
            </a:r>
          </a:p>
        </p:txBody>
      </p:sp>
      <p:sp>
        <p:nvSpPr>
          <p:cNvPr id="15373" name="AutoShape 14"/>
          <p:cNvSpPr>
            <a:spLocks noChangeArrowheads="1"/>
          </p:cNvSpPr>
          <p:nvPr/>
        </p:nvSpPr>
        <p:spPr bwMode="auto">
          <a:xfrm rot="-1985403">
            <a:off x="1957388" y="1498600"/>
            <a:ext cx="720725" cy="642938"/>
          </a:xfrm>
          <a:prstGeom prst="rightArrow">
            <a:avLst>
              <a:gd name="adj1" fmla="val 50000"/>
              <a:gd name="adj2" fmla="val 2802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-28575"/>
            <a:ext cx="7467600" cy="1039813"/>
          </a:xfrm>
        </p:spPr>
        <p:txBody>
          <a:bodyPr/>
          <a:lstStyle/>
          <a:p>
            <a:r>
              <a:rPr lang="th-TH" sz="40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การมอบอำนาจ (</a:t>
            </a:r>
            <a:r>
              <a:rPr lang="en-US" sz="40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40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  <p:sp>
        <p:nvSpPr>
          <p:cNvPr id="2" name="สี่เหลี่ยมผืนผ้ามุมมน 1"/>
          <p:cNvSpPr/>
          <p:nvPr/>
        </p:nvSpPr>
        <p:spPr bwMode="auto">
          <a:xfrm>
            <a:off x="2105050" y="4134830"/>
            <a:ext cx="4083024" cy="18865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800" b="1" dirty="0">
                <a:solidFill>
                  <a:srgbClr val="3D34F6"/>
                </a:solidFill>
              </a:rPr>
              <a:t>รองผู้ว่าฯ , ผู้ช่วยผู้ว่าฯ ,ปลัดจังหวัด , หัวหน้าส่วนราชการประจำจังหวัด </a:t>
            </a:r>
          </a:p>
          <a:p>
            <a:r>
              <a:rPr lang="th-TH" sz="2400" b="1" dirty="0">
                <a:solidFill>
                  <a:srgbClr val="3D34F6"/>
                </a:solidFill>
              </a:rPr>
              <a:t>(ผู้ว่าฯ แจ้งผู้มอบอำนาจชั้นต้นทราบด้วย)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 bwMode="auto">
          <a:xfrm>
            <a:off x="6511925" y="4125913"/>
            <a:ext cx="2016125" cy="15494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3600" b="1" dirty="0">
                <a:solidFill>
                  <a:srgbClr val="3D34F6"/>
                </a:solidFill>
              </a:rPr>
              <a:t>   </a:t>
            </a:r>
            <a:r>
              <a:rPr lang="th-TH" sz="3200" b="1" dirty="0">
                <a:solidFill>
                  <a:srgbClr val="3D34F6"/>
                </a:solidFill>
              </a:rPr>
              <a:t>บุคคลอื่น</a:t>
            </a:r>
          </a:p>
        </p:txBody>
      </p:sp>
    </p:spTree>
    <p:extLst>
      <p:ext uri="{BB962C8B-B14F-4D97-AF65-F5344CB8AC3E}">
        <p14:creationId xmlns:p14="http://schemas.microsoft.com/office/powerpoint/2010/main" val="26152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13184" y="1137444"/>
            <a:ext cx="8435280" cy="54599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endParaRPr lang="th-TH" sz="24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จัดทำรายงานผลการพิจารณา และความเห็นพร้อมด้วยเอกสารที่ได้รับไว้ทั้งหมดต่อ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หัวหน้าหน่วยงานของรัฐผ่านหัวหน้าเจ้าหน้าที่เพื่อพิจารณาให้ความเห็นชอบ โดยรายงานผลการพิจารณาดังกล่าวอย่างน้อยให้ประกอบด้วย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(1) รายละเอียดงานจ้างที่ปรึกษา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(2) รายชื่อที่ปรึกษา วงเงินที่เสนอ และข้อเสนอของที่ปรึกษาทุกราย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(3) รายชื่อที่ปรึกษาที่ผ่านการคัดเลือกว่าไม่เป็นผู้มีผลประโยชน์ร่วมกัน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(4) หลักเกณฑ์การพิจารณาคัดเลือกข้อเสนอ พร้อมเกณฑ์การให้คะแนน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(5) ผลการพิจารณาคัดเลือกข้อเสนอและการให้คะแนนข้อเสนอของที่ปรึกษา   ทุกราย พร้อมเหตุผลสนับสนุนในการพิจารณา</a:t>
            </a:r>
          </a:p>
        </p:txBody>
      </p:sp>
      <p:pic>
        <p:nvPicPr>
          <p:cNvPr id="9" name="Picture 18" descr="new_memb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10081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80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39141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487200" y="1137444"/>
            <a:ext cx="3868737" cy="1380331"/>
          </a:xfrm>
          <a:solidFill>
            <a:srgbClr val="FDFDA9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กรณีมีผู้ยื่นข้อเสนอเพียงรายเดียว    </a:t>
            </a:r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มีผู้ยื่นข้อเสนอหลายราย             แต่ผ่านการคัดเลือกเพียงรายเดียว</a:t>
            </a:r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2"/>
          </p:nvPr>
        </p:nvSpPr>
        <p:spPr>
          <a:xfrm>
            <a:off x="482002" y="2524362"/>
            <a:ext cx="3868737" cy="3876254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หากคณะกรรมการพิจารณาแล้วเห็นว่า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มีเหตุผลสมควรที่จะดำเนินการต่อไป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โดยไม่ต้องยกเลิก ให้คณะกรรมการต่อรองกับที่ปรึกษารายนั้น แล้วเสนอความเห็นต่อหัวหน้าหน่วยงานของรัฐต่อไป</a:t>
            </a: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quarter" idx="3"/>
          </p:nvPr>
        </p:nvSpPr>
        <p:spPr>
          <a:xfrm>
            <a:off x="4617574" y="1171054"/>
            <a:ext cx="4119314" cy="99761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กรณีที่ไม่มีผู้ยื่นข้อเสนอ </a:t>
            </a:r>
          </a:p>
          <a:p>
            <a:pPr algn="ctr"/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ข้อเสนอนั้นไม่ได้รับการคัดเลือก </a:t>
            </a:r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quarter" idx="4"/>
          </p:nvPr>
        </p:nvSpPr>
        <p:spPr>
          <a:xfrm>
            <a:off x="4612376" y="2168670"/>
            <a:ext cx="4106453" cy="4231946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ให้เสนอหัวหน้าหน่วยงานของรัฐผ่านหัวหน้าเจ้าหน้าที่เพื่อพิจารณายกเลิก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หากหัวหน้าหน่วยงานของรัฐเห็นว่าการจ้างโดยวิธีประกาศเชิญชวนทั่วไปใหม่อาจไม่ได้ผลดี จะสั่งให้ดำเนินการจ้างโดยวิธีคัดเลือกตามมาตรา 70 (2) (ก) หรือวิธีเฉพาะเจาะจงตาม 70 (3) (ก) แล้วแต่กรณีก็ได้ </a:t>
            </a:r>
            <a:r>
              <a:rPr lang="th-TH" sz="2400" b="1" u="sng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หน่วยงานของรัฐจะดำเนินการโดยวิธีคัดเลือกหรือวิธีเฉพาะเจาะจงด้วยเหตุอื่น     ให้เริ่มกระบวนการจ้างใหม่โดยการจัดทำรายงานขอจ้างตามระเบียบฯ</a:t>
            </a:r>
          </a:p>
        </p:txBody>
      </p:sp>
      <p:pic>
        <p:nvPicPr>
          <p:cNvPr id="13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58" y="4869160"/>
            <a:ext cx="1877899" cy="17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81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14245082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สี่เหลี่ยมผืนผ้ามุมมน 10"/>
          <p:cNvSpPr/>
          <p:nvPr/>
        </p:nvSpPr>
        <p:spPr>
          <a:xfrm>
            <a:off x="522519" y="1364126"/>
            <a:ext cx="8280920" cy="48198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 sz="2800">
              <a:solidFill>
                <a:srgbClr val="FFFF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3098634" y="2924944"/>
            <a:ext cx="3345573" cy="1296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Angsana New" panose="02020603050405020304" pitchFamily="18" charset="-34"/>
              </a:rPr>
              <a:t>กรณีที่ปรึกษารายที่สมควรจ้างเสนอราคาสูงกว่าวงเงินที่จะจ้าง</a:t>
            </a:r>
          </a:p>
        </p:txBody>
      </p:sp>
      <p:sp>
        <p:nvSpPr>
          <p:cNvPr id="13" name="คำบรรยายภาพแบบสี่เหลี่ยมมุมมน 12"/>
          <p:cNvSpPr/>
          <p:nvPr/>
        </p:nvSpPr>
        <p:spPr>
          <a:xfrm>
            <a:off x="5894704" y="1514955"/>
            <a:ext cx="2592288" cy="1158976"/>
          </a:xfrm>
          <a:prstGeom prst="wedgeRoundRectCallout">
            <a:avLst>
              <a:gd name="adj1" fmla="val -58117"/>
              <a:gd name="adj2" fmla="val 83169"/>
              <a:gd name="adj3" fmla="val 16667"/>
            </a:avLst>
          </a:prstGeom>
          <a:solidFill>
            <a:srgbClr val="FDFD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AutoNum type="arabicParenBoth"/>
              <a:defRPr/>
            </a:pPr>
            <a:r>
              <a:rPr lang="th-TH" altLang="th-TH" sz="2400" dirty="0">
                <a:latin typeface="Angsana New" panose="02020603050405020304" pitchFamily="18" charset="-34"/>
              </a:rPr>
              <a:t>แจ้งที่ปรึกษารายที่เห็นสมควรจ้างนั้น เพื่อต่อรองราคา</a:t>
            </a:r>
          </a:p>
        </p:txBody>
      </p:sp>
      <p:sp>
        <p:nvSpPr>
          <p:cNvPr id="14" name="คำบรรยายภาพแบบสี่เหลี่ยมมุมมน 13"/>
          <p:cNvSpPr/>
          <p:nvPr/>
        </p:nvSpPr>
        <p:spPr>
          <a:xfrm>
            <a:off x="840066" y="1466161"/>
            <a:ext cx="3155870" cy="1393687"/>
          </a:xfrm>
          <a:prstGeom prst="wedgeRoundRectCallout">
            <a:avLst>
              <a:gd name="adj1" fmla="val 38198"/>
              <a:gd name="adj2" fmla="val 72572"/>
              <a:gd name="adj3" fmla="val 16667"/>
            </a:avLst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Angsana New" panose="02020603050405020304" pitchFamily="18" charset="-34"/>
              </a:rPr>
              <a:t>(2) เรียกที่ปรึกษาที่ผ่านเกณฑ์ด้านคุณภาพทุกรายมาต่อรองราคาใหม่พร้อมกัน</a:t>
            </a:r>
          </a:p>
        </p:txBody>
      </p:sp>
      <p:sp>
        <p:nvSpPr>
          <p:cNvPr id="15" name="คำบรรยายภาพแบบสี่เหลี่ยมมุมมน 14"/>
          <p:cNvSpPr/>
          <p:nvPr/>
        </p:nvSpPr>
        <p:spPr>
          <a:xfrm>
            <a:off x="2910458" y="4528031"/>
            <a:ext cx="5578874" cy="1259759"/>
          </a:xfrm>
          <a:prstGeom prst="wedgeRoundRectCallout">
            <a:avLst>
              <a:gd name="adj1" fmla="val 3147"/>
              <a:gd name="adj2" fmla="val -9384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Angsana New" panose="02020603050405020304" pitchFamily="18" charset="-34"/>
              </a:rPr>
              <a:t>(3) เสนอความเห็นต่อหัวหน้าหน่วยงานของรัฐ เพื่อยกเลิก</a:t>
            </a:r>
          </a:p>
          <a:p>
            <a:pPr algn="ctr" eaLnBrk="1" hangingPunct="1">
              <a:defRPr/>
            </a:pPr>
            <a:r>
              <a:rPr lang="th-TH" altLang="th-TH" sz="2400" dirty="0">
                <a:latin typeface="Angsana New" panose="02020603050405020304" pitchFamily="18" charset="-34"/>
              </a:rPr>
              <a:t>/ดำเนินการจ้างด้วยวิธีประกาศเชิญชวนทั่วไปใหม่</a:t>
            </a:r>
          </a:p>
          <a:p>
            <a:pPr algn="ctr" eaLnBrk="1" hangingPunct="1">
              <a:defRPr/>
            </a:pPr>
            <a:r>
              <a:rPr lang="th-TH" altLang="th-TH" sz="2400" dirty="0">
                <a:latin typeface="Angsana New" panose="02020603050405020304" pitchFamily="18" charset="-34"/>
              </a:rPr>
              <a:t>/ดำเนินการจ้างโดยวิธีคัดเลือก/วิธีเฉพาะเจาะจง แล้วแต่กรณีก็ได้</a:t>
            </a:r>
          </a:p>
        </p:txBody>
      </p:sp>
      <p:pic>
        <p:nvPicPr>
          <p:cNvPr id="16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5" y="3568916"/>
            <a:ext cx="190658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pic>
        <p:nvPicPr>
          <p:cNvPr id="2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82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3252388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โดยวิธีคัดเลือก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5536" y="1300661"/>
            <a:ext cx="8568952" cy="45046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ทำรายงานขอจ้างที่ปรึกษา  โดยเจ้าหน้าที่ทำรายงานเสนอหัวหน้าหน่วยงานของรัฐ ผ่านหัวหน้าเจ้าหน้าที่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แต่งตั้ง คณะกรรมการดำเนินงานจ้างที่ปรึกษาโดยวิธีคัดเลือก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ให้เจ้าหน้าที่ขอรายชื่อที่ปรึกษาในสาขางานที่จะจ้างจากศูนย์ข้อมูล    ที่ปรึกษา กระทรวงการคลัง แล้วมอบให้คณะกรรมการจ้างที่ปรึกษาฯ           เพื่อดำเนินการต่อไป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600" b="1" dirty="0">
                <a:solidFill>
                  <a:srgbClr val="D42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JasmineUPC" pitchFamily="18" charset="-34"/>
              </a:rPr>
              <a:t>	</a:t>
            </a:r>
            <a:endParaRPr lang="th-TH" sz="2600" b="1" dirty="0">
              <a:solidFill>
                <a:srgbClr val="0000CC"/>
              </a:solidFill>
              <a:latin typeface="Times New Roman" pitchFamily="18" charset="0"/>
              <a:cs typeface="JasmineUPC" pitchFamily="18" charset="-34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18" y="4912404"/>
            <a:ext cx="1883646" cy="177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010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2632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ขั้นตอนการเชิญชวน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จัดทำหนังสือเชิญชวนที่ปรึกษาตามแบบที่คณะกรรมการนโยบายกำหนด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ให้เชิญชวนที่ปรึกษาที่มีคุณสมบัติตามที่กำหนดให้เข้ายื่นข้อเสนอ               ต่อหน่วยงานของรัฐ ไม่น้อยกว่า 3 ราย  </a:t>
            </a:r>
            <a:r>
              <a:rPr lang="th-TH" sz="28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 มีที่ปรึกษาดังกล่าวน้อยกว่า 3 ราย</a:t>
            </a: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โดยให้คำนึงถึงการไม่มีผลประโยชน์ร่วมกันของผู้เข้ายื่นข้อเสนอด้วย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เมื่อถึงกำหนดวัน เวลาในการยื่นข้อเสนอ ให้รับซองข้อเสนอของที่ปรึกษาพร้อมจัดทำบัญชีรายชื่อที่ปรึกษาผู้มายื่นข้อเสนอ และหากพ้นกำหนดเวลาดังกล่าวแล้ว ห้ามรับเอกสารหลักฐานต่างๆ เพิ่มเติม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84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22795539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54425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เปิดซองข้อเสนอ และตรวจสอบเอกสารหลักฐานต่างๆ ของที่ปรึกษาผู้ยื่นข้อเสนอทุกราย แล้วให้กรรมการทุกคนลงลายมือชื่อกำกับไว้ทุกแผ่น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ตรวจสอบการมีผลประโยชน์ร่วมกัน และเอกสารหลักฐานต่างๆ ของที่ปรึกษาผู้ยื่นข้อเสนอ แล้วคัดเลือกที่ปรึกษาผู้ยื่นข้อเสนอที่ไม่มีผลประโยชน์ร่วมกัน และยื่นเอกสารครบถ้วน ถูกต้อง มีคุณสมบัติและข้อเสนอด้านคุณภาพที่ครบถ้วน ถูกต้อง ตามเงื่อนไขที่หน่วยงานของรัฐกำหนดไว้ในเอกสารจ้างที่ปรึกษา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ในกระบวนการพิจารณา อาจสอบถามข้อเท็จจริงเพิ่มเติมจากที่ปรึกษาผู้ยื่นข้อเสนอรายใดก็ได้ แต่จะให้ที่ปรึกษาผู้ยื่นข้อเสนอรายใดเปลี่ยนแปลงสาระสำคัญที่เสนอไว้แล้วมิได้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ที่ปรึกษาผู้ยื่นข้อเสนอรายใดมีคุณสมบัติไม่ครบถ้วนตามเงื่อนไขที่หน่วยงานของรัฐ        ได้กำหนดไว้  ให้คณะกรรมการตัดรายชื่อของที่ปรึกษาผู้ยื่นข้อเสนอรายนั้น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85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5776631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52141" y="968276"/>
            <a:ext cx="8435280" cy="541344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คัดเลือกข้อเสนอที่ถูกต้อง จัดลำดับคะแนนและพิจารณาคัดเลือก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(ก) กรณีงานจ้างที่ปรึกษาที่เป็นไปตามมาตรฐานของหน่วยงานของรัฐหรือ</a:t>
            </a:r>
            <a:r>
              <a:rPr lang="th-TH" sz="2800" b="1" dirty="0">
                <a:solidFill>
                  <a:srgbClr val="CC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งานที่ซับซ้อน</a:t>
            </a: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ให้คัดเลือกจากรายที่ได้</a:t>
            </a:r>
            <a:r>
              <a:rPr lang="th-TH" sz="2800" b="1" i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คะแนนรวมด้านคุณภาพและด้านราคามากที่สุด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b="1" dirty="0">
                <a:solidFill>
                  <a:srgbClr val="CC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(ข) กรณีงานจ้างที่ปรึกษาที่มีความซับซ้อนมาก </a:t>
            </a: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ให้คัดเลือกรายที่ได้</a:t>
            </a:r>
            <a:r>
              <a:rPr lang="th-TH" sz="2800" b="1" i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คะแนนด้านคุณภาพมากที่สุด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กรณีรายที่คัดเลือกไว้ไม่เข้าทำสัญญาหรือข้อตกลงกับหน่วยงานของรัฐในเวลาที่กำหนด ให้คณะกรรมการพิจารณาที่ปรึกษาผู้ยื่นข้อเสนอที่ได้คะแนนมากที่สุดตาม (ก) หรือ (ข) แล้วแต่กรณี รายถัดไป ตามลำดับ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จัดทำรายงานผลการพิจารณา (นำวิธีประกาศเชิญชวนทั่วไปมาใช้โดยอนุโลม)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86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37564749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487200" y="1137444"/>
            <a:ext cx="3868737" cy="1380331"/>
          </a:xfrm>
          <a:solidFill>
            <a:srgbClr val="FDFDA9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กรณีมีผู้ยื่นข้อเสนอเพียงรายเดียว    </a:t>
            </a:r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มีผู้ยื่นข้อเสนอหลายราย             แต่ผ่านการคัดเลือกเพียงรายเดียว</a:t>
            </a:r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2"/>
          </p:nvPr>
        </p:nvSpPr>
        <p:spPr>
          <a:xfrm>
            <a:off x="482002" y="2524362"/>
            <a:ext cx="3868737" cy="3876254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ให้เสนอหัวหน้าหน่วยงานของรัฐยกเลิก</a:t>
            </a:r>
          </a:p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หากคณะกรรมการพิจารณาแล้วเห็นว่ามีเหตุผลสมควรที่จะดำเนินการต่อไปโดยไม่ต้องยกเลิก ให้คณะกรรมการต่อรองกับที่ปรึกษารายนั้น แล้วเสนอความเห็นต่อหัวหน้าหน่วยงานของรัฐต่อไป</a:t>
            </a: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quarter" idx="3"/>
          </p:nvPr>
        </p:nvSpPr>
        <p:spPr>
          <a:xfrm>
            <a:off x="4617574" y="1171054"/>
            <a:ext cx="4119314" cy="99761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กรณีที่ไม่มีผู้ยื่นข้อเสนอ </a:t>
            </a:r>
          </a:p>
          <a:p>
            <a:pPr algn="ctr"/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ข้อเสนอนั้นไม่ได้รับการคัดเลือก </a:t>
            </a:r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quarter" idx="4"/>
          </p:nvPr>
        </p:nvSpPr>
        <p:spPr>
          <a:xfrm>
            <a:off x="4612376" y="2168670"/>
            <a:ext cx="4106453" cy="4231946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ให้เสนอหัวหน้าหน่วยงานของรัฐผ่านหัวหน้าเจ้าหน้าที่เพื่อพิจารณายกเลิก</a:t>
            </a:r>
          </a:p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หากหัวหน้าหน่วยงานของรัฐเห็นว่าการจ้างโดยวิธีคัดเลือกใหม่อาจไม่ได้ผลดี จะสั่งให้ดำเนินการจ้างโดยวิธีเฉพาะเจาะจงตามมาตรา 70 (3) (ก) ก็ได้ เว้นแต่หน่วยงาน    ของรัฐจะดำเนินการโดยวิธีเฉพาะเจาะจงด้วยเหตุอื่น ให้เริ่มกระบวนการจ้างใหม่    โดยการจัดทำรายงานขอจ้างตามระเบียบฯ</a:t>
            </a:r>
          </a:p>
        </p:txBody>
      </p:sp>
      <p:pic>
        <p:nvPicPr>
          <p:cNvPr id="13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2" y="4915026"/>
            <a:ext cx="1877899" cy="17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87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11157829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dirty="0"/>
              <a:t>เกณฑ์การพิจารณาคัดเลือกข้อเสนอในงานจ้างที่ปรึกษา</a:t>
            </a:r>
          </a:p>
        </p:txBody>
      </p:sp>
      <p:sp>
        <p:nvSpPr>
          <p:cNvPr id="87" name="Oval 4"/>
          <p:cNvSpPr>
            <a:spLocks noChangeArrowheads="1"/>
          </p:cNvSpPr>
          <p:nvPr/>
        </p:nvSpPr>
        <p:spPr bwMode="ltGray">
          <a:xfrm>
            <a:off x="734446" y="4990279"/>
            <a:ext cx="5562600" cy="13255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/>
          <a:p>
            <a:endParaRPr lang="th-TH"/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ltGray">
          <a:xfrm rot="-998297">
            <a:off x="193409" y="2723329"/>
            <a:ext cx="5564187" cy="2922588"/>
          </a:xfrm>
          <a:prstGeom prst="ellipse">
            <a:avLst/>
          </a:prstGeom>
          <a:gradFill rotWithShape="1">
            <a:gsLst>
              <a:gs pos="0">
                <a:srgbClr val="409EC4">
                  <a:gamma/>
                  <a:tint val="45490"/>
                  <a:invGamma/>
                </a:srgbClr>
              </a:gs>
              <a:gs pos="100000">
                <a:srgbClr val="409EC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89" name="Arc 8"/>
          <p:cNvSpPr>
            <a:spLocks/>
          </p:cNvSpPr>
          <p:nvPr/>
        </p:nvSpPr>
        <p:spPr bwMode="auto">
          <a:xfrm rot="-998297">
            <a:off x="2937896" y="3786954"/>
            <a:ext cx="2652713" cy="1320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933 w 19933"/>
              <a:gd name="T1" fmla="*/ 8321 h 19523"/>
              <a:gd name="T2" fmla="*/ 9242 w 19933"/>
              <a:gd name="T3" fmla="*/ 19523 h 19523"/>
              <a:gd name="T4" fmla="*/ 0 w 19933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33" h="19523" fill="none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</a:path>
              <a:path w="19933" h="19523" stroke="0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D9AF1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90" name="Arc 9"/>
          <p:cNvSpPr>
            <a:spLocks/>
          </p:cNvSpPr>
          <p:nvPr/>
        </p:nvSpPr>
        <p:spPr bwMode="gray">
          <a:xfrm rot="-998297">
            <a:off x="2714059" y="2793179"/>
            <a:ext cx="2849562" cy="1538288"/>
          </a:xfrm>
          <a:custGeom>
            <a:avLst/>
            <a:gdLst>
              <a:gd name="G0" fmla="+- 0 0 0"/>
              <a:gd name="G1" fmla="+- 14335 0 0"/>
              <a:gd name="G2" fmla="+- 21600 0 0"/>
              <a:gd name="T0" fmla="*/ 16157 w 21600"/>
              <a:gd name="T1" fmla="*/ 0 h 22718"/>
              <a:gd name="T2" fmla="*/ 19907 w 21600"/>
              <a:gd name="T3" fmla="*/ 22718 h 22718"/>
              <a:gd name="T4" fmla="*/ 0 w 21600"/>
              <a:gd name="T5" fmla="*/ 14335 h 22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91" name="Arc 10"/>
          <p:cNvSpPr>
            <a:spLocks/>
          </p:cNvSpPr>
          <p:nvPr/>
        </p:nvSpPr>
        <p:spPr bwMode="gray">
          <a:xfrm rot="20601703" flipH="1">
            <a:off x="120084" y="4106042"/>
            <a:ext cx="2876550" cy="1630362"/>
          </a:xfrm>
          <a:custGeom>
            <a:avLst/>
            <a:gdLst>
              <a:gd name="G0" fmla="+- 0 0 0"/>
              <a:gd name="G1" fmla="+- 6947 0 0"/>
              <a:gd name="G2" fmla="+- 21600 0 0"/>
              <a:gd name="T0" fmla="*/ 20452 w 21600"/>
              <a:gd name="T1" fmla="*/ 0 h 24439"/>
              <a:gd name="T2" fmla="*/ 12673 w 21600"/>
              <a:gd name="T3" fmla="*/ 24439 h 24439"/>
              <a:gd name="T4" fmla="*/ 0 w 21600"/>
              <a:gd name="T5" fmla="*/ 6947 h 2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close/>
              </a:path>
            </a:pathLst>
          </a:custGeom>
          <a:gradFill rotWithShape="1">
            <a:gsLst>
              <a:gs pos="0">
                <a:srgbClr val="47ABE3">
                  <a:gamma/>
                  <a:tint val="45490"/>
                  <a:invGamma/>
                </a:srgbClr>
              </a:gs>
              <a:gs pos="100000">
                <a:srgbClr val="47ABE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92" name="Arc 11"/>
          <p:cNvSpPr>
            <a:spLocks/>
          </p:cNvSpPr>
          <p:nvPr/>
        </p:nvSpPr>
        <p:spPr bwMode="gray">
          <a:xfrm rot="-998297">
            <a:off x="1972696" y="2529654"/>
            <a:ext cx="2814638" cy="1417638"/>
          </a:xfrm>
          <a:custGeom>
            <a:avLst/>
            <a:gdLst>
              <a:gd name="G0" fmla="+- 4839 0 0"/>
              <a:gd name="G1" fmla="+- 21600 0 0"/>
              <a:gd name="G2" fmla="+- 21600 0 0"/>
              <a:gd name="T0" fmla="*/ 0 w 21397"/>
              <a:gd name="T1" fmla="*/ 549 h 21600"/>
              <a:gd name="T2" fmla="*/ 21397 w 21397"/>
              <a:gd name="T3" fmla="*/ 7730 h 21600"/>
              <a:gd name="T4" fmla="*/ 4839 w 2139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93" name="Arc 12"/>
          <p:cNvSpPr>
            <a:spLocks/>
          </p:cNvSpPr>
          <p:nvPr/>
        </p:nvSpPr>
        <p:spPr bwMode="gray">
          <a:xfrm rot="20601703" flipH="1">
            <a:off x="-65654" y="3174179"/>
            <a:ext cx="2762250" cy="1381125"/>
          </a:xfrm>
          <a:custGeom>
            <a:avLst/>
            <a:gdLst>
              <a:gd name="G0" fmla="+- 0 0 0"/>
              <a:gd name="G1" fmla="+- 21142 0 0"/>
              <a:gd name="G2" fmla="+- 21600 0 0"/>
              <a:gd name="T0" fmla="*/ 4423 w 20934"/>
              <a:gd name="T1" fmla="*/ 0 h 21142"/>
              <a:gd name="T2" fmla="*/ 20934 w 20934"/>
              <a:gd name="T3" fmla="*/ 15820 h 21142"/>
              <a:gd name="T4" fmla="*/ 0 w 20934"/>
              <a:gd name="T5" fmla="*/ 21142 h 21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47ABE3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94" name="Freeform 13"/>
          <p:cNvSpPr>
            <a:spLocks/>
          </p:cNvSpPr>
          <p:nvPr/>
        </p:nvSpPr>
        <p:spPr bwMode="auto">
          <a:xfrm rot="-998297">
            <a:off x="3053784" y="4036192"/>
            <a:ext cx="1220787" cy="1498600"/>
          </a:xfrm>
          <a:custGeom>
            <a:avLst/>
            <a:gdLst>
              <a:gd name="T0" fmla="*/ 480 w 480"/>
              <a:gd name="T1" fmla="*/ 716 h 716"/>
              <a:gd name="T2" fmla="*/ 480 w 480"/>
              <a:gd name="T3" fmla="*/ 604 h 716"/>
              <a:gd name="T4" fmla="*/ 0 w 480"/>
              <a:gd name="T5" fmla="*/ 0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716">
                <a:moveTo>
                  <a:pt x="480" y="716"/>
                </a:moveTo>
                <a:lnTo>
                  <a:pt x="480" y="60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6A93D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95" name="Freeform 14"/>
          <p:cNvSpPr>
            <a:spLocks/>
          </p:cNvSpPr>
          <p:nvPr/>
        </p:nvSpPr>
        <p:spPr bwMode="auto">
          <a:xfrm rot="-998297">
            <a:off x="2947421" y="3783779"/>
            <a:ext cx="2562225" cy="809625"/>
          </a:xfrm>
          <a:custGeom>
            <a:avLst/>
            <a:gdLst>
              <a:gd name="T0" fmla="*/ 1008 w 1008"/>
              <a:gd name="T1" fmla="*/ 388 h 388"/>
              <a:gd name="T2" fmla="*/ 1000 w 1008"/>
              <a:gd name="T3" fmla="*/ 284 h 388"/>
              <a:gd name="T4" fmla="*/ 0 w 1008"/>
              <a:gd name="T5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8" h="388">
                <a:moveTo>
                  <a:pt x="1008" y="388"/>
                </a:moveTo>
                <a:lnTo>
                  <a:pt x="1000" y="28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grpSp>
        <p:nvGrpSpPr>
          <p:cNvPr id="96" name="Group 44"/>
          <p:cNvGrpSpPr>
            <a:grpSpLocks/>
          </p:cNvGrpSpPr>
          <p:nvPr/>
        </p:nvGrpSpPr>
        <p:grpSpPr bwMode="auto">
          <a:xfrm>
            <a:off x="2648971" y="3815530"/>
            <a:ext cx="3040063" cy="1725614"/>
            <a:chOff x="2694" y="1900"/>
            <a:chExt cx="1915" cy="1087"/>
          </a:xfrm>
        </p:grpSpPr>
        <p:sp>
          <p:nvSpPr>
            <p:cNvPr id="97" name="Arc 16"/>
            <p:cNvSpPr>
              <a:spLocks/>
            </p:cNvSpPr>
            <p:nvPr/>
          </p:nvSpPr>
          <p:spPr bwMode="gray">
            <a:xfrm rot="-886887">
              <a:off x="2694" y="1900"/>
              <a:ext cx="1858" cy="80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866 w 19866"/>
                <a:gd name="T1" fmla="*/ 8479 h 19523"/>
                <a:gd name="T2" fmla="*/ 9242 w 19866"/>
                <a:gd name="T3" fmla="*/ 19523 h 19523"/>
                <a:gd name="T4" fmla="*/ 0 w 19866"/>
                <a:gd name="T5" fmla="*/ 0 h 19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shade val="42353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98" name="Freeform 17"/>
            <p:cNvSpPr>
              <a:spLocks/>
            </p:cNvSpPr>
            <p:nvPr/>
          </p:nvSpPr>
          <p:spPr bwMode="gray">
            <a:xfrm rot="20713113">
              <a:off x="2747" y="2019"/>
              <a:ext cx="868" cy="968"/>
            </a:xfrm>
            <a:custGeom>
              <a:avLst/>
              <a:gdLst>
                <a:gd name="T0" fmla="*/ 480 w 486"/>
                <a:gd name="T1" fmla="*/ 633 h 762"/>
                <a:gd name="T2" fmla="*/ 486 w 486"/>
                <a:gd name="T3" fmla="*/ 762 h 762"/>
                <a:gd name="T4" fmla="*/ 9 w 486"/>
                <a:gd name="T5" fmla="*/ 129 h 762"/>
                <a:gd name="T6" fmla="*/ 0 w 486"/>
                <a:gd name="T7" fmla="*/ 0 h 762"/>
                <a:gd name="T8" fmla="*/ 480 w 486"/>
                <a:gd name="T9" fmla="*/ 633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000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  <p:sp>
          <p:nvSpPr>
            <p:cNvPr id="99" name="Freeform 15"/>
            <p:cNvSpPr>
              <a:spLocks/>
            </p:cNvSpPr>
            <p:nvPr/>
          </p:nvSpPr>
          <p:spPr bwMode="gray">
            <a:xfrm rot="20713113">
              <a:off x="3614" y="2125"/>
              <a:ext cx="995" cy="617"/>
            </a:xfrm>
            <a:custGeom>
              <a:avLst/>
              <a:gdLst>
                <a:gd name="T0" fmla="*/ 0 w 556"/>
                <a:gd name="T1" fmla="*/ 342 h 486"/>
                <a:gd name="T2" fmla="*/ 552 w 556"/>
                <a:gd name="T3" fmla="*/ 0 h 486"/>
                <a:gd name="T4" fmla="*/ 556 w 556"/>
                <a:gd name="T5" fmla="*/ 138 h 486"/>
                <a:gd name="T6" fmla="*/ 346 w 556"/>
                <a:gd name="T7" fmla="*/ 338 h 486"/>
                <a:gd name="T8" fmla="*/ 6 w 556"/>
                <a:gd name="T9" fmla="*/ 486 h 486"/>
                <a:gd name="T10" fmla="*/ 0 w 556"/>
                <a:gd name="T11" fmla="*/ 34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</p:grpSp>
      <p:sp>
        <p:nvSpPr>
          <p:cNvPr id="100" name="Freeform 20"/>
          <p:cNvSpPr>
            <a:spLocks/>
          </p:cNvSpPr>
          <p:nvPr/>
        </p:nvSpPr>
        <p:spPr bwMode="gray">
          <a:xfrm rot="-998297">
            <a:off x="4620646" y="4075879"/>
            <a:ext cx="1555750" cy="1092200"/>
          </a:xfrm>
          <a:custGeom>
            <a:avLst/>
            <a:gdLst>
              <a:gd name="T0" fmla="*/ 0 w 556"/>
              <a:gd name="T1" fmla="*/ 342 h 486"/>
              <a:gd name="T2" fmla="*/ 552 w 556"/>
              <a:gd name="T3" fmla="*/ 0 h 486"/>
              <a:gd name="T4" fmla="*/ 556 w 556"/>
              <a:gd name="T5" fmla="*/ 138 h 486"/>
              <a:gd name="T6" fmla="*/ 346 w 556"/>
              <a:gd name="T7" fmla="*/ 338 h 486"/>
              <a:gd name="T8" fmla="*/ 6 w 556"/>
              <a:gd name="T9" fmla="*/ 486 h 486"/>
              <a:gd name="T10" fmla="*/ 0 w 556"/>
              <a:gd name="T11" fmla="*/ 342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486">
                <a:moveTo>
                  <a:pt x="0" y="342"/>
                </a:moveTo>
                <a:lnTo>
                  <a:pt x="552" y="0"/>
                </a:lnTo>
                <a:lnTo>
                  <a:pt x="556" y="138"/>
                </a:lnTo>
                <a:cubicBezTo>
                  <a:pt x="522" y="194"/>
                  <a:pt x="438" y="280"/>
                  <a:pt x="346" y="338"/>
                </a:cubicBezTo>
                <a:cubicBezTo>
                  <a:pt x="254" y="396"/>
                  <a:pt x="64" y="485"/>
                  <a:pt x="6" y="486"/>
                </a:cubicBezTo>
                <a:cubicBezTo>
                  <a:pt x="8" y="434"/>
                  <a:pt x="1" y="372"/>
                  <a:pt x="0" y="34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endParaRPr lang="th-TH"/>
          </a:p>
        </p:txBody>
      </p:sp>
      <p:sp>
        <p:nvSpPr>
          <p:cNvPr id="101" name="Arc 21"/>
          <p:cNvSpPr>
            <a:spLocks/>
          </p:cNvSpPr>
          <p:nvPr/>
        </p:nvSpPr>
        <p:spPr bwMode="gray">
          <a:xfrm rot="-1060795">
            <a:off x="3172846" y="3694879"/>
            <a:ext cx="2905125" cy="1397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866 w 19866"/>
              <a:gd name="T1" fmla="*/ 8479 h 19523"/>
              <a:gd name="T2" fmla="*/ 9242 w 19866"/>
              <a:gd name="T3" fmla="*/ 19523 h 19523"/>
              <a:gd name="T4" fmla="*/ 0 w 19866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66" h="19523" fill="none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</a:path>
              <a:path w="19866" h="19523" stroke="0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th-TH"/>
          </a:p>
        </p:txBody>
      </p:sp>
      <p:sp>
        <p:nvSpPr>
          <p:cNvPr id="102" name="Freeform 22"/>
          <p:cNvSpPr>
            <a:spLocks/>
          </p:cNvSpPr>
          <p:nvPr/>
        </p:nvSpPr>
        <p:spPr bwMode="gray">
          <a:xfrm rot="-998297">
            <a:off x="3306196" y="3990050"/>
            <a:ext cx="1358900" cy="1593850"/>
          </a:xfrm>
          <a:custGeom>
            <a:avLst/>
            <a:gdLst>
              <a:gd name="T0" fmla="*/ 480 w 486"/>
              <a:gd name="T1" fmla="*/ 633 h 762"/>
              <a:gd name="T2" fmla="*/ 486 w 486"/>
              <a:gd name="T3" fmla="*/ 762 h 762"/>
              <a:gd name="T4" fmla="*/ 9 w 486"/>
              <a:gd name="T5" fmla="*/ 129 h 762"/>
              <a:gd name="T6" fmla="*/ 0 w 486"/>
              <a:gd name="T7" fmla="*/ 0 h 762"/>
              <a:gd name="T8" fmla="*/ 480 w 486"/>
              <a:gd name="T9" fmla="*/ 63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6" h="762">
                <a:moveTo>
                  <a:pt x="480" y="633"/>
                </a:moveTo>
                <a:lnTo>
                  <a:pt x="486" y="762"/>
                </a:lnTo>
                <a:lnTo>
                  <a:pt x="9" y="129"/>
                </a:lnTo>
                <a:lnTo>
                  <a:pt x="0" y="0"/>
                </a:lnTo>
                <a:lnTo>
                  <a:pt x="480" y="6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103" name="Oval 29"/>
          <p:cNvSpPr>
            <a:spLocks noChangeArrowheads="1"/>
          </p:cNvSpPr>
          <p:nvPr/>
        </p:nvSpPr>
        <p:spPr bwMode="gray">
          <a:xfrm rot="-998297">
            <a:off x="1526609" y="3429767"/>
            <a:ext cx="2695575" cy="1339850"/>
          </a:xfrm>
          <a:prstGeom prst="ellipse">
            <a:avLst/>
          </a:prstGeom>
          <a:gradFill rotWithShape="0">
            <a:gsLst>
              <a:gs pos="0">
                <a:schemeClr val="tx2"/>
              </a:gs>
              <a:gs pos="50000">
                <a:schemeClr val="tx2">
                  <a:gamma/>
                  <a:tint val="2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04" name="Oval 30"/>
          <p:cNvSpPr>
            <a:spLocks noChangeArrowheads="1"/>
          </p:cNvSpPr>
          <p:nvPr/>
        </p:nvSpPr>
        <p:spPr bwMode="white">
          <a:xfrm rot="-998297">
            <a:off x="1626621" y="3682179"/>
            <a:ext cx="2587625" cy="10906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05" name="AutoShape 38"/>
          <p:cNvSpPr>
            <a:spLocks noChangeArrowheads="1"/>
          </p:cNvSpPr>
          <p:nvPr/>
        </p:nvSpPr>
        <p:spPr bwMode="white">
          <a:xfrm>
            <a:off x="587758" y="2887741"/>
            <a:ext cx="1785722" cy="168789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4. ประเภทของที่ปรึกษาที่รัฐต้องการส่งเสริมหรือสนับสนุน</a:t>
            </a:r>
            <a:endParaRPr lang="en-US" altLang="ko-KR" b="1" dirty="0">
              <a:solidFill>
                <a:schemeClr val="bg1"/>
              </a:solidFill>
              <a:latin typeface="Angsana New" panose="02020603050405020304" pitchFamily="18" charset="-34"/>
              <a:ea typeface="Gulim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106" name="AutoShape 39"/>
          <p:cNvSpPr>
            <a:spLocks noChangeArrowheads="1"/>
          </p:cNvSpPr>
          <p:nvPr/>
        </p:nvSpPr>
        <p:spPr bwMode="white">
          <a:xfrm rot="21348780">
            <a:off x="1623498" y="2760106"/>
            <a:ext cx="3237123" cy="56263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 จำนวนบุคลากรที่ร่วมงาน</a:t>
            </a:r>
          </a:p>
        </p:txBody>
      </p:sp>
      <p:sp>
        <p:nvSpPr>
          <p:cNvPr id="107" name="AutoShape 40"/>
          <p:cNvSpPr>
            <a:spLocks noChangeArrowheads="1"/>
          </p:cNvSpPr>
          <p:nvPr/>
        </p:nvSpPr>
        <p:spPr bwMode="white">
          <a:xfrm>
            <a:off x="4002679" y="2574151"/>
            <a:ext cx="1568942" cy="1771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 วิธีการบริหารและปฏิบัติงาน</a:t>
            </a:r>
          </a:p>
          <a:p>
            <a:pPr algn="ctr" eaLnBrk="1" hangingPunct="1">
              <a:defRPr/>
            </a:pPr>
            <a:r>
              <a:rPr lang="th-TH" sz="2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108" name="AutoShape 41"/>
          <p:cNvSpPr>
            <a:spLocks noChangeArrowheads="1"/>
          </p:cNvSpPr>
          <p:nvPr/>
        </p:nvSpPr>
        <p:spPr bwMode="white">
          <a:xfrm rot="21316344">
            <a:off x="3750282" y="4118925"/>
            <a:ext cx="2213935" cy="7078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ผลงานและประสบการณ์</a:t>
            </a:r>
          </a:p>
          <a:p>
            <a:pPr algn="ctr" eaLnBrk="1" hangingPunct="1">
              <a:defRPr/>
            </a:pPr>
            <a:r>
              <a:rPr lang="th-TH" sz="2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ของที่ปรึกษา</a:t>
            </a:r>
          </a:p>
        </p:txBody>
      </p:sp>
      <p:sp>
        <p:nvSpPr>
          <p:cNvPr id="109" name="AutoShape 42"/>
          <p:cNvSpPr>
            <a:spLocks noChangeArrowheads="1"/>
          </p:cNvSpPr>
          <p:nvPr/>
        </p:nvSpPr>
        <p:spPr bwMode="white">
          <a:xfrm>
            <a:off x="-3628" y="4561130"/>
            <a:ext cx="2109616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5. ข้อเสนอทางด้านการเงิน</a:t>
            </a:r>
          </a:p>
        </p:txBody>
      </p:sp>
      <p:sp>
        <p:nvSpPr>
          <p:cNvPr id="110" name="AutoShape 43"/>
          <p:cNvSpPr>
            <a:spLocks noChangeArrowheads="1"/>
          </p:cNvSpPr>
          <p:nvPr/>
        </p:nvSpPr>
        <p:spPr bwMode="white">
          <a:xfrm>
            <a:off x="1789246" y="4831870"/>
            <a:ext cx="2246756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6. เกณฑ์อื่นตามที่กำหนดในกฎกระทรวง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0" y="1128140"/>
            <a:ext cx="93055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ในการพิจารณาคัดเลือกข้อเสนอโดยวิธีประกาศเชิญชวนทั่วไป หรือวิธีคัดเลือก  นอกจากให้พิจารณาเกณฑ์ด้านคุณภาพ</a:t>
            </a:r>
            <a:br>
              <a:rPr lang="th-TH" sz="20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ทั้ง 6 เกณฑ์แล้ว ให้เป็นไปตามเกณฑ์ในการพิจารณาและการให้น้ำหนัก ตามความในมาตรา 76 </a:t>
            </a:r>
            <a:br>
              <a:rPr lang="th-TH" sz="20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ของกฎหมายว่าด้วยการจัดซื้อจัดจ้างและการบริหารพัสดุภาครัฐ</a:t>
            </a:r>
            <a:endParaRPr lang="en-US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  <a:p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3" name="AutoShape 19"/>
          <p:cNvSpPr>
            <a:spLocks noChangeArrowheads="1"/>
          </p:cNvSpPr>
          <p:nvPr/>
        </p:nvSpPr>
        <p:spPr bwMode="auto">
          <a:xfrm>
            <a:off x="5989623" y="1729182"/>
            <a:ext cx="3018510" cy="1815882"/>
          </a:xfrm>
          <a:prstGeom prst="chevron">
            <a:avLst>
              <a:gd name="adj" fmla="val 19371"/>
            </a:avLst>
          </a:prstGeom>
          <a:solidFill>
            <a:srgbClr val="FDFDA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1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กรณีการจ้างที่ปรึกษา เพื่อดำเนินงานประจำหรืองานที่มีมาตรฐานเชิงคุณภาพ ตามหลักวิชาชีพอยู่แล้ว หรืองานไม่ซับซ้อน </a:t>
            </a:r>
          </a:p>
          <a:p>
            <a:pPr algn="ctr" eaLnBrk="1" hangingPunct="1">
              <a:defRPr/>
            </a:pPr>
            <a:r>
              <a:rPr lang="th-TH" sz="1600" b="1" dirty="0">
                <a:latin typeface="CordiaUPC" panose="020B0304020202020204" pitchFamily="34" charset="-34"/>
                <a:cs typeface="CordiaUPC" panose="020B0304020202020204" pitchFamily="34" charset="-34"/>
              </a:rPr>
              <a:t>    ให้คัดเลือกผู้ยื่นข้อเสนอ </a:t>
            </a:r>
            <a:br>
              <a:rPr lang="th-TH" sz="1600" b="1" dirty="0"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ที่ผ่านเกณฑ์ด้านคุณภาพ </a:t>
            </a:r>
            <a:br>
              <a:rPr lang="th-TH" sz="1600" b="1" dirty="0"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ซึ่งเสนอราคาต่ำสุด</a:t>
            </a:r>
            <a:endParaRPr lang="en-US" sz="16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15" name="AutoShape 48"/>
          <p:cNvSpPr>
            <a:spLocks noChangeArrowheads="1"/>
          </p:cNvSpPr>
          <p:nvPr/>
        </p:nvSpPr>
        <p:spPr bwMode="auto">
          <a:xfrm>
            <a:off x="6016868" y="4038194"/>
            <a:ext cx="3000396" cy="1246495"/>
          </a:xfrm>
          <a:prstGeom prst="chevron">
            <a:avLst>
              <a:gd name="adj" fmla="val 19371"/>
            </a:avLst>
          </a:prstGeom>
          <a:gradFill rotWithShape="1">
            <a:gsLst>
              <a:gs pos="0">
                <a:schemeClr val="folHlink">
                  <a:gamma/>
                  <a:tint val="27451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1500" b="1" dirty="0">
                <a:solidFill>
                  <a:schemeClr val="bg2">
                    <a:lumMod val="1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กรณีการจ้างที่ปรึกษา ที่เป็นไปตามมาตรฐานของหน่วยงานของรัฐหรืองาน</a:t>
            </a:r>
            <a:br>
              <a:rPr lang="th-TH" sz="1500" b="1" dirty="0">
                <a:solidFill>
                  <a:schemeClr val="bg2">
                    <a:lumMod val="1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500" b="1" u="sng" dirty="0">
                <a:solidFill>
                  <a:srgbClr val="3D34F6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ที่ซับซ้อน </a:t>
            </a:r>
            <a:r>
              <a:rPr lang="th-TH" sz="1500" b="1" dirty="0">
                <a:solidFill>
                  <a:schemeClr val="bg2">
                    <a:lumMod val="1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ให้คัดเลือกผู้ยื่นข้อเสนอที่ผ่านเกณฑ์ด้านคุณภาพและได้คะแนนรวมด้านคุณภาพและด้านราคา มากที่สุด</a:t>
            </a:r>
            <a:endParaRPr lang="th-TH" sz="1500" b="1" dirty="0">
              <a:solidFill>
                <a:schemeClr val="bg2">
                  <a:lumMod val="10000"/>
                </a:schemeClr>
              </a:solidFill>
              <a:ea typeface="Times New Roman" panose="02020603050405020304" pitchFamily="18" charset="0"/>
              <a:cs typeface="TH SarabunIT๙" panose="020B0500040200020003" pitchFamily="34" charset="-34"/>
            </a:endParaRPr>
          </a:p>
        </p:txBody>
      </p:sp>
      <p:sp>
        <p:nvSpPr>
          <p:cNvPr id="112" name="AutoShape 43"/>
          <p:cNvSpPr>
            <a:spLocks noChangeArrowheads="1"/>
          </p:cNvSpPr>
          <p:nvPr/>
        </p:nvSpPr>
        <p:spPr bwMode="auto">
          <a:xfrm>
            <a:off x="5420402" y="2074626"/>
            <a:ext cx="942918" cy="47607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2353"/>
                  <a:invGamma/>
                </a:scheme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ea typeface="Gulim" panose="020B0600000101010101" pitchFamily="34" charset="-127"/>
              </a:rPr>
              <a:t>1</a:t>
            </a:r>
          </a:p>
        </p:txBody>
      </p:sp>
      <p:sp>
        <p:nvSpPr>
          <p:cNvPr id="114" name="AutoShape 7"/>
          <p:cNvSpPr>
            <a:spLocks noChangeArrowheads="1"/>
          </p:cNvSpPr>
          <p:nvPr/>
        </p:nvSpPr>
        <p:spPr bwMode="auto">
          <a:xfrm>
            <a:off x="6358915" y="3605123"/>
            <a:ext cx="900317" cy="47607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ea typeface="Gulim" panose="020B0600000101010101" pitchFamily="34" charset="-127"/>
              </a:rPr>
              <a:t>2</a:t>
            </a:r>
          </a:p>
        </p:txBody>
      </p:sp>
      <p:sp>
        <p:nvSpPr>
          <p:cNvPr id="117" name="AutoShape 18"/>
          <p:cNvSpPr>
            <a:spLocks noChangeArrowheads="1"/>
          </p:cNvSpPr>
          <p:nvPr/>
        </p:nvSpPr>
        <p:spPr bwMode="auto">
          <a:xfrm>
            <a:off x="6078307" y="5436851"/>
            <a:ext cx="2929826" cy="1323439"/>
          </a:xfrm>
          <a:prstGeom prst="chevron">
            <a:avLst>
              <a:gd name="adj" fmla="val 17409"/>
            </a:avLst>
          </a:prstGeom>
          <a:gradFill rotWithShape="0">
            <a:gsLst>
              <a:gs pos="0">
                <a:srgbClr val="B4C763"/>
              </a:gs>
              <a:gs pos="100000">
                <a:srgbClr val="B4C763">
                  <a:gamma/>
                  <a:tint val="40000"/>
                  <a:invGamma/>
                </a:srgbClr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1600" b="1" dirty="0">
                <a:latin typeface="CordiaUPC" panose="020B0304020202020204" pitchFamily="34" charset="-34"/>
                <a:cs typeface="CordiaUPC" panose="020B0304020202020204" pitchFamily="34" charset="-34"/>
              </a:rPr>
              <a:t>   </a:t>
            </a: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กรณีการจ้างที่ปรึกษา ที่มี</a:t>
            </a:r>
            <a:b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ความ</a:t>
            </a:r>
            <a:r>
              <a:rPr lang="th-TH" sz="1600" b="1" u="sng" dirty="0">
                <a:solidFill>
                  <a:srgbClr val="3D34F6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ซับซ้อนมาก </a:t>
            </a: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ให้คัดเลือก</a:t>
            </a:r>
          </a:p>
          <a:p>
            <a:pPr algn="ctr" eaLnBrk="1" hangingPunct="1">
              <a:defRPr/>
            </a:pP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 ผู้ยื่นข้อเสนอที่ผ่านเกณฑ์</a:t>
            </a:r>
            <a:b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ด้านคุณภาพ ซึ่งได้คะแนน</a:t>
            </a:r>
            <a:b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ด้านคุณภาพมากที่สุด</a:t>
            </a:r>
            <a:endParaRPr lang="en-US" sz="16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16" name="AutoShape 44"/>
          <p:cNvSpPr>
            <a:spLocks noChangeArrowheads="1"/>
          </p:cNvSpPr>
          <p:nvPr/>
        </p:nvSpPr>
        <p:spPr bwMode="auto">
          <a:xfrm>
            <a:off x="5474596" y="5858056"/>
            <a:ext cx="1001355" cy="5193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4C763"/>
              </a:gs>
              <a:gs pos="100000">
                <a:srgbClr val="B4C763">
                  <a:gamma/>
                  <a:shade val="42353"/>
                  <a:invGamma/>
                </a:srgb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ea typeface="Gulim" panose="020B0600000101010101" pitchFamily="34" charset="-127"/>
              </a:rPr>
              <a:t>3</a:t>
            </a:r>
          </a:p>
        </p:txBody>
      </p:sp>
      <p:pic>
        <p:nvPicPr>
          <p:cNvPr id="34" name="Picture 3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3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254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56036" y="41539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itchFamily="18" charset="-34"/>
                <a:ea typeface="+mj-ea"/>
                <a:cs typeface="Angsana New" pitchFamily="18" charset="-34"/>
              </a:rPr>
              <a:t>โดยวิธีเฉพาะเจาะจง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251519" y="1111023"/>
            <a:ext cx="8568952" cy="53285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b"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UPC" panose="02020603050405020304" pitchFamily="18" charset="-34"/>
                <a:ea typeface="+mj-ea"/>
                <a:cs typeface="AngsanaUPC" panose="02020603050405020304" pitchFamily="18" charset="-34"/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	- ให้เจ้าหน้าที่ทำรายงานขอจ้างที่ปรึกษา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	- แต่งตั้ง คณะกรรมการดำเนินงานจ้างที่ปรึกษาโดยวิธีเฉพาะเจาะจง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	- ให้เจ้าหน้าที่แจ้งคณะกรรมการจ้างที่ปรึกษาฯ เพื่อดำเนินการต่อไป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UPC" panose="02020603050405020304" pitchFamily="18" charset="-34"/>
                <a:ea typeface="+mj-ea"/>
                <a:cs typeface="AngsanaUPC" panose="02020603050405020304" pitchFamily="18" charset="-34"/>
              </a:rPr>
              <a:t>2. ขั้นตอนการเชิญชวน และการพิจารณาตัดสิน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	- ให้คณะกรรมการจ้างที่ปรึกษาฯ จัดทำหนังสือเชิญชวนที่ปรึกษา                 ตามแบบที่คณะกรรมการนโยบายกำหนด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	- เชิญชวนที่ปรึกษารายใดรายหนึ่งที่มีคุณสมบัติเหมาะสมที่จะทำงานนั้น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	- พิจารณาข้อเสนอของที่ปรึกษา และเจรจาต่อรอง เพื่อให้ได้ข้อเสนอที่เหมาะสม ถูกต้อง เป็นประโยชน์ต่อทางหน่วยงานของรัฐมากที่สุด และสอดคล้องกับวัตถุประสงค์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	- จัดทำรายงานผลการพิจารณา (นำวิธีประกาศเชิญชวนทั่วไปมาใช้โดยอนุโลม)</a:t>
            </a:r>
          </a:p>
        </p:txBody>
      </p:sp>
      <p:pic>
        <p:nvPicPr>
          <p:cNvPr id="9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757" y="1062367"/>
            <a:ext cx="749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491" y="1062367"/>
            <a:ext cx="1368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6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38902"/>
            <a:ext cx="6911975" cy="609600"/>
          </a:xfrm>
        </p:spPr>
        <p:txBody>
          <a:bodyPr/>
          <a:lstStyle/>
          <a:p>
            <a:r>
              <a:rPr lang="th-TH" altLang="ko-KR" sz="5400" dirty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การมอบอำนาจ</a:t>
            </a:r>
            <a:r>
              <a:rPr lang="en-US" altLang="ko-KR" sz="5400" dirty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(3)</a:t>
            </a:r>
            <a:endParaRPr lang="ko-KR" altLang="en-US" sz="5400" dirty="0">
              <a:solidFill>
                <a:srgbClr val="3D34F6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79512" y="1011228"/>
          <a:ext cx="8784976" cy="55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2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61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01097"/>
            <a:ext cx="210695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4220960" y="2636912"/>
            <a:ext cx="648072" cy="12241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434567" y="2616539"/>
          <a:ext cx="7920880" cy="1748565"/>
        </p:xfrm>
        <a:graphic>
          <a:graphicData uri="http://schemas.openxmlformats.org/drawingml/2006/table">
            <a:tbl>
              <a:tblPr/>
              <a:tblGrid>
                <a:gridCol w="4252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68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61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หัวหน้าหน่วยงานของรัฐ</a:t>
                      </a:r>
                      <a:endParaRPr kumimoji="0" lang="en-US" altLang="ko-KR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ผู้มีอำนาจเหนือขึ้นไปหนึ่งชั้น</a:t>
                      </a:r>
                      <a:endParaRPr kumimoji="0" lang="ko-KR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7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 </a:t>
                      </a:r>
                      <a:r>
                        <a:rPr kumimoji="0" lang="th-TH" altLang="ko-KR" sz="2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100,000,000 </a:t>
                      </a:r>
                      <a:r>
                        <a:rPr kumimoji="0" lang="th-TH" altLang="ko-K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บาท</a:t>
                      </a:r>
                      <a:endParaRPr kumimoji="0" lang="ko-KR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  </a:t>
                      </a:r>
                      <a:r>
                        <a:rPr kumimoji="0" lang="th-TH" altLang="ko-KR" sz="2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100,000,000</a:t>
                      </a:r>
                      <a:r>
                        <a:rPr kumimoji="0" lang="th-TH" altLang="ko-K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 บาท</a:t>
                      </a:r>
                      <a:endParaRPr kumimoji="0" lang="ko-KR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dirty="0"/>
              <a:t>อำนาจในการสั่งจ้างที่ปรึกษา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1516256"/>
            <a:ext cx="7842502" cy="584775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lvl="0" algn="ctr">
              <a:spcAft>
                <a:spcPts val="0"/>
              </a:spcAft>
              <a:tabLst>
                <a:tab pos="1710690" algn="l"/>
              </a:tabLst>
            </a:pPr>
            <a:r>
              <a:rPr lang="th-TH" sz="3200" b="1" dirty="0">
                <a:latin typeface="Cordia New" panose="020B0304020202020204" pitchFamily="34" charset="-34"/>
                <a:ea typeface="Cordia New" panose="020B0304020202020204" pitchFamily="34" charset="-34"/>
              </a:rPr>
              <a:t>ให้เป็นอำนาจของผู้ดำรงตำแหน่งและภายในวงเงิน  ดังต่อไปนี้</a:t>
            </a:r>
            <a:endParaRPr lang="en-US" sz="32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9" name="Half Frame 8"/>
          <p:cNvSpPr/>
          <p:nvPr/>
        </p:nvSpPr>
        <p:spPr bwMode="auto">
          <a:xfrm>
            <a:off x="395536" y="141277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384826" y="1946359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375222" y="141675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359251" y="1976810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25144"/>
            <a:ext cx="1728192" cy="193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617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pSp>
        <p:nvGrpSpPr>
          <p:cNvPr id="16" name="กลุ่ม 29"/>
          <p:cNvGrpSpPr>
            <a:grpSpLocks/>
          </p:cNvGrpSpPr>
          <p:nvPr/>
        </p:nvGrpSpPr>
        <p:grpSpPr bwMode="auto">
          <a:xfrm>
            <a:off x="182911" y="1204588"/>
            <a:ext cx="8305800" cy="2368427"/>
            <a:chOff x="838200" y="1295400"/>
            <a:chExt cx="7807263" cy="1676400"/>
          </a:xfrm>
        </p:grpSpPr>
        <p:sp>
          <p:nvSpPr>
            <p:cNvPr id="17" name="สี่เหลี่ยมมุมมน 12"/>
            <p:cNvSpPr>
              <a:spLocks noChangeArrowheads="1"/>
            </p:cNvSpPr>
            <p:nvPr/>
          </p:nvSpPr>
          <p:spPr bwMode="auto">
            <a:xfrm>
              <a:off x="1829309" y="1295400"/>
              <a:ext cx="6816154" cy="1676400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25400" algn="ctr">
              <a:solidFill>
                <a:srgbClr val="F2F2F2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ในกรณีมีความจำเป็นต้องจ่ายเงินค่าจ้างล่วงหน้า ให้จ่ายได้ไม่เกินร้อยละ 15 ของค่าจ้างตามสัญญา และที่ปรึกษาจะต้องวางหนังสือค้ำประกันของธนาคาร หรือหนังสือค้ำประกันอิเล็กทรอนิกส์ของธนาคารในประเทศมาค้ำประกันเงินที่ได้รับล่วงหน้าไปนั้น </a:t>
              </a:r>
              <a:endParaRPr lang="th-TH" altLang="th-TH" sz="2800" b="1" dirty="0">
                <a:solidFill>
                  <a:schemeClr val="tx1"/>
                </a:solidFill>
                <a:latin typeface="Times New Roman" panose="02020603050405020304" pitchFamily="18" charset="0"/>
                <a:cs typeface="JasmineUPC" panose="02020603050405020304" pitchFamily="18" charset="-34"/>
              </a:endParaRPr>
            </a:p>
          </p:txBody>
        </p:sp>
        <p:pic>
          <p:nvPicPr>
            <p:cNvPr id="18" name="Picture 18" descr="new_membe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90650"/>
              <a:ext cx="833438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กลุ่ม 27"/>
          <p:cNvGrpSpPr>
            <a:grpSpLocks/>
          </p:cNvGrpSpPr>
          <p:nvPr/>
        </p:nvGrpSpPr>
        <p:grpSpPr bwMode="auto">
          <a:xfrm>
            <a:off x="236599" y="3820751"/>
            <a:ext cx="8229600" cy="1912505"/>
            <a:chOff x="838200" y="4495800"/>
            <a:chExt cx="7696200" cy="1447800"/>
          </a:xfrm>
        </p:grpSpPr>
        <p:sp>
          <p:nvSpPr>
            <p:cNvPr id="20" name="สี่เหลี่ยมมุมมน 21"/>
            <p:cNvSpPr>
              <a:spLocks noChangeArrowheads="1"/>
            </p:cNvSpPr>
            <p:nvPr/>
          </p:nvSpPr>
          <p:spPr bwMode="auto">
            <a:xfrm>
              <a:off x="1791063" y="4495800"/>
              <a:ext cx="6743337" cy="1447800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25400" algn="ctr">
              <a:solidFill>
                <a:srgbClr val="F2F2F2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กรณีจ้างสำหรับการหน่วยงานของรัฐ ให้จ่ายเงินค่าจ้างล่วงหน้าได้ไม่เกินร้อยละ 50 ค่าจ้างตามสัญญา และไม่ต้องมีหลักประกันเงินล่วงหน้าที่รับไปก็ได้</a:t>
              </a:r>
              <a:endParaRPr lang="th-TH" altLang="th-TH" sz="2800" b="1" dirty="0">
                <a:solidFill>
                  <a:schemeClr val="tx1"/>
                </a:solidFill>
                <a:latin typeface="Times New Roman" panose="02020603050405020304" pitchFamily="18" charset="0"/>
                <a:cs typeface="JasmineUPC" panose="02020603050405020304" pitchFamily="18" charset="-34"/>
              </a:endParaRPr>
            </a:p>
          </p:txBody>
        </p:sp>
        <p:pic>
          <p:nvPicPr>
            <p:cNvPr id="21" name="Picture 18" descr="new_membe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648200"/>
              <a:ext cx="833438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82887"/>
            <a:ext cx="1728192" cy="193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626240" y="0"/>
            <a:ext cx="5437112" cy="909638"/>
          </a:xfrm>
          <a:prstGeom prst="rect">
            <a:avLst/>
          </a:prstGeom>
          <a:noFill/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การจ่ายเงินล่วงหน้า</a:t>
            </a:r>
          </a:p>
        </p:txBody>
      </p: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2640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01600" y="29582"/>
            <a:ext cx="4211960" cy="909638"/>
          </a:xfrm>
          <a:prstGeom prst="rect">
            <a:avLst/>
          </a:prstGeom>
          <a:noFill/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การคืนหนังสือค้ำประกัน</a:t>
            </a:r>
          </a:p>
        </p:txBody>
      </p:sp>
      <p:sp>
        <p:nvSpPr>
          <p:cNvPr id="35" name="TextBox 7"/>
          <p:cNvSpPr txBox="1"/>
          <p:nvPr/>
        </p:nvSpPr>
        <p:spPr>
          <a:xfrm>
            <a:off x="692309" y="3622576"/>
            <a:ext cx="7842502" cy="2062103"/>
          </a:xfrm>
          <a:prstGeom prst="rect">
            <a:avLst/>
          </a:prstGeom>
          <a:solidFill>
            <a:srgbClr val="FFFFAF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Wingdings" pitchFamily="2" charset="2"/>
              </a:rPr>
              <a:t>ให้คืนหนังสือค้ำประกันให้แก่ที่ปรึกษา เมื่อได้หักเงินที่ได้</a:t>
            </a:r>
            <a:br>
              <a:rPr lang="th-TH" sz="36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Wingdings" pitchFamily="2" charset="2"/>
              </a:rPr>
            </a:br>
            <a:r>
              <a:rPr lang="th-TH" sz="36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Wingdings" pitchFamily="2" charset="2"/>
              </a:rPr>
              <a:t>จ่ายล่วงหน้าจากเงินค่าจ้างที่จ่ายตามผลงานในแต่ละงวด</a:t>
            </a:r>
            <a:br>
              <a:rPr lang="th-TH" sz="36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Wingdings" pitchFamily="2" charset="2"/>
              </a:rPr>
            </a:br>
            <a:r>
              <a:rPr lang="th-TH" sz="36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Wingdings" pitchFamily="2" charset="2"/>
              </a:rPr>
              <a:t>จนครบถ้วนแล้ว ทั้งนี้ ให้กำหนดเป็นเงื่อนไขไว้ในสัญญาด้วย</a:t>
            </a:r>
            <a:endParaRPr lang="th-TH" sz="3600" dirty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ctr">
              <a:buNone/>
            </a:pPr>
            <a:endParaRPr lang="th-TH" sz="2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1" name="กลุ่ม 20"/>
          <p:cNvGrpSpPr>
            <a:grpSpLocks/>
          </p:cNvGrpSpPr>
          <p:nvPr/>
        </p:nvGrpSpPr>
        <p:grpSpPr bwMode="auto">
          <a:xfrm>
            <a:off x="952500" y="1412776"/>
            <a:ext cx="7162800" cy="2209800"/>
            <a:chOff x="1010265" y="1676400"/>
            <a:chExt cx="6546645" cy="235236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2" name="คำบรรยายภาพแบบลูกศรลง 31"/>
            <p:cNvSpPr/>
            <p:nvPr/>
          </p:nvSpPr>
          <p:spPr>
            <a:xfrm>
              <a:off x="1079910" y="1676400"/>
              <a:ext cx="6477000" cy="2352368"/>
            </a:xfrm>
            <a:prstGeom prst="downArrowCallout">
              <a:avLst/>
            </a:prstGeom>
            <a:solidFill>
              <a:srgbClr val="CC99FF"/>
            </a:solidFill>
            <a:ln w="10000" cap="flat" cmpd="sng" algn="ctr">
              <a:solidFill>
                <a:srgbClr val="C3986D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EucrosiaUPC" pitchFamily="18" charset="-34"/>
              </a:endParaRPr>
            </a:p>
          </p:txBody>
        </p:sp>
        <p:sp>
          <p:nvSpPr>
            <p:cNvPr id="33" name="สี่เหลี่ยมผืนผ้า 32"/>
            <p:cNvSpPr/>
            <p:nvPr/>
          </p:nvSpPr>
          <p:spPr>
            <a:xfrm>
              <a:off x="1010265" y="1676400"/>
              <a:ext cx="6477000" cy="193303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การคืนหนังสือค้ำประกัน</a:t>
              </a:r>
              <a:b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  <a:sym typeface="Wingdings 2" pitchFamily="18" charset="2"/>
                </a:rPr>
                <a:t> (หลักประกันการรับเงินค่าจ้างล่วงหน้า) </a:t>
              </a:r>
              <a:r>
                <a:rPr kumimoji="0" lang="th-TH" sz="4000" b="1" i="0" u="none" strike="noStrike" kern="0" cap="none" spc="50" normalizeH="0" baseline="0" noProof="0" dirty="0">
                  <a:ln w="12700" cmpd="sng">
                    <a:solidFill>
                      <a:srgbClr val="C17529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39700">
                      <a:srgbClr val="F0A22E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EucrosiaUPC" pitchFamily="18" charset="-34"/>
                  <a:cs typeface="EucrosiaUPC" panose="02020603050405020304" pitchFamily="18" charset="-34"/>
                </a:rPr>
                <a:t/>
              </a:r>
              <a:br>
                <a:rPr kumimoji="0" lang="th-TH" sz="4000" b="1" i="0" u="none" strike="noStrike" kern="0" cap="none" spc="50" normalizeH="0" baseline="0" noProof="0" dirty="0">
                  <a:ln w="12700" cmpd="sng">
                    <a:solidFill>
                      <a:srgbClr val="C17529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39700">
                      <a:srgbClr val="F0A22E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EucrosiaUPC" pitchFamily="18" charset="-34"/>
                  <a:cs typeface="EucrosiaUPC" panose="02020603050405020304" pitchFamily="18" charset="-34"/>
                </a:rPr>
              </a:br>
              <a:endParaRPr kumimoji="0" lang="th-TH" sz="4000" b="1" i="0" u="none" strike="noStrike" kern="0" cap="none" spc="50" normalizeH="0" baseline="0" noProof="0" dirty="0">
                <a:ln w="12700" cmpd="sng">
                  <a:solidFill>
                    <a:srgbClr val="C17529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rgbClr val="F0A22E">
                      <a:satMod val="175000"/>
                      <a:alpha val="40000"/>
                    </a:srgbClr>
                  </a:glow>
                </a:effectLst>
                <a:uLnTx/>
                <a:uFillTx/>
                <a:latin typeface="EucrosiaUPC" pitchFamily="18" charset="-34"/>
                <a:cs typeface="EucrosiaUPC" panose="02020603050405020304" pitchFamily="18" charset="-34"/>
              </a:endParaRPr>
            </a:p>
          </p:txBody>
        </p:sp>
      </p:grp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366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160339"/>
            <a:ext cx="6911975" cy="609600"/>
          </a:xfrm>
        </p:spPr>
        <p:txBody>
          <a:bodyPr/>
          <a:lstStyle/>
          <a:p>
            <a:r>
              <a:rPr lang="th-TH" sz="4000" dirty="0"/>
              <a:t>งานจ้างออกแบบหรือควบคุมงานก่อสร้าง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91159094"/>
              </p:ext>
            </p:extLst>
          </p:nvPr>
        </p:nvGraphicFramePr>
        <p:xfrm>
          <a:off x="323528" y="1052736"/>
          <a:ext cx="882047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7348" name="Picture 4" descr="ผลการค้นหารูปภาพสำหรับ ตึก การ์ตูน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9" y="2276872"/>
            <a:ext cx="2439541" cy="11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591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925639" y="1032891"/>
            <a:ext cx="5400600" cy="90963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คณะกรรมการดำเนินงานจ้างฯ</a:t>
            </a:r>
          </a:p>
        </p:txBody>
      </p:sp>
      <p:sp>
        <p:nvSpPr>
          <p:cNvPr id="20" name="สี่เหลี่ยมมุมมน 54"/>
          <p:cNvSpPr/>
          <p:nvPr/>
        </p:nvSpPr>
        <p:spPr>
          <a:xfrm>
            <a:off x="3473811" y="1856033"/>
            <a:ext cx="2304256" cy="531441"/>
          </a:xfrm>
          <a:prstGeom prst="roundRect">
            <a:avLst/>
          </a:prstGeom>
          <a:solidFill>
            <a:srgbClr val="FF99CC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 5 คณะ ได้แก่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9512" y="144954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000" dirty="0"/>
              <a:t>งานจ้างออกแบบหรือควบคุมงานก่อสร้าง</a:t>
            </a:r>
          </a:p>
        </p:txBody>
      </p:sp>
      <p:graphicFrame>
        <p:nvGraphicFramePr>
          <p:cNvPr id="10" name="ตัวแทนเนื้อหา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910772"/>
              </p:ext>
            </p:extLst>
          </p:nvPr>
        </p:nvGraphicFramePr>
        <p:xfrm>
          <a:off x="523669" y="1766685"/>
          <a:ext cx="82296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659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/>
              <a:t>การจ้างออกแบบหรือควบคุมงาน </a:t>
            </a:r>
            <a:br>
              <a:rPr lang="th-TH" sz="3600" dirty="0"/>
            </a:br>
            <a:r>
              <a:rPr lang="th-TH" sz="3600" dirty="0"/>
              <a:t>โดยวิธีประกาศเชิญชวนทั่วไป</a:t>
            </a: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89961" y="1182775"/>
            <a:ext cx="8358484" cy="40365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ให้เจ้าหน้าที่จัดทำเอกสารจ้างฯ โดยวิธีประกาศเชิญชวนทั่วไป พร้อมประกาศเผยแพร่ ตามแบบที่คณะกรรมการนโยบายกำหนด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ทำรายงานขอจ้างฯ โดยเจ้าหน้าที่ทำรายงานเสนอหัวหน้าหน่วยงานของรัฐ ผ่านหัวหน้าเจ้าหน้าที่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แต่งตั้งคณะกรรมการฯ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600" b="1" dirty="0">
                <a:solidFill>
                  <a:srgbClr val="D42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JasmineUPC" pitchFamily="18" charset="-34"/>
              </a:rPr>
              <a:t>	</a:t>
            </a:r>
            <a:endParaRPr lang="th-TH" sz="2600" b="1" dirty="0">
              <a:solidFill>
                <a:srgbClr val="0000CC"/>
              </a:solidFill>
              <a:latin typeface="Times New Roman" pitchFamily="18" charset="0"/>
              <a:cs typeface="JasmineUPC" pitchFamily="18" charset="-34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26551"/>
            <a:ext cx="21336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488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2632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ขั้นตอนการประกาศเผยแพร่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 เมื่อหัวหน้าหน่วยงานของรัฐให้ความเห็นชอบรายงานขอจ้างฯ แล้ว           ให้หัวหน้าเจ้าหน้าที่เผยแพร่ประกาศและเอกสารจ้างฯ ในระบบเครือข่ายสารสนเทศของกรมบัญชีกลางและของหน่วยงานของรัฐ และให้ปิดประกาศโดยเปิดเผย ณ สถานที่ปิดประกาศของหน่วยงานของรัฐ เป็นเวลาติดต่อกันไม่น้อยกว่า 5 วันทำการ 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การให้เอกสารจ้างฯ รวมทั้งเอกสารที่เกี่ยวข้อง  จะให้ไปพร้อมกันกับการเผยแพร่ประกาศและเอกสารจ้างฯ เพื่อให้ผู้ให้บริการที่ประสงค์จะเข้ายื่นข้อเสนอสามารถขอรับเอกสารจ้างฯ ตั้งแต่วันเริ่มต้นประกาศจนถึงวันสุดท้ายของการเผยแพร่ประกาศและเอกสารจ้างฯ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ให้กำหนดวัน เวลาในการยื่นข้อเสนอเป็นวันทำการเพียงวันเดียว นับถัดจากวันสุดท้ายของการเผยแพร่ประกาศและเอกสารจ้างฯ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96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การจ้างออกแบบหรือควบคุมงาน </a:t>
            </a:r>
            <a:br>
              <a:rPr lang="th-TH" sz="3600" dirty="0">
                <a:latin typeface="Angsana New" pitchFamily="18" charset="-34"/>
                <a:cs typeface="Angsana New" pitchFamily="18" charset="-34"/>
              </a:rPr>
            </a:br>
            <a:r>
              <a:rPr lang="th-TH" sz="3600" dirty="0">
                <a:latin typeface="Angsana New" pitchFamily="18" charset="-34"/>
                <a:cs typeface="Angsana New" pitchFamily="18" charset="-34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3448227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544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เปิดซองข้อเสนอ และตรวจสอบเอกสารหลักฐานต่างๆ ของผู้ให้บริการผู้ยื่นข้อเสนอ       ทุกราย แล้วให้กรรมการทุกคนลงลายมือชื่อกำกับไว้ทุกแผ่น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ตรวจสอบการมีผลประโยชน์ร่วมกัน และเอกสารหลักฐานต่างๆ ของผู้ให้บริการผู้ยื่นข้อเสนอ แล้วคัดเลือกผู้ให้บริการผู้ยื่นข้อเสนอที่ไม่มีผลประโยชน์ร่วมกัน และยื่นเอกสารครบถ้วน ถูกต้อง มีคุณสมบัติและข้อเสนอด้านคุณภาพที่ครบถ้วน ถูกต้อง ตามเงื่อนไขที่หน่วยงานของรัฐกำหนดไว้ในเอกสารจ้างฯ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ในกระบวนการพิจารณา อาจสอบถามข้อเท็จจริงเพิ่มเติมจากผู้ให้บริการผู้ยื่นข้อเสนอ     รายใดก็ได้ แต่จะให้ผู้ให้บริการผู้ยื่นข้อเสนอรายใดเปลี่ยนแปลงสาระสำคัญที่เสนอไว้แล้วมิได้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- ผู้ให้บริการผู้ยื่นข้อเสนอรายใดมีคุณสมบัติไม่ครบถ้วนตามเงื่อนไขที่หน่วยงานของรัฐ        ได้กำหนดไว้  ให้คณะกรรมการตัดรายชื่อของผู้ให้บริการผู้ยื่นข้อเสนอรายนั้น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97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การจ้างออกแบบหรือควบคุมงาน </a:t>
            </a:r>
            <a:br>
              <a:rPr lang="th-TH" sz="3600" dirty="0">
                <a:latin typeface="Angsana New" pitchFamily="18" charset="-34"/>
                <a:cs typeface="Angsana New" pitchFamily="18" charset="-34"/>
              </a:rPr>
            </a:br>
            <a:r>
              <a:rPr lang="th-TH" sz="3600" dirty="0">
                <a:latin typeface="Angsana New" pitchFamily="18" charset="-34"/>
                <a:cs typeface="Angsana New" pitchFamily="18" charset="-34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5554335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3338" y="1297149"/>
            <a:ext cx="8435280" cy="46805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      -   พิจารณาคัดเลือกข้อเสนอของผู้ให้บริการรายที่ถูกต้อง ซึ่งมีคุณภาพ   และคุณสมบัติเป็นประโยชน์ต่อหน่วยงานของรัฐ แล้วให้เสนอจ้างจากรายที่ได้คะแนนคุณภาพมากที่สุด และจัดลำดับคะแนน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      -  ในกรณีที่ผู้ให้บริการรายที่คัดเลือกไว้ซึ่งได้คะแนนคุณภาพมากที่สุด        ไม่ยอมเข้าทำสัญญาหรือข้อตกลงในเวลาที่กำหนด ให้คณะกรรมการพิจารณาผู้ที่ได้คะแนนคุณภาพมากที่สุดในลำดับถัดไป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      -  จัดทำรายงานผลการพิจารณา (ให้นำวิธีการจ้างที่ปรึกษาโดยวิธีประกาศเชิญชวนทั่วไปมาใช้โดยอนุโลม)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9" name="Picture 18" descr="new_memb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10081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98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การจ้างออกแบบหรือควบคุมงาน </a:t>
            </a:r>
            <a:br>
              <a:rPr lang="th-TH" sz="3600" dirty="0">
                <a:latin typeface="Angsana New" pitchFamily="18" charset="-34"/>
                <a:cs typeface="Angsana New" pitchFamily="18" charset="-34"/>
              </a:rPr>
            </a:br>
            <a:r>
              <a:rPr lang="th-TH" sz="3600" dirty="0">
                <a:latin typeface="Angsana New" pitchFamily="18" charset="-34"/>
                <a:cs typeface="Angsana New" pitchFamily="18" charset="-34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41632789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487200" y="1137444"/>
            <a:ext cx="3868737" cy="1380331"/>
          </a:xfrm>
          <a:solidFill>
            <a:srgbClr val="FDFDA9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กรณีมีผู้ยื่นข้อเสนอเพียงรายเดียว    </a:t>
            </a:r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มีผู้ยื่นข้อเสนอหลายราย             แต่ผ่านการคัดเลือกเพียงรายเดียว</a:t>
            </a:r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2"/>
          </p:nvPr>
        </p:nvSpPr>
        <p:spPr>
          <a:xfrm>
            <a:off x="482002" y="2524362"/>
            <a:ext cx="3868737" cy="3876254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หากคณะกรรมการพิจารณาแล้วเห็นว่า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มีเหตุผลสมควรที่จะดำเนินการต่อไป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โดยไม่ต้องยกเลิก ให้คณะกรรมการ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เสนอความเห็นต่อหัวหน้าหน่วยงาน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ของรัฐต่อไป</a:t>
            </a: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quarter" idx="3"/>
          </p:nvPr>
        </p:nvSpPr>
        <p:spPr>
          <a:xfrm>
            <a:off x="4617574" y="1171054"/>
            <a:ext cx="4119314" cy="99761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กรณีที่ไม่มีผู้ยื่นข้อเสนอ </a:t>
            </a:r>
          </a:p>
          <a:p>
            <a:pPr algn="ctr"/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ข้อเสนอนั้นไม่ได้รับการคัดเลือก </a:t>
            </a:r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quarter" idx="4"/>
          </p:nvPr>
        </p:nvSpPr>
        <p:spPr>
          <a:xfrm>
            <a:off x="4612376" y="2168670"/>
            <a:ext cx="4106453" cy="4231946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ให้เสนอหัวหน้าหน่วยงานของรัฐผ่านหัวหน้าเจ้าหน้าที่เพื่อพิจารณายกเลิก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หากหัวหน้าหน่วยงานของรัฐเห็นว่าการจ้างโดยวิธีคัดเลือกใหม่อาจไม่ได้ผลดี              จะสั่งให้ดำเนินการจ้างโดยวิธีคัดเลือก      ตามมาตรา 81 (1) หรือวิธีเฉพาะเจาะจง     ตาม 82 (1) แล้วแต่กรณีก็ได้ เว้นแต่หน่วยงานของรัฐจะดำเนินการโดยวิธีคัดเลือกหรือวิธีเฉพาะเจาะจงด้วยเหตุอื่น     ให้เริ่มกระบวนการจ้างใหม่โดยการจัดทำรายงานขอจ้างตามระเบียบฯ</a:t>
            </a:r>
          </a:p>
        </p:txBody>
      </p:sp>
      <p:pic>
        <p:nvPicPr>
          <p:cNvPr id="13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78" y="4838197"/>
            <a:ext cx="1668761" cy="156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99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การจ้างออกแบบหรือควบคุมงาน </a:t>
            </a:r>
            <a:br>
              <a:rPr lang="th-TH" sz="3600" dirty="0">
                <a:latin typeface="Angsana New" pitchFamily="18" charset="-34"/>
                <a:cs typeface="Angsana New" pitchFamily="18" charset="-34"/>
              </a:rPr>
            </a:br>
            <a:r>
              <a:rPr lang="th-TH" sz="3600" dirty="0">
                <a:latin typeface="Angsana New" pitchFamily="18" charset="-34"/>
                <a:cs typeface="Angsana New" pitchFamily="18" charset="-34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2041202199"/>
      </p:ext>
    </p:extLst>
  </p:cSld>
  <p:clrMapOvr>
    <a:masterClrMapping/>
  </p:clrMapOvr>
</p:sld>
</file>

<file path=ppt/theme/theme1.xml><?xml version="1.0" encoding="utf-8"?>
<a:theme xmlns:a="http://schemas.openxmlformats.org/drawingml/2006/main" name="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3">
      <a:dk1>
        <a:srgbClr val="000066"/>
      </a:dk1>
      <a:lt1>
        <a:srgbClr val="FFFFFF"/>
      </a:lt1>
      <a:dk2>
        <a:srgbClr val="FFFFE7"/>
      </a:dk2>
      <a:lt2>
        <a:srgbClr val="B2B2B2"/>
      </a:lt2>
      <a:accent1>
        <a:srgbClr val="6D77BF"/>
      </a:accent1>
      <a:accent2>
        <a:srgbClr val="FF9966"/>
      </a:accent2>
      <a:accent3>
        <a:srgbClr val="FFFFFF"/>
      </a:accent3>
      <a:accent4>
        <a:srgbClr val="000056"/>
      </a:accent4>
      <a:accent5>
        <a:srgbClr val="BABDDC"/>
      </a:accent5>
      <a:accent6>
        <a:srgbClr val="E78A5C"/>
      </a:accent6>
      <a:hlink>
        <a:srgbClr val="A959A1"/>
      </a:hlink>
      <a:folHlink>
        <a:srgbClr val="3AABC6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66"/>
        </a:dk1>
        <a:lt1>
          <a:srgbClr val="FFFFFF"/>
        </a:lt1>
        <a:dk2>
          <a:srgbClr val="FFFFE7"/>
        </a:dk2>
        <a:lt2>
          <a:srgbClr val="DDDDDD"/>
        </a:lt2>
        <a:accent1>
          <a:srgbClr val="B2B2B2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D5D5D5"/>
        </a:accent5>
        <a:accent6>
          <a:srgbClr val="E78A2D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FFFFFF"/>
        </a:dk2>
        <a:lt2>
          <a:srgbClr val="B2B2B2"/>
        </a:lt2>
        <a:accent1>
          <a:srgbClr val="C0D070"/>
        </a:accent1>
        <a:accent2>
          <a:srgbClr val="0099CC"/>
        </a:accent2>
        <a:accent3>
          <a:srgbClr val="FFFFFF"/>
        </a:accent3>
        <a:accent4>
          <a:srgbClr val="000056"/>
        </a:accent4>
        <a:accent5>
          <a:srgbClr val="DCE4BB"/>
        </a:accent5>
        <a:accent6>
          <a:srgbClr val="008AB9"/>
        </a:accent6>
        <a:hlink>
          <a:srgbClr val="CA9938"/>
        </a:hlink>
        <a:folHlink>
          <a:srgbClr val="166A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66"/>
        </a:dk1>
        <a:lt1>
          <a:srgbClr val="FFFFFF"/>
        </a:lt1>
        <a:dk2>
          <a:srgbClr val="FFFFE7"/>
        </a:dk2>
        <a:lt2>
          <a:srgbClr val="B2B2B2"/>
        </a:lt2>
        <a:accent1>
          <a:srgbClr val="6D77BF"/>
        </a:accent1>
        <a:accent2>
          <a:srgbClr val="FF9966"/>
        </a:accent2>
        <a:accent3>
          <a:srgbClr val="FFFFFF"/>
        </a:accent3>
        <a:accent4>
          <a:srgbClr val="000056"/>
        </a:accent4>
        <a:accent5>
          <a:srgbClr val="BABDDC"/>
        </a:accent5>
        <a:accent6>
          <a:srgbClr val="E78A5C"/>
        </a:accent6>
        <a:hlink>
          <a:srgbClr val="A959A1"/>
        </a:hlink>
        <a:folHlink>
          <a:srgbClr val="3AAB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081tgp_finance01_v2</Template>
  <TotalTime>3677</TotalTime>
  <Words>11292</Words>
  <Application>Microsoft Office PowerPoint</Application>
  <PresentationFormat>นำเสนอทางหน้าจอ (4:3)</PresentationFormat>
  <Paragraphs>1773</Paragraphs>
  <Slides>165</Slides>
  <Notes>20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12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165</vt:i4>
      </vt:variant>
    </vt:vector>
  </HeadingPairs>
  <TitlesOfParts>
    <vt:vector size="178" baseType="lpstr">
      <vt:lpstr>Finance1_p</vt:lpstr>
      <vt:lpstr>2_Finance1_p</vt:lpstr>
      <vt:lpstr>1_Finance1_p</vt:lpstr>
      <vt:lpstr>3_Finance1_p</vt:lpstr>
      <vt:lpstr>Default Design</vt:lpstr>
      <vt:lpstr>4_Finance1_p</vt:lpstr>
      <vt:lpstr>7_Finance1_p</vt:lpstr>
      <vt:lpstr>8_Finance1_p</vt:lpstr>
      <vt:lpstr>9_Finance1_p</vt:lpstr>
      <vt:lpstr>10_Finance1_p</vt:lpstr>
      <vt:lpstr>11_Finance1_p</vt:lpstr>
      <vt:lpstr>13_Finance1_p</vt:lpstr>
      <vt:lpstr>Image</vt:lpstr>
      <vt:lpstr>ระเบียบกระทรวงการคลัง ว่าด้วยการจัดซื้อจัดจ้างและการบริหารพัสดุภาครัฐ พ.ศ. 2560</vt:lpstr>
      <vt:lpstr>การบังคับใช้</vt:lpstr>
      <vt:lpstr>ระเบียบมี 10 หมวด</vt:lpstr>
      <vt:lpstr>หมายความว่า ผู้ดำรงตำแหน่งในหน่วยงานของรัฐดังต่อไปนี้</vt:lpstr>
      <vt:lpstr>หมายความว่า ผู้ดำรงตำแหน่งในหน่วยงานของรัฐดังต่อไปนี้</vt:lpstr>
      <vt:lpstr>หมายความว่า ผู้ดำรงตำแหน่งในหน่วยงานของรัฐดังต่อไปนี้</vt:lpstr>
      <vt:lpstr>การมอบอำนาจ (1)</vt:lpstr>
      <vt:lpstr>การมอบอำนาจ (2)</vt:lpstr>
      <vt:lpstr>การมอบอำนาจ(3)</vt:lpstr>
      <vt:lpstr>การดำเนินการด้วยวิธีการทางอิเล็กทรอนิกส์</vt:lpstr>
      <vt:lpstr>ขั้นตอนการซื้อหรือจ้าง</vt:lpstr>
      <vt:lpstr>การจัดทำแผนการจัดซื้อจัดจ้าง (1)</vt:lpstr>
      <vt:lpstr>การจัดทำแผนการจัดซื้อจัดจ้าง (2)</vt:lpstr>
      <vt:lpstr>การจัดทำร่างขอบเขตของงานหรือรายละเอียดคุณลักษณะเฉพาะของพัสดุหรือแบบรูปรายการงานก่อสร้าง</vt:lpstr>
      <vt:lpstr>การเผยแพร่ประกาศและร่างเอกสารซื้อหรือจ้าง</vt:lpstr>
      <vt:lpstr>งานนำเสนอ PowerPoint</vt:lpstr>
      <vt:lpstr>งานนำเสนอ PowerPoint</vt:lpstr>
      <vt:lpstr>คณะกรรมการซื้อหรือจ้าง</vt:lpstr>
      <vt:lpstr>งานนำเสนอ PowerPoint</vt:lpstr>
      <vt:lpstr>งานนำเสนอ PowerPoint</vt:lpstr>
      <vt:lpstr>การประชุมของคณะกรรมการ</vt:lpstr>
      <vt:lpstr>การมีส่วนได้ส่วนเสียของคณะกรรมการซื้อหรือจ้าง</vt:lpstr>
      <vt:lpstr>วิธีการซื้อหรือจ้าง</vt:lpstr>
      <vt:lpstr>การเผยแพร่ประกาศและเอกสารเชิญชวน และการขายหรือให้เอกสาร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การประกาศผลผู้ชนะการเสนอราคา</vt:lpstr>
      <vt:lpstr> วิธีการซื้อหรือจ้าง โดยวิธีสอบราคา</vt:lpstr>
      <vt:lpstr> วิธีการซื้อหรือจ้าง โดยวิธีสอบราคา</vt:lpstr>
      <vt:lpstr>   การดำเนินการโดยวิธีสอบราคา </vt:lpstr>
      <vt:lpstr>      การดำเนินการโดยวิธีสอบราคา  </vt:lpstr>
      <vt:lpstr>การดำเนินการโดยวิธีสอบราคา  </vt:lpstr>
      <vt:lpstr>การดำเนินการโดยวิธีสอบราคา  </vt:lpstr>
      <vt:lpstr> การดำเนินการโดยวิธีสอบราคา  </vt:lpstr>
      <vt:lpstr>การซื้อหรือจ้าง โดยวิธีคัดเลือก</vt:lpstr>
      <vt:lpstr>งานนำเสนอ PowerPoint</vt:lpstr>
      <vt:lpstr>งานนำเสนอ PowerPoint</vt:lpstr>
      <vt:lpstr>งานนำเสนอ PowerPoint</vt:lpstr>
      <vt:lpstr>การซื้อหรือจ้าง โดยวิธีเฉพาะเจาะจง</vt:lpstr>
      <vt:lpstr>การซื้อหรือจ้าง โดยวิธีเฉพาะเจาะจง (ต่อ)</vt:lpstr>
      <vt:lpstr>การซื้อหรือจ้าง โดยวิธีเฉพาะเจาะจง (ต่อ)</vt:lpstr>
      <vt:lpstr>เกณฑ์การพิจารณาข้อเสนอสำหรับการซื้อหรือจ้าง</vt:lpstr>
      <vt:lpstr>อำนาจในการสั่งซื้อหรือสั่งจ้าง</vt:lpstr>
      <vt:lpstr>ประเภทของผู้มีอำนาจเหนือขึ้นไปหนึ่งชั้น</vt:lpstr>
      <vt:lpstr>การจ้างที่ปรึกษา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เกณฑ์การพิจารณาคัดเลือกข้อเสนอในงานจ้างที่ปรึกษา</vt:lpstr>
      <vt:lpstr>งานนำเสนอ PowerPoint</vt:lpstr>
      <vt:lpstr>อำนาจในการสั่งจ้างที่ปรึกษา</vt:lpstr>
      <vt:lpstr>งานนำเสนอ PowerPoint</vt:lpstr>
      <vt:lpstr>งานนำเสนอ PowerPoint</vt:lpstr>
      <vt:lpstr>งานจ้างออกแบบหรือควบคุมงานก่อสร้าง</vt:lpstr>
      <vt:lpstr>งานนำเสนอ PowerPoint</vt:lpstr>
      <vt:lpstr>การจ้างออกแบบหรือควบคุมงาน  โดยวิธีประกาศเชิญชวนทั่วไป</vt:lpstr>
      <vt:lpstr>การจ้างออกแบบหรือควบคุมงาน  โดยวิธีประกาศเชิญชวนทั่วไป (ต่อ)</vt:lpstr>
      <vt:lpstr>การจ้างออกแบบหรือควบคุมงาน  โดยวิธีประกาศเชิญชวนทั่วไป (ต่อ)</vt:lpstr>
      <vt:lpstr>การจ้างออกแบบหรือควบคุมงาน  โดยวิธีประกาศเชิญชวนทั่วไป (ต่อ)</vt:lpstr>
      <vt:lpstr>การจ้างออกแบบหรือควบคุมงาน  โดยวิธีประกาศเชิญชวนทั่วไป (ต่อ)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อำนาจในการสั่งจ้างออกแบบหรือควบคุมงาน</vt:lpstr>
      <vt:lpstr>สัญญาและหลักประกัน</vt:lpstr>
      <vt:lpstr>แบบสัญญาที่คณะกรรมการนโยบายกำหนด</vt:lpstr>
      <vt:lpstr>การลงนามในสัญญาในการซื้อหรือจ้าง เป็นอำนาจของหัวหน้าหน่วยงานของรัฐ       การลงนามในสัญญา จะกระทำได้เมื่อพ้นระยะเวลาการอุทธรณ์ตามกฎหมายว่าด้วยการจัดซื้อจัดจ้างและการบริหารพัสดุภาครัฐ </vt:lpstr>
      <vt:lpstr>การจัดซื้อจัดจ้างที่เกี่ยวกับความมั่นคงแข็งแรง หรืองานเทคนิคเฉพาะอย่าง จะต้องได้รับการรับรองจากวิศวกร สถาปนิกและวิศวกรผู้ชำนาญการ หรือผู้ทรงคุณวุฒิ ซึ่งรับผิดชอบหรือสามารถรับรอง คุณลักษณะเฉพาะ แบบและรายการของงานก่อสร้าง หรืองานเทคนิคเฉพาะอย่างนั้น แล้วแต่กรณีด้วย   เมื่อผู้มีอำนาจอนุมัติสั่งซื้อหรือสั่งจ้างแล้วแต่กรณี ได้อนุมัติการแก้ไขสัญญาหรือข้อตกลงแล้ว ให้หัวหน้าหน่วยงานของรัฐเป็นผู้ลงนามในสัญญาหรือข้อตกลงที่ได้แก้ไขนั้น </vt:lpstr>
      <vt:lpstr>งานนำเสนอ PowerPoint</vt:lpstr>
      <vt:lpstr>หลักประกันการเสนอราคา</vt:lpstr>
      <vt:lpstr>หลักประกันการเสนอราคา</vt:lpstr>
      <vt:lpstr>หลักประกันสัญญา</vt:lpstr>
      <vt:lpstr>มูลค่าหลักประกันการเสนอราคาและหลักประกันสัญญา</vt:lpstr>
      <vt:lpstr>การคืนหลักประกัน</vt:lpstr>
      <vt:lpstr>การคืนหลักประกัน (ต่อ)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การงด ลดค่าปรับ หรือการขยายเวลาการทำสัญญา</vt:lpstr>
      <vt:lpstr>การจัดทำบันทึกรายงานผลการพิจารณา</vt:lpstr>
      <vt:lpstr>การบริหารพัสดุ : การเก็บ การบันทึก การเบิกจ่าย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การลงโทษให้เป็นผู้ทิ้งงาน</vt:lpstr>
      <vt:lpstr>การลงโทษให้เป็นผู้ทิ้งงาน (ต่อ)</vt:lpstr>
      <vt:lpstr>การเพิกถอนการเป็นผู้ทิ้งงาน</vt:lpstr>
      <vt:lpstr>การเพิกถอนการเป็นผู้ทิ้งงาน (ต่อ)</vt:lpstr>
      <vt:lpstr>การเพิกถอนการเป็นผู้ทิ้งงาน (ต่อ)</vt:lpstr>
      <vt:lpstr>กฎกระทรวง</vt:lpstr>
      <vt:lpstr>กฎกระทรวง</vt:lpstr>
      <vt:lpstr>กฎกระทรวง 3. กำหนดพัสดุที่รัฐต้องการส่งเสริมหรือสนับสนุนและกำหนด วิธีการจัดซื้อจัดจ้างพัสดุโดยวิธีคัดเลือกและวิธีเฉพาะเจาะจง  พ.ศ. 2560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4. พัสดุส่งเสริมการวิจัยและการพัฒนา หรือการให้บริการทางการศึกษา</vt:lpstr>
      <vt:lpstr>5. พัสดุส่งเสริมนวัตกรรม</vt:lpstr>
      <vt:lpstr>6. พัสดุส่งเสริมสุขภาพและสาธารณสุข</vt:lpstr>
      <vt:lpstr>7. พัสดุส่งเสริมความมั่นคงด้านพลังงานและทรัพยากรธรรมชาติ</vt:lpstr>
      <vt:lpstr>กฎกระทรวง</vt:lpstr>
      <vt:lpstr>กฎกระทรวง</vt:lpstr>
      <vt:lpstr>กฎกระทรวง</vt:lpstr>
      <vt:lpstr>กฎกระทรวง</vt:lpstr>
      <vt:lpstr>กฎกระทรวง</vt:lpstr>
      <vt:lpstr>กฎกระทรวง</vt:lpstr>
      <vt:lpstr>ประกาศ</vt:lpstr>
      <vt:lpstr>หนังสือเวียนที่เกี่ยวข้อง</vt:lpstr>
      <vt:lpstr>หนังสือเวียนที่เกี่ยวข้อง</vt:lpstr>
      <vt:lpstr>หนังสือเวียนที่เกี่ยวข้อง</vt:lpstr>
      <vt:lpstr>หนังสือเวียนที่เกี่ยวข้อง</vt:lpstr>
      <vt:lpstr>งานนำเสนอ PowerPoint</vt:lpstr>
      <vt:lpstr>งานนำเสนอ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ร่างระเบียบกระทรวงการคลัง ว่าด้วยการจัดซื้อจัดจ้างและการบริหารพัสดุภาครัฐ พ.ศ. ....</dc:title>
  <dc:creator>ณิติญาภรณ์ อิ่มใจ</dc:creator>
  <cp:lastModifiedBy>acer_pc</cp:lastModifiedBy>
  <cp:revision>352</cp:revision>
  <cp:lastPrinted>2017-08-07T12:47:05Z</cp:lastPrinted>
  <dcterms:created xsi:type="dcterms:W3CDTF">2017-07-27T09:31:05Z</dcterms:created>
  <dcterms:modified xsi:type="dcterms:W3CDTF">2018-04-18T08:49:43Z</dcterms:modified>
</cp:coreProperties>
</file>