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" y="1155586"/>
            <a:ext cx="88924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7" y="1956544"/>
            <a:ext cx="892665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8690" y="188640"/>
            <a:ext cx="8928992" cy="9046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th-TH" dirty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</a:p>
          <a:p>
            <a:pPr algn="ctr" fontAlgn="base">
              <a:spcAft>
                <a:spcPct val="0"/>
              </a:spcAft>
            </a:pP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</a:t>
            </a:r>
            <a:endParaRPr lang="en-US" dirty="0">
              <a:solidFill>
                <a:srgbClr val="EEECE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ตัวแทนหมายเลขภาพนิ่ง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9512" y="95765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อุปกรณ์ยกกระถางดอกไม้</a:t>
            </a: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วิทยาลัยเทคนิคลำปาง</a:t>
            </a:r>
            <a:endParaRPr lang="th-TH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 </a:t>
            </a:r>
            <a:r>
              <a:rPr lang="th-TH" dirty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สิ่งประดิษฐ์ด้านพัฒนา</a:t>
            </a:r>
            <a:r>
              <a:rPr lang="th-TH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คุณภาพชีวิต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ชีวิต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6" name="Picture 2" descr="http://thaiinvention.net/invention/assets/p008070/img/p008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95" y="2492896"/>
            <a:ext cx="4919700" cy="36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0" y="164305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รางวัลชนะรองเลิศอันดับ2ระดับชาติ</a:t>
            </a:r>
            <a:endParaRPr lang="th-TH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4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130"/>
            <a:ext cx="7787208" cy="90460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สิ่งประดิษฐ์ด้านพัฒนาคุณภาพชีวิต</a:t>
            </a:r>
            <a:endParaRPr lang="en-US" dirty="0">
              <a:solidFill>
                <a:schemeClr val="bg2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1903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1.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คำจำกัดความ 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: 	</a:t>
            </a:r>
          </a:p>
          <a:p>
            <a:pPr marL="0" indent="0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เป็นเครื่องมือ อุปกรณ์ที่ช่วย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อํานวย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ความสะดวกในการ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ดํารงชีวิต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หรือ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พัฒนาคุณภาพ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ชีวิตให้ดี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ยิ่งขึ้น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2.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  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</a:p>
          <a:p>
            <a:pPr marL="0" indent="0" algn="thaiDist">
              <a:buNone/>
            </a:pP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เพื่อพัฒนาคุณภาพชีวิต โดยมีจุดมุ่งหมาย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en-US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2.1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สร้างสรรค์ เครื่องมือ อุปกรณ์ ที่ช่วย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อํานวย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ความสะดวก ในการ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ดํารงชีวิต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พัฒนาคุณภาพชีวิตให้ดียิ่งขึ้น</a:t>
            </a: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en-US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2.2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เพื่อพัฒนาคุณภาพสังคมให้เป็นสังคมแห่ง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ภูมิ				ปัญญา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และสังคมแห่งการ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เรียนรู้ ตลอดจน					ส่งเสริม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คุณภาพชีวิตของมนุษย์ให้ดียิ่งขึ้น</a:t>
            </a: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endParaRPr lang="en-US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10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หลักเกณฑ์การพิจารณาผลงานสิ่งประดิษฐ์ฯ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5832648"/>
          </a:xfrm>
        </p:spPr>
        <p:txBody>
          <a:bodyPr>
            <a:normAutofit fontScale="62500" lnSpcReduction="20000"/>
          </a:bodyPr>
          <a:lstStyle/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1.ผลงาน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สิ่งประดิษฐ์ฯ ที่ส่งเข้าประกวดจะต้องมีคุณสมบัติครบถ้วนตาม</a:t>
            </a:r>
            <a:r>
              <a:rPr lang="th-TH" sz="3800" dirty="0" err="1">
                <a:latin typeface="TH Kodchasal" pitchFamily="2" charset="-34"/>
                <a:cs typeface="TH Kodchasal" pitchFamily="2" charset="-34"/>
              </a:rPr>
              <a:t>ข้อกําหนด</a:t>
            </a: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ทั่วไปของ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ผลงานสิ่งประดิษฐ์ฯ ประเภทที่ 1 ทุกประการ จึงจะเข้าร่วมการประกวดได้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2.ผลงาน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สิ่งประดิษฐ์ที่ส่งเข้าประกวดต้องมีการลงทะเบียนผลงานในฐานข้อมูลออนไลน์ (</a:t>
            </a:r>
            <a:r>
              <a:rPr lang="en-US" sz="3800" dirty="0">
                <a:latin typeface="TH Kodchasal" pitchFamily="2" charset="-34"/>
                <a:cs typeface="TH Kodchasal" pitchFamily="2" charset="-34"/>
              </a:rPr>
              <a:t>www.thaiinvention.net) 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หากไม่ลงทะเบียนจะไม่ได้รับสิทธิ์เข้าร่วมการประกวด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3.ผลงาน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สิ่งประดิษฐ์ฯ ที่ส่งเข้าประกวดจะต้องลงทะเบียนและติดตั้งผลงานตามวันและ</a:t>
            </a: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เวลาที่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กำหนด หากไม่ลงทะเบียนและติดตั้งตามวันและเวลาที่กำหนดไม่อนุญาตให้เข้า</a:t>
            </a: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ร่วมการ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ประกวดแต่อนุญาตให้จัดแสดงผลงานได้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4.การ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เปลี่ยนแปลงชื่อ หรือ ประเภทผลงานสิ่งประดิษฐ์ฯ ในการส่งเข้าประกวด 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สามารถ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เปลี่ยนแปลงได้ในระดับอาชีวศึกษาจังหวัดเท่านั้น และต้องแจ้งล่วงหน้า</a:t>
            </a:r>
          </a:p>
          <a:p>
            <a:pPr marL="0" indent="0" algn="thaiDist">
              <a:buNone/>
            </a:pP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ก่อน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การประกวดไม่น้อยกว่า  7  วัน ส่วนการประกวดในระดับภาค และระดับชาติ </a:t>
            </a:r>
            <a:r>
              <a:rPr lang="th-TH" sz="3800" dirty="0" smtClean="0">
                <a:latin typeface="TH Kodchasal" pitchFamily="2" charset="-34"/>
                <a:cs typeface="TH Kodchasal" pitchFamily="2" charset="-34"/>
              </a:rPr>
              <a:t>ไม่</a:t>
            </a:r>
            <a:r>
              <a:rPr lang="th-TH" sz="3800" dirty="0">
                <a:latin typeface="TH Kodchasal" pitchFamily="2" charset="-34"/>
                <a:cs typeface="TH Kodchasal" pitchFamily="2" charset="-34"/>
              </a:rPr>
              <a:t>อนุญาตให้เปลี่ยนแปลงชื่อ หรือ ประเภทผลงานสิ่งประดิษฐ์ฯ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0"/>
            <a:ext cx="6710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หลักเกณฑ์การพิจารณาผลงานสิ่งประดิษฐ์</a:t>
            </a:r>
            <a:r>
              <a:rPr lang="th-TH" dirty="0" smtClean="0"/>
              <a:t>ฯ(ต่อ)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5.ผลงาน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สิ่งประดิษฐ์ฯ ที่ส่งเข้าประกวด หากคณะกรรมการตรวจสอบพบว่ามีการลอกเลียนแบบ หรือส่งประกวดมากกว่า  1  ประเภท จะถูกตัดสิทธิ์การเข้าประกวด</a:t>
            </a:r>
          </a:p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6.ผลงาน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สิ่งประดิษฐ์ฯ ที่ส่งประกวดและได้รับรางวัล หากคณะกรรมการตรวจพบ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ภายหลังว่ามีการลอกเลียนผลงาน หรือส่งประกวดมากกว่า  1  ประเภท จะถูกถอดถอนรางวัล และ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เลื่อนลำดับรางวัลถัดไปขึ้นมาแทน</a:t>
            </a:r>
          </a:p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7.ผลงาน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สิ่งประดิษฐ์ฯ ที่มีการซื้อขายในท้องตลาด แล้วนำมาปรับปรุง หรือ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ดัดแปลงเพียง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เล็กน้อย เพื่อส่งเข้าประกวดจะไม่ได้รับการพิจารณาจากคณะกรรมการ</a:t>
            </a:r>
          </a:p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8.กรณี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ที่เป็นการนำสินค้า หรือ ผลิตภัณฑ์ที่มีจำหน่ายมาพัฒนาต่อยอด ต้องสามารถ แสดงให้เห็นว่าได้มีการพัฒนาให้มีประสิทธิภาพดีขึ้นกว่าเดิมอย่างไร  โดยจะต้องไม่ลอกเลียนแบบและไม่ละเมิดอนุสิทธิบัตร หรือ สิทธิบัตรของผู้อื่น</a:t>
            </a:r>
          </a:p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9.กรณี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เกิดปัญหาในการดำเนินงานให้อยู่ในดุลยพินิจของคณะกรรมการกลางเป็นผู้ชี้ขาด</a:t>
            </a:r>
          </a:p>
          <a:p>
            <a:pPr marL="0" indent="0"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10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เอกสารประกอบการนำเสนอผลงานสิ่งประดิษฐ์ฯ และแบบรายงานการวิจัย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Kodchasal" pitchFamily="2" charset="-34"/>
                <a:cs typeface="TH Kodchasal" pitchFamily="2" charset="-34"/>
              </a:rPr>
              <a:t>ให้จัดส่งเอกสารประกอบการนำเสนอผลงานสิ่งประดิษฐ์ฯ และแบบรายงานการ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วิจัยใน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วันลงทะเบียนตามกำหนดเวลาที่คณะกรรมการกำหนด </a:t>
            </a:r>
            <a:r>
              <a:rPr lang="th-TH" dirty="0" err="1">
                <a:latin typeface="TH Kodchasal" pitchFamily="2" charset="-34"/>
                <a:cs typeface="TH Kodchasal" pitchFamily="2" charset="-34"/>
              </a:rPr>
              <a:t>จํานวน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  2  เล่ม ภายในเล่ม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ประกอบด้วย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4  ส่วน ดังนี้</a:t>
            </a:r>
          </a:p>
          <a:p>
            <a:pPr marL="0" indent="0">
              <a:buNone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ส่วน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ที่ 1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แบบเสนอโครงการวิจัยสิ่งประดิษฐ์ของคนรุ่นใหม่ “สุดยอดนวัตกรรมอาชีวศึกษา”   การประกวดสิ่งประดิษฐ์ของคนรุ่นใหม่ ประจำปีการศึกษา 2560 ปีพุทธศักราช 2560 – 2561  (แบบ ว-</a:t>
            </a:r>
            <a:r>
              <a:rPr lang="th-TH" dirty="0" err="1">
                <a:latin typeface="TH Kodchasal" pitchFamily="2" charset="-34"/>
                <a:cs typeface="TH Kodchasal" pitchFamily="2" charset="-34"/>
              </a:rPr>
              <a:t>สอศ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-2) </a:t>
            </a:r>
          </a:p>
          <a:p>
            <a:pPr marL="0" indent="0">
              <a:buNone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ส่วน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ที่ 2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แบบรายงานการวิจัย (แบบ ว-</a:t>
            </a:r>
            <a:r>
              <a:rPr lang="th-TH" dirty="0" err="1">
                <a:latin typeface="TH Kodchasal" pitchFamily="2" charset="-34"/>
                <a:cs typeface="TH Kodchasal" pitchFamily="2" charset="-34"/>
              </a:rPr>
              <a:t>สอศ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-3) บทที่ 1 - บทที่ 5  ไม่เกินจำนวน  20 หน้า </a:t>
            </a:r>
          </a:p>
          <a:p>
            <a:pPr marL="0" indent="0">
              <a:buNone/>
            </a:pPr>
            <a:r>
              <a:rPr lang="th-TH" dirty="0">
                <a:latin typeface="TH Kodchasal" pitchFamily="2" charset="-34"/>
                <a:cs typeface="TH Kodchasal" pitchFamily="2" charset="-34"/>
              </a:rPr>
              <a:t>  โดยไม่รวมปก บทคัดย่อ กิตติกรรมประกาศ สารบัญ บรรณานุกรม และภาคผนวก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(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หากเกินจำนวน  20  หน้า คณะกรรมการจะไม่รับการพิจารณา )</a:t>
            </a:r>
          </a:p>
          <a:p>
            <a:pPr marL="0" indent="0"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เอกสารประกอบการนำเสนอผลงานสิ่งประดิษฐ์ฯ และแบบรายงานการ</a:t>
            </a:r>
            <a:r>
              <a:rPr lang="th-TH" dirty="0" smtClean="0"/>
              <a:t>วิจัย(ต่อ)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Kodchasal" pitchFamily="2" charset="-34"/>
                <a:cs typeface="TH Kodchasal" pitchFamily="2" charset="-34"/>
              </a:rPr>
              <a:t>ส่วนที่ 3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ภาคผนวก ประกอบด้วย</a:t>
            </a:r>
          </a:p>
          <a:p>
            <a:pPr marL="0" indent="0"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3.1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คู่มือการใช้งานภาษาไทยและภาษาอังกฤษ</a:t>
            </a:r>
          </a:p>
          <a:p>
            <a:pPr marL="0" indent="0">
              <a:buNone/>
            </a:pPr>
            <a:r>
              <a:rPr lang="th-TH" dirty="0">
                <a:latin typeface="TH Kodchasal" pitchFamily="2" charset="-34"/>
                <a:cs typeface="TH Kodchasal" pitchFamily="2" charset="-34"/>
              </a:rPr>
              <a:t>3.2 แบบรับรองการนำผลงานสิ่งประดิษฐ์ไปใช้งานจริง ตามแบบที่ สำนักงานคณะกรรมการการอาชีวศึกษา กำหนด</a:t>
            </a:r>
          </a:p>
          <a:p>
            <a:pPr marL="0" indent="0">
              <a:buNone/>
            </a:pPr>
            <a:r>
              <a:rPr lang="th-TH" dirty="0">
                <a:latin typeface="TH Kodchasal" pitchFamily="2" charset="-34"/>
                <a:cs typeface="TH Kodchasal" pitchFamily="2" charset="-34"/>
              </a:rPr>
              <a:t>3.3 แบบนำเสนอคุณลักษณะ ตามแบบที่ สำนักงานคณะกรรมการการอาชีวศึกษา กำหนด</a:t>
            </a:r>
          </a:p>
          <a:p>
            <a:pPr marL="0" indent="0">
              <a:buNone/>
            </a:pPr>
            <a:r>
              <a:rPr lang="th-TH" b="1" dirty="0">
                <a:latin typeface="TH Kodchasal" pitchFamily="2" charset="-34"/>
                <a:cs typeface="TH Kodchasal" pitchFamily="2" charset="-34"/>
              </a:rPr>
              <a:t>ส่วนที่ 4 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ข้อมูลอิเล็กทรอนิกส์ (เป็นไฟล์ *.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doc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และ *.</a:t>
            </a:r>
            <a:r>
              <a:rPr lang="en-US" dirty="0" err="1">
                <a:latin typeface="TH Kodchasal" pitchFamily="2" charset="-34"/>
                <a:cs typeface="TH Kodchasal" pitchFamily="2" charset="-34"/>
              </a:rPr>
              <a:t>pdf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)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บันทึกลงแผ่น 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CD </a:t>
            </a:r>
            <a:r>
              <a:rPr lang="th-TH" dirty="0">
                <a:latin typeface="TH Kodchasal" pitchFamily="2" charset="-34"/>
                <a:cs typeface="TH Kodchasal" pitchFamily="2" charset="-34"/>
              </a:rPr>
              <a:t>หรือ </a:t>
            </a:r>
            <a:r>
              <a:rPr lang="en-US" dirty="0">
                <a:latin typeface="TH Kodchasal" pitchFamily="2" charset="-34"/>
                <a:cs typeface="TH Kodchasal" pitchFamily="2" charset="-34"/>
              </a:rPr>
              <a:t>DVD 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8" y="1196752"/>
            <a:ext cx="897892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5078" y="116632"/>
            <a:ext cx="8928992" cy="9046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th-TH" dirty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1</a:t>
            </a:r>
            <a:endParaRPr lang="en-US" dirty="0">
              <a:solidFill>
                <a:srgbClr val="EEECE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ตัวแทนหมายเลขภาพนิ่ง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204864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" y="1412776"/>
            <a:ext cx="88924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8690" y="188640"/>
            <a:ext cx="8928992" cy="9046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th-TH" dirty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</a:p>
          <a:p>
            <a:pPr algn="ctr" fontAlgn="base">
              <a:spcAft>
                <a:spcPct val="0"/>
              </a:spcAft>
            </a:pP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</a:t>
            </a:r>
            <a:endParaRPr lang="en-US" dirty="0">
              <a:solidFill>
                <a:srgbClr val="EEECE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1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" y="1155586"/>
            <a:ext cx="88924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8" y="1988840"/>
            <a:ext cx="888403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8690" y="188640"/>
            <a:ext cx="8928992" cy="9046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th-TH" dirty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</a:p>
          <a:p>
            <a:pPr algn="ctr" fontAlgn="base">
              <a:spcAft>
                <a:spcPct val="0"/>
              </a:spcAft>
            </a:pPr>
            <a:r>
              <a:rPr lang="th-TH" dirty="0" smtClean="0">
                <a:solidFill>
                  <a:srgbClr val="EEECE1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</a:t>
            </a:r>
            <a:endParaRPr lang="en-US" dirty="0">
              <a:solidFill>
                <a:srgbClr val="EEECE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ตัวแทนหมายเลขภาพนิ่ง 3"/>
          <p:cNvSpPr txBox="1">
            <a:spLocks/>
          </p:cNvSpPr>
          <p:nvPr/>
        </p:nvSpPr>
        <p:spPr>
          <a:xfrm>
            <a:off x="7019616" y="6501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668</Words>
  <Application>Microsoft Office PowerPoint</Application>
  <PresentationFormat>นำเสนอทางหน้าจอ (4:3)</PresentationFormat>
  <Paragraphs>63</Paragraphs>
  <Slides>11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ชุดรูปแบบของ Office</vt:lpstr>
      <vt:lpstr>20058-cubes</vt:lpstr>
      <vt:lpstr>งานนำเสนอ PowerPoint</vt:lpstr>
      <vt:lpstr>ประเภทที่ 1 สิ่งประดิษฐ์ด้านพัฒนาคุณภาพชีวิต</vt:lpstr>
      <vt:lpstr>หลักเกณฑ์การพิจารณาผลงานสิ่งประดิษฐ์ฯ </vt:lpstr>
      <vt:lpstr>หลักเกณฑ์การพิจารณาผลงานสิ่งประดิษฐ์ฯ(ต่อ) </vt:lpstr>
      <vt:lpstr>เอกสารประกอบการนำเสนอผลงานสิ่งประดิษฐ์ฯ และแบบรายงานการวิจัย </vt:lpstr>
      <vt:lpstr>เอกสารประกอบการนำเสนอผลงานสิ่งประดิษฐ์ฯ และแบบรายงานการวิจัย(ต่อ)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 ประเภทที่ 1 สิ่งประดิษฐ์ด้านพัฒนาคุณภาพชีวิตชีวิต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2017-07-13T04:43:12Z</dcterms:created>
  <dcterms:modified xsi:type="dcterms:W3CDTF">2017-07-13T04:47:57Z</dcterms:modified>
</cp:coreProperties>
</file>