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D36B-8A92-4290-A2D7-3C233A880C2B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E69B-2DED-48FC-90F0-EBE1E94042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33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15286" y="978817"/>
            <a:ext cx="8101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ธัญศิลป์ถิ่น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สุโขทัย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: </a:t>
            </a:r>
            <a:r>
              <a:rPr lang="th-TH" b="1" dirty="0">
                <a:solidFill>
                  <a:srgbClr val="7030A0"/>
                </a:solidFill>
                <a:latin typeface="TH Kodchasal" pitchFamily="2" charset="-34"/>
                <a:cs typeface="TH Kodchasal" pitchFamily="2" charset="-34"/>
              </a:rPr>
              <a:t> </a:t>
            </a:r>
            <a:endParaRPr lang="th-TH" b="1" dirty="0">
              <a:solidFill>
                <a:srgbClr val="7030A0"/>
              </a:solidFill>
              <a:latin typeface="TH Kodchasal" pitchFamily="2" charset="-34"/>
              <a:cs typeface="TH Kodchasal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วิทยาลัยอาชีวศึกษาสุโขทัย</a:t>
            </a:r>
            <a:endParaRPr lang="th-TH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124227"/>
            <a:ext cx="9396536" cy="1143000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ประเภทที่ 9 </a:t>
            </a:r>
            <a:r>
              <a:rPr lang="en-US" sz="2800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2800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ด้านหัตถศิลป์</a:t>
            </a:r>
            <a:endParaRPr lang="th-TH" sz="2800" dirty="0">
              <a:solidFill>
                <a:srgbClr val="7030A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9506" y="19523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รางวัลชนะเลิศระดับชาติ</a:t>
            </a:r>
            <a:endParaRPr lang="th-TH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70" y="2708920"/>
            <a:ext cx="2470306" cy="386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15286" y="994531"/>
            <a:ext cx="8101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คลุมไตรลูกปัด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มโนราห์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: </a:t>
            </a:r>
            <a:r>
              <a:rPr lang="th-TH" b="1" dirty="0">
                <a:solidFill>
                  <a:srgbClr val="7030A0"/>
                </a:solidFill>
                <a:latin typeface="TH Kodchasal" pitchFamily="2" charset="-34"/>
                <a:cs typeface="TH Kodchasal" pitchFamily="2" charset="-34"/>
              </a:rPr>
              <a:t> </a:t>
            </a:r>
            <a:endParaRPr lang="th-TH" b="1" dirty="0">
              <a:solidFill>
                <a:srgbClr val="7030A0"/>
              </a:solidFill>
              <a:latin typeface="TH Kodchasal" pitchFamily="2" charset="-34"/>
              <a:cs typeface="TH Kodchasal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วิทยาลัยอาชีวศึกษานครศรีธรรมราช</a:t>
            </a: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124227"/>
            <a:ext cx="9396536" cy="1143000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ประเภทที่9 </a:t>
            </a:r>
            <a:r>
              <a:rPr lang="en-US" sz="2800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2800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ด้านหัตถศิลป์</a:t>
            </a:r>
            <a:endParaRPr lang="th-TH" sz="2800" dirty="0">
              <a:solidFill>
                <a:srgbClr val="7030A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9506" y="19523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รางวัลรองชนะเลิศอันดับ1ระดับชาติ</a:t>
            </a:r>
            <a:endParaRPr lang="th-TH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29928"/>
            <a:ext cx="2646317" cy="35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39552" y="998265"/>
            <a:ext cx="8101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โคมไฟที่ระลึกสืบสานงานหนังด้วยลวดลายเรือกอและ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b="1" dirty="0">
                <a:solidFill>
                  <a:srgbClr val="7030A0"/>
                </a:solidFill>
                <a:latin typeface="TH Kodchasal" pitchFamily="2" charset="-34"/>
                <a:cs typeface="TH Kodchasal" pitchFamily="2" charset="-34"/>
              </a:rPr>
              <a:t> </a:t>
            </a:r>
            <a:endParaRPr lang="th-TH" b="1" dirty="0">
              <a:solidFill>
                <a:srgbClr val="7030A0"/>
              </a:solidFill>
              <a:latin typeface="TH Kodchasal" pitchFamily="2" charset="-34"/>
              <a:cs typeface="TH Kodchasal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itchFamily="2" charset="-34"/>
              </a:rPr>
              <a:t>วิทยาลัย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อาชีวศึกษาสงขลา</a:t>
            </a:r>
            <a:endParaRPr lang="th-TH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124227"/>
            <a:ext cx="9396536" cy="1143000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ประเภทที่9 </a:t>
            </a:r>
            <a:r>
              <a:rPr lang="en-US" sz="2800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2800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ด้านหัตถศิลป์</a:t>
            </a:r>
            <a:endParaRPr lang="th-TH" sz="2800" dirty="0">
              <a:solidFill>
                <a:srgbClr val="7030A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9506" y="19523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รางวัลรองชนะเลิศอันดับ2ระดับชาติ</a:t>
            </a:r>
            <a:endParaRPr lang="th-TH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13029"/>
            <a:ext cx="4956864" cy="371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727" y="188640"/>
            <a:ext cx="7657809" cy="8154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9 </a:t>
            </a:r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สิ่งประดิษฐ์ด้านหัตถศิลป์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519030" cy="5400600"/>
          </a:xfrm>
        </p:spPr>
        <p:txBody>
          <a:bodyPr>
            <a:normAutofit fontScale="77500" lnSpcReduction="20000"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1 ด้านหัตถศิลป์ถิ่น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ไทย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9.1.1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 คำจำกัดความ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งานหัตถศิลป์ถิ่นไทย หมายถึง ศิลปะในการประดิษฐ์ผลิตภัณฑ์ต่างๆ ด้วยมือ โดยถือความงามเป็นหลัก เพื่อนำไปใช้ในการประดับตกแต่ง อาคารบ้านเรือน สถานที่ หรือสิ่งของเครื่องใช้ต่างๆ ที่ใช้ในชีวิตประจำวันตามวิถีไทยในสังคมปัจจุบัน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บรรจุภัณฑ์ หมายถึง ศาสตร์และศิลป์ที่ใช้ในการบรรจุสินค้าโดยใช้การออกแบบประดิษฐ์ด้วยมือ หรือเทคโนโลยี ที่มีความสวยงามเป็นหลักเหมาะสมตามเกณฑ์ที่กำหนดไว้</a:t>
            </a:r>
          </a:p>
          <a:p>
            <a:pPr marL="0" indent="0" algn="thaiDist">
              <a:buNone/>
            </a:pPr>
            <a:endParaRPr lang="th-TH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9.1.2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เจตนารมณ์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           เพื่อให้เกิดผลงานสิ่งประดิษฐ์ฯ ทางด้านหัตถศิลป์ ต้องเป็นกระบวนการทางความคิดระหว่างนักเรียน นักศึกษา ร่วมกับชุมชนโดยนำเอาภูมิปัญญา วัสดุ ในท้องถิ่นและวัฒนธรรมประเพณีไทยมาประยุกต์ใช้ พร้อมบรรจุภัณฑ์ เพื่อนำไปสู่การอนุรักษ์งานหัตถศิลป์ของไทยและเกิดประโยชน์ในการเพิ่มมูลค่าของผลงานสิ่งประดิษฐ์ในเชิงพาณิชย์</a:t>
            </a:r>
          </a:p>
          <a:p>
            <a:pPr marL="0" indent="0" algn="thaiDist">
              <a:buNone/>
            </a:pPr>
            <a:endParaRPr lang="en-US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727" y="188640"/>
            <a:ext cx="7657809" cy="8154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9 </a:t>
            </a:r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สิ่งประดิษฐ์ด้านหัตถศิลป์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19030" cy="5688632"/>
          </a:xfrm>
        </p:spPr>
        <p:txBody>
          <a:bodyPr>
            <a:normAutofit fontScale="55000" lnSpcReduction="20000"/>
          </a:bodyPr>
          <a:lstStyle/>
          <a:p>
            <a:pPr marL="0" indent="0" algn="thaiDist">
              <a:buNone/>
            </a:pPr>
            <a: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2 ด้านหัตถศิลป์ร่วม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สมัย</a:t>
            </a:r>
          </a:p>
          <a:p>
            <a:pPr marL="0" indent="0" algn="thaiDist">
              <a:buNone/>
            </a:pPr>
            <a:r>
              <a:rPr lang="th-TH" sz="3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9.2.1</a:t>
            </a:r>
            <a:r>
              <a:rPr lang="th-TH" sz="3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คำจำกัดความ </a:t>
            </a:r>
          </a:p>
          <a:p>
            <a:pPr marL="0" indent="0" algn="thaiDist">
              <a:buNone/>
            </a:pPr>
            <a:r>
              <a:rPr lang="th-TH" sz="3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งาน</a:t>
            </a:r>
            <a:r>
              <a:rPr lang="th-TH" sz="38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หัตถศิลป์ร่วมสมัย หมายถึง  การนำแนวความคิดศิลปะสมัยเก่ากลับมาใช้ใหม่ โดยมีการปรับปรุงเปลี่ยนแปลงเรื่องราวหรือลวดลายบางส่วนให้มีความทันสมัย ทันเหตุการณ์  โดยใช้ เทคโนโลยี เครื่องมือ เครื่องจักร และงานฝีมือในการประดิษฐ์ แต่ยังคงความเป็นเอกลักษณ์ของลักษณะแนวความคิด รูปร่างรูปทรง ขั้นตอนการสร้างสรรค์งานหัตถศิลป์  โดยถือความงามตามหลักองค์ประกอบศิลป์ ในการประดิษฐ์ผลิตภัณฑ์ต่างๆ เพื่อนำไปใช้ในการประดับตกแต่ง ร่างกาย อาคารบ้านเรือน สถานที่ หรือสิ่งของเครื่องใช้ต่างๆ ที่ใช้ในชีวิตประจำวันตามวิถีไทยในสังคมปัจจุบัน</a:t>
            </a:r>
          </a:p>
          <a:p>
            <a:pPr marL="0" indent="0" algn="thaiDist">
              <a:buNone/>
            </a:pPr>
            <a:r>
              <a:rPr lang="th-TH" sz="3800" dirty="0">
                <a:latin typeface="TH Kodchasal" panose="02000506000000020004" pitchFamily="2" charset="-34"/>
                <a:cs typeface="TH Kodchasal" panose="02000506000000020004" pitchFamily="2" charset="-34"/>
              </a:rPr>
              <a:t>          การบรรจุภัณฑ์ หมายถึง ศาสตร์และศิลป์ที่ใช้ในการบรรจุสินค้าโดยใช้การออกแบบ</a:t>
            </a:r>
            <a:r>
              <a:rPr lang="th-TH" sz="3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ประดิษฐ์ด้วย</a:t>
            </a:r>
            <a:r>
              <a:rPr lang="th-TH" sz="38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มือ หรือเทคโนโลยี ที่มีความสวยงามเป็นหลักเหมาะสมตามเกณฑ์ที่กำหนดไว้</a:t>
            </a:r>
          </a:p>
          <a:p>
            <a:pPr marL="0" indent="0" algn="thaiDist">
              <a:buNone/>
            </a:pPr>
            <a:endParaRPr lang="th-TH" sz="3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9.2.2</a:t>
            </a:r>
            <a:r>
              <a:rPr lang="th-TH" sz="3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เจตนารมณ์ : </a:t>
            </a:r>
          </a:p>
          <a:p>
            <a:pPr marL="0" indent="0" algn="thaiDist">
              <a:buNone/>
            </a:pPr>
            <a:r>
              <a:rPr lang="th-TH" sz="3800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เพื่อให้เกิดผลงานสิ่งประดิษฐ์ฯ ทางด้านหัตถศิลป์ร่วมสมัย ที่เป็นกระบวนการทางความคิดระหว่างนักเรียน นักศึกษา ร่วมกับชุมชนโดยนำเอาภูมิปัญญา วัสดุ ในท้องถิ่น หรือวัสดุอื่นๆ ที่มีความหลากหลายแสดงถึงการพัฒนาผลิตภัณฑ์ให้มีความทันสมัยก่อให้เกิดประโยชน์พร้อมบรรจุภัณฑ์เพื่อเพิ่มมูลค่าผลงานสิ่งประดิษฐ์ ในเชิงพาณิชย์ นำไปสู่ความเป็นสากล</a:t>
            </a:r>
          </a:p>
          <a:p>
            <a:pPr marL="0" indent="0" algn="thaiDist">
              <a:buNone/>
            </a:pPr>
            <a:endParaRPr lang="en-US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154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9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5536" y="1052736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1 ด้าน</a:t>
            </a: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หัตถศิลป์ถิ่นไทย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364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0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989" y="0"/>
            <a:ext cx="8280920" cy="8154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9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9" y="836712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9" y="1569207"/>
            <a:ext cx="8640960" cy="52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7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989" y="0"/>
            <a:ext cx="8280920" cy="8154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9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7" y="1484784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0" y="2132856"/>
            <a:ext cx="8640960" cy="246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9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154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9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5536" y="1052736"/>
            <a:ext cx="350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2 ด้าน</a:t>
            </a: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หัตถศิลป์ร่วมสมัย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4400"/>
            <a:ext cx="8964488" cy="53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1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154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9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24936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6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154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9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7" y="1229282"/>
            <a:ext cx="89644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6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340</Words>
  <Application>Microsoft Office PowerPoint</Application>
  <PresentationFormat>นำเสนอทางหน้าจอ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4" baseType="lpstr">
      <vt:lpstr>ชุดรูปแบบของ Office</vt:lpstr>
      <vt:lpstr>20058-cubes</vt:lpstr>
      <vt:lpstr>งานนำเสนอ PowerPoint</vt:lpstr>
      <vt:lpstr>ประเภทที่ 9 สิ่งประดิษฐ์ด้านหัตถศิลป์</vt:lpstr>
      <vt:lpstr>ประเภทที่ 9 สิ่งประดิษฐ์ด้านหัตถศิลป์</vt:lpstr>
      <vt:lpstr>หลักเกณฑ์การพิจารณาผลงานสิ่งประดิษฐ์ฯ ประเภทที่ 9</vt:lpstr>
      <vt:lpstr>หลักเกณฑ์การพิจารณาผลงานสิ่งประดิษฐ์ฯ ประเภทที่ 9</vt:lpstr>
      <vt:lpstr>หลักเกณฑ์การพิจารณาผลงานสิ่งประดิษฐ์ฯ ประเภทที่ 9</vt:lpstr>
      <vt:lpstr>หลักเกณฑ์การพิจารณาผลงานสิ่งประดิษฐ์ฯ ประเภทที่ 9</vt:lpstr>
      <vt:lpstr>หลักเกณฑ์การพิจารณาผลงานสิ่งประดิษฐ์ฯ ประเภทที่ 9</vt:lpstr>
      <vt:lpstr>หลักเกณฑ์การพิจารณาผลงานสิ่งประดิษฐ์ฯ ประเภทที่ 9</vt:lpstr>
      <vt:lpstr>ตัวอย่าง ประเภทที่ 9  สิ่งประดิษฐ์ด้านหัตถศิลป์</vt:lpstr>
      <vt:lpstr>ตัวอย่าง ประเภทที่9  สิ่งประดิษฐ์ด้านหัตถศิลป์</vt:lpstr>
      <vt:lpstr>ตัวอย่าง ประเภทที่9  สิ่งประดิษฐ์ด้านหัตถศิลป์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10</cp:revision>
  <cp:lastPrinted>2017-07-13T04:58:13Z</cp:lastPrinted>
  <dcterms:created xsi:type="dcterms:W3CDTF">2017-07-13T04:43:12Z</dcterms:created>
  <dcterms:modified xsi:type="dcterms:W3CDTF">2017-07-13T04:58:20Z</dcterms:modified>
</cp:coreProperties>
</file>