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4"/>
  </p:notesMasterIdLst>
  <p:handoutMasterIdLst>
    <p:handoutMasterId r:id="rId15"/>
  </p:handoutMasterIdLst>
  <p:sldIdLst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BC685-84AD-4B5A-B23B-CF4B833666D9}" type="datetimeFigureOut">
              <a:rPr lang="th-TH" smtClean="0"/>
              <a:t>09/11/59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6E75C-326B-4F86-B064-4E46F34635E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3209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2C892-9F4F-42FF-886B-885A5E772CCC}" type="datetimeFigureOut">
              <a:rPr lang="th-TH" smtClean="0"/>
              <a:t>09/11/59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5D965-2E17-486A-B400-68BD5939218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5280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83341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3115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6455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4725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7705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3014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00693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87896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0205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965-2E17-486A-B400-68BD5939218A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4144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>
                <a:solidFill>
                  <a:srgbClr val="ECE9C6"/>
                </a:solidFill>
              </a:rPr>
              <a:pPr/>
              <a:t>11/9/2016</a:t>
            </a:fld>
            <a:endParaRPr lang="en-US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>
                <a:solidFill>
                  <a:srgbClr val="ECE9C6"/>
                </a:solidFill>
              </a:rPr>
              <a:pPr/>
              <a:t>‹#›</a:t>
            </a:fld>
            <a:endParaRPr lang="en-US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ECE9C6">
                      <a:alpha val="60000"/>
                    </a:srgbClr>
                  </a:solidFill>
                </a:ln>
                <a:solidFill>
                  <a:srgbClr val="ECE9C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64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6736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07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586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1141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5775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198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7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720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6761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4526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>
                <a:solidFill>
                  <a:srgbClr val="ECE9C6"/>
                </a:solidFill>
              </a:rPr>
              <a:pPr/>
              <a:t>11/9/2016</a:t>
            </a:fld>
            <a:endParaRPr lang="en-US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>
                <a:solidFill>
                  <a:srgbClr val="ECE9C6"/>
                </a:solidFill>
              </a:rPr>
              <a:pPr/>
              <a:t>‹#›</a:t>
            </a:fld>
            <a:endParaRPr lang="en-US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ECE9C6">
                      <a:alpha val="60000"/>
                    </a:srgbClr>
                  </a:solidFill>
                </a:ln>
                <a:solidFill>
                  <a:srgbClr val="ECE9C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2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5443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17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358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70356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3637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4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388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617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1596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755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9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550C329-8221-4F31-916E-234EF12A6647}" type="datetimeFigureOut">
              <a:rPr lang="en-US" smtClean="0">
                <a:solidFill>
                  <a:srgbClr val="895D1D"/>
                </a:solidFill>
              </a:rPr>
              <a:pPr/>
              <a:t>11/9/2016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B7F232-F9CC-42EA-A93D-F8BEAAD2E86F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55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3626;&#3623;&#3614;-01%20&#3619;&#3633;&#3610;&#3621;&#3591;&#3607;&#3632;&#3648;&#3610;&#3637;&#3618;&#3609;&#3626;&#3636;&#3656;&#3591;&#3611;&#3619;&#3632;&#3604;&#3636;&#3625;&#3600;&#3660;&#3586;&#3629;&#3591;&#3588;&#3609;&#3619;&#3640;&#3656;&#3609;&#3651;&#3627;&#3617;&#3656;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626;&#3623;&#3614;-06%20&#3612;&#3621;&#3585;&#3634;&#3619;&#3611;&#3619;&#3632;&#3585;&#3623;&#3604;&#3626;&#3636;&#3656;&#3591;&#3611;&#3619;&#3632;&#3604;&#3636;&#3625;&#3600;&#3660;&#3586;&#3629;&#3591;&#3588;&#3609;&#3619;&#3640;&#3656;&#3609;&#3651;&#3627;&#3617;&#3656;%20&#3619;&#3632;&#3604;&#3633;&#3610;&#3629;&#3624;&#3592;.docx" TargetMode="External"/><Relationship Id="rId5" Type="http://schemas.openxmlformats.org/officeDocument/2006/relationships/hyperlink" Target="&#3626;&#3623;&#3614;-05%20&#3612;&#3621;&#3585;&#3634;&#3619;&#3611;&#3619;&#3632;&#3585;&#3623;&#3604;&#3626;&#3636;&#3656;&#3591;&#3611;&#3619;&#3632;&#3604;&#3636;&#3625;&#3600;&#3660;&#3586;&#3629;&#3591;&#3588;&#3609;&#3619;&#3640;&#3656;&#3609;&#3651;&#3627;&#3617;&#3656;%20&#3619;&#3632;&#3604;&#3633;&#3610;&#3629;&#3624;&#3592;.docx" TargetMode="External"/><Relationship Id="rId4" Type="http://schemas.openxmlformats.org/officeDocument/2006/relationships/hyperlink" Target="&#3626;&#3623;&#3614;-02%20&#3592;&#3635;&#3609;&#3623;&#3609;&#3612;&#3621;&#3591;&#3634;&#3609;&#3626;&#3636;&#3591;&#3611;&#3619;&#3632;&#3604;&#3636;&#3625;&#3600;&#3660;&#3607;&#3637;&#3656;&#3648;&#3586;&#3657;&#3634;&#3619;&#3656;&#3623;&#3617;%20&#3585;&#3634;&#3619;&#3611;&#3619;&#3632;&#3585;&#3623;&#3604;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&#3626;&#3623;&#3614;-03%20&#3626;&#3619;&#3640;&#3611;&#3592;&#3635;&#3609;&#3623;&#3609;&#3612;&#3621;&#3591;&#3634;&#3609;&#3626;&#3636;&#3656;&#3591;&#3611;&#3619;&#3632;&#3604;&#3636;&#3625;&#3600;&#3660;&#3586;&#3629;&#3591;&#3588;&#3609;&#3619;&#3640;&#3656;&#3609;&#3651;&#3627;&#3617;&#3656;&#3607;&#3637;&#3656;&#3626;&#3656;&#3591;&#3648;&#3586;&#3657;&#3634;&#3619;&#3656;&#3623;&#3617;&#3585;&#3634;&#3619;&#3611;&#3619;&#3632;&#3585;&#3623;&#3604;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626;&#3623;&#3614;-02%20&#3592;&#3635;&#3609;&#3623;&#3609;&#3612;&#3621;&#3591;&#3634;&#3609;&#3626;&#3636;&#3591;&#3611;&#3619;&#3632;&#3604;&#3636;&#3625;&#3600;&#3660;&#3607;&#3637;&#3656;&#3648;&#3586;&#3657;&#3634;&#3619;&#3656;&#3623;&#3617;%20&#3585;&#3634;&#3619;&#3611;&#3619;&#3632;&#3585;&#3623;&#3604;.docx" TargetMode="External"/><Relationship Id="rId5" Type="http://schemas.openxmlformats.org/officeDocument/2006/relationships/hyperlink" Target="&#3626;&#3623;&#3614;-01%20&#3619;&#3633;&#3610;&#3621;&#3591;&#3607;&#3632;&#3648;&#3610;&#3637;&#3618;&#3609;&#3626;&#3636;&#3656;&#3591;&#3611;&#3619;&#3632;&#3604;&#3636;&#3625;&#3600;&#3660;&#3586;&#3629;&#3591;&#3588;&#3609;&#3619;&#3640;&#3656;&#3609;&#3651;&#3627;&#3617;&#3656;.docx" TargetMode="Externa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3626;&#3623;&#3614;-04%20&#3649;&#3610;&#3610;&#3609;&#3635;&#3648;&#3626;&#3609;&#3629;&#3588;&#3640;&#3603;&#3621;&#3633;&#3585;&#3625;&#3603;&#3632;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&#3626;&#3623;&#3614;-05%20&#3612;&#3621;&#3585;&#3634;&#3619;&#3611;&#3619;&#3632;&#3585;&#3623;&#3604;&#3626;&#3636;&#3656;&#3591;&#3611;&#3619;&#3632;&#3604;&#3636;&#3625;&#3600;&#3660;&#3586;&#3629;&#3591;&#3588;&#3609;&#3619;&#3640;&#3656;&#3609;&#3651;&#3627;&#3617;&#3656;%20&#3619;&#3632;&#3604;&#3633;&#3610;&#3629;&#3624;&#3592;.docx" TargetMode="External"/><Relationship Id="rId4" Type="http://schemas.openxmlformats.org/officeDocument/2006/relationships/hyperlink" Target="&#3626;&#3623;&#3614;-7%20&#3649;&#3621;&#3632;8%20&#3619;&#3634;&#3618;&#3591;&#3634;&#3609;&#3612;&#3621;&#3585;&#3634;&#3619;&#3651;&#3627;&#3657;&#3588;&#3632;&#3649;&#3609;&#3609;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3649;&#3610;&#3610;&#3619;&#3634;&#3618;&#3591;&#3634;&#3609;&#3585;&#3634;&#3619;&#3623;&#3636;&#3592;&#3633;&#3618;%20(&#3623;-&#3626;&#3629;&#3624;.-3)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hyperlink" Target="&#3649;&#3610;&#3610;&#3648;&#3626;&#3609;&#3629;&#3650;&#3588;&#3619;&#3591;&#3585;&#3634;&#3619;&#3623;&#3636;&#3592;&#3633;&#3618;%20(&#3623;-&#3626;&#3629;&#3624;.-2)_&#3611;&#3619;&#3633;&#3610;&#3649;&#3585;&#3657;9&#3585;&#3618;59%20(2).doc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ผลการค้นหารูปภาพสำหรับ ดอกบานบุรี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AutoShape 6" descr="ผลการค้นหารูปภาพสำหรับ ดอกบานบุรี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643042" y="214290"/>
            <a:ext cx="75009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การเก็บหลักฐานรวบรวมข้อมูลสิ่งประดิษฐ์ระดับอาชีวศึกษาจังหวัด ระดับภาค และระดับชาติ</a:t>
            </a:r>
            <a:endParaRPr lang="th-TH" sz="4400" b="1" dirty="0" smtClean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214282" y="4552965"/>
            <a:ext cx="42137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นาย</a:t>
            </a:r>
            <a:r>
              <a:rPr lang="th-TH" sz="2800" b="1" dirty="0" err="1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มนัสฌาน์</a:t>
            </a:r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   ชูเชิด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ผู้อำนวยการวิทยาลัยเทคนิคยะลา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ประธานคณะกรรมการบริหารจัดการนวัตกรรมสิ่งประดิษฐ์และเทคโนโลยีอาชีวศึกษา ระดับภาค(ภาคใต้)</a:t>
            </a:r>
          </a:p>
        </p:txBody>
      </p:sp>
      <p:pic>
        <p:nvPicPr>
          <p:cNvPr id="12" name="รูปภาพ 3" descr="imagesCAH18OXW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3"/>
            <a:ext cx="152258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สี่เหลี่ยมผืนผ้า 7"/>
          <p:cNvSpPr/>
          <p:nvPr/>
        </p:nvSpPr>
        <p:spPr>
          <a:xfrm>
            <a:off x="4612157" y="4552965"/>
            <a:ext cx="42091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นายวิทยา   เกตุชู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รองผู้อำนวยการวิทยาลัยเทคนิคจะนะ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กรรมการและเลขานุการคณะกรรมการ</a:t>
            </a:r>
            <a:r>
              <a:rPr lang="th-TH" sz="28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บริหารจัดการนวัตกรรมสิ่งประดิษฐ์และเทคโนโลยีอาชีวศึกษา </a:t>
            </a:r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ระดับ</a:t>
            </a:r>
            <a:r>
              <a:rPr lang="th-TH" sz="28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ภาค(ภาคใต้)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575" y="2220495"/>
            <a:ext cx="2767950" cy="2075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521" y="2220495"/>
            <a:ext cx="2767950" cy="2075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0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SarabunPSK" pitchFamily="34" charset="-34"/>
              <a:ea typeface="Cordia New" pitchFamily="34" charset="-34"/>
              <a:cs typeface="TH SarabunPSK" pitchFamily="34" charset="-34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ประเภทของการประกวดสิ่งประดิษฐ์ของคนรุ่นใหม่ประจำปีพุทธศักราช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2559-2560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แบ่งออกเป็น 11 ประเภท  และ 1 องค์ความรู้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1  สิ่งประดิษฐ์ด้านพัฒนาคุณภาพชีวิต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ประเภทที่ 2  สิ่งประดิษฐ์เพื่อการประกอบอาชีพ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ประเภทที่ 3  สิ่งประดิษฐ์ด้านผลิตภัณฑ์สำเร็จรูป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ประเภทที่ 4  สิ่งประดิษฐ์เพื่อการอนุรักษ์พลังงาน แบ่งออกเป็น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 คือ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4.1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ด้านการผลิตพลังงาน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4.2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ด้านการเพิ่มประสิทธิภาพการใช้พลังงาน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ประเภทที่ 5  สิ่งประดิษฐ์ด้านการป้องกันและบรรเทาสาธารณภัย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ประเภทที่ 6  สิ่งประดิษฐ์ด้านการแพทย์และชีวอนามัย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7  สิ่งประดิษฐ์ด้านผลิตภัณฑ์อาหาร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8  สิ่งประดิษฐ์ด้านเทคโนโลยีการเกษตร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9  สิ่งประดิษฐ์ด้านหัตถศิลป์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10 สิ่งประดิษฐ์ด้านนวัตกรรมซอฟต์แวร์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Software Innovation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) แบ่งออกเป็น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 คือ     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10.1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ด้านพัฒนาซอฟต์แวร์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Software  Development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10.2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ด้านพัฒนาระบบสมองกลฝังตัว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Embedded System Development)                      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ประเภทที่ 11  สิ่งประดิษฐ์ประเภทกำหนดโจทย์ แบ่งออกเป็น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 คือ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.1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ด้านบำบัดน้ำ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.2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กลุ่มที่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ด้านการใช้น้ำเพื่อการเกษตรอย่างมีประสิทธิภาพ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องค์ความรู้   การประกวดองค์ความรู้  “การนำเสนอผลงานวิจัยนวัตกรรมและสิ่งประดิษฐ์ของ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                     คนรุ่นใหม่ ภาคภาษาอังกฤษ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”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(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ต้องเป็นผลงานที่เข้าร่วมการประกวดในปีการศึกษา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    2559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H SarabunPSK" pitchFamily="34" charset="-34"/>
                <a:ea typeface="Cordia New" pitchFamily="34" charset="-34"/>
                <a:cs typeface="TH SarabunPSK" pitchFamily="34" charset="-34"/>
              </a:rPr>
              <a:t> เท่านั้น)</a:t>
            </a:r>
            <a:endParaRPr kumimoji="0" lang="th-T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65123" cy="5112568"/>
          </a:xfrm>
        </p:spPr>
        <p:txBody>
          <a:bodyPr/>
          <a:lstStyle/>
          <a:p>
            <a: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การเก็บหลักฐานรวบรวมข้อมูลสิ่งประดิษฐ์ ระดับ</a:t>
            </a:r>
            <a: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อาชีวศึกษาจังหวัด </a:t>
            </a:r>
            <a: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ระดับภาค และระดับชาติ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5420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ม้วนกระดาษแนวตั้ง 7">
            <a:hlinkClick r:id="rId3" action="ppaction://hlinkfile"/>
          </p:cNvPr>
          <p:cNvSpPr/>
          <p:nvPr/>
        </p:nvSpPr>
        <p:spPr>
          <a:xfrm>
            <a:off x="7020272" y="2149398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.-01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" name="ตัวแทนเนื้อหา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h-TH" sz="3300" b="1" dirty="0" smtClean="0">
                <a:latin typeface="TH SarabunPSK" pitchFamily="34" charset="-34"/>
                <a:cs typeface="TH SarabunPSK" pitchFamily="34" charset="-34"/>
              </a:rPr>
              <a:t>1.1 ไฟล์เอกสารรับลงทะเบียนสิ่งประดิษฐ์ ระดับ </a:t>
            </a:r>
            <a:r>
              <a:rPr lang="th-TH" sz="3300" b="1" dirty="0" err="1" smtClean="0"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3300" b="1" dirty="0" smtClean="0">
                <a:latin typeface="TH SarabunPSK" pitchFamily="34" charset="-34"/>
                <a:cs typeface="TH SarabunPSK" pitchFamily="34" charset="-34"/>
              </a:rPr>
              <a:t>.(สแกน)</a:t>
            </a:r>
            <a:endParaRPr lang="en-US" sz="3300" b="1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sz="3300" b="1" dirty="0" smtClean="0">
              <a:latin typeface="TH SarabunPSK" pitchFamily="34" charset="-34"/>
              <a:cs typeface="TH SarabunPSK" pitchFamily="34" charset="-34"/>
            </a:endParaRPr>
          </a:p>
          <a:p>
            <a:pPr lvl="0">
              <a:buClr>
                <a:srgbClr val="873624"/>
              </a:buClr>
            </a:pP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1.2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ไฟล์ข้อมูลสิ่งประดิษฐ์ที่เข้าร่วมประกวด </a:t>
            </a:r>
            <a:r>
              <a:rPr lang="th-TH" sz="33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ระดับ </a:t>
            </a:r>
            <a:r>
              <a:rPr lang="th-TH" sz="33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33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.(สแกน)</a:t>
            </a:r>
            <a:endParaRPr lang="en-US" sz="33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sz="3200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1.3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ไฟล์เอกสารสรุปผลงานที่ชนะเลิศ ระดับ </a:t>
            </a:r>
            <a:r>
              <a:rPr lang="th-TH" sz="33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33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.(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สแกน</a:t>
            </a:r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3200" b="1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sz="3200" dirty="0" smtClean="0">
              <a:latin typeface="TH SarabunPSK" pitchFamily="34" charset="-34"/>
              <a:cs typeface="TH SarabunPSK" pitchFamily="34" charset="-34"/>
            </a:endParaRPr>
          </a:p>
          <a:p>
            <a:pPr lvl="0">
              <a:buClr>
                <a:srgbClr val="873624"/>
              </a:buClr>
            </a:pP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1.4 </a:t>
            </a:r>
            <a:r>
              <a:rPr lang="th-TH" sz="33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ไฟล์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เอกสารผลการประกวดที่ได้รับรางวัล ลำดับที่ 1-4 (</a:t>
            </a:r>
            <a:r>
              <a:rPr lang="th-TH" sz="33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สแกน</a:t>
            </a:r>
            <a:r>
              <a:rPr lang="th-TH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sz="3200" u="sng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US" sz="3200" u="sng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sz="2800" b="1" i="1" u="sng" dirty="0" smtClean="0">
                <a:solidFill>
                  <a:schemeClr val="accent5"/>
                </a:solidFill>
                <a:latin typeface="TH SarabunPSK" pitchFamily="34" charset="-34"/>
                <a:cs typeface="TH SarabunPSK" pitchFamily="34" charset="-34"/>
              </a:rPr>
              <a:t>หมายเหตุ</a:t>
            </a:r>
            <a:r>
              <a:rPr lang="en-US" sz="2800" b="1" i="1" dirty="0" smtClean="0">
                <a:solidFill>
                  <a:schemeClr val="accent5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2800" b="1" i="1" dirty="0" smtClean="0">
                <a:solidFill>
                  <a:schemeClr val="accent5"/>
                </a:solidFill>
                <a:latin typeface="TH SarabunPSK" pitchFamily="34" charset="-34"/>
                <a:cs typeface="TH SarabunPSK" pitchFamily="34" charset="-34"/>
              </a:rPr>
              <a:t>ให้นำส่งที่ผู้แทนภาคภายในระยะเวลาไม่เกิน 1 วัน นับจากวันประกวด</a:t>
            </a:r>
            <a:endParaRPr lang="en-US" sz="2800" b="1" i="1" dirty="0">
              <a:solidFill>
                <a:schemeClr val="accent5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1</a:t>
            </a:r>
            <a:r>
              <a:rPr lang="en-US" sz="4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แผ่น </a:t>
            </a:r>
            <a:r>
              <a:rPr lang="en-US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DVD </a:t>
            </a:r>
            <a:r>
              <a:rPr lang="th-TH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ที่มีข้อมูลดังต่อไปนี้ จำนวน 1 แผ่น</a:t>
            </a:r>
            <a:endParaRPr lang="en-US" sz="4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ม้วนกระดาษแนวตั้ง 3">
            <a:hlinkClick r:id="rId4" action="ppaction://hlinkfile"/>
          </p:cNvPr>
          <p:cNvSpPr/>
          <p:nvPr/>
        </p:nvSpPr>
        <p:spPr>
          <a:xfrm>
            <a:off x="7364407" y="2948665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.-02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ม้วนกระดาษแนวตั้ง 5">
            <a:hlinkClick r:id="rId5" action="ppaction://hlinkfile"/>
          </p:cNvPr>
          <p:cNvSpPr/>
          <p:nvPr/>
        </p:nvSpPr>
        <p:spPr>
          <a:xfrm>
            <a:off x="6730839" y="3729411"/>
            <a:ext cx="1477563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.-05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ม้วนกระดาษแนวตั้ง 6">
            <a:hlinkClick r:id="rId6" action="ppaction://hlinkfile"/>
          </p:cNvPr>
          <p:cNvSpPr/>
          <p:nvPr/>
        </p:nvSpPr>
        <p:spPr>
          <a:xfrm>
            <a:off x="7432972" y="4653136"/>
            <a:ext cx="1477563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.-06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89421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uiExpand="1" build="p"/>
      <p:bldP spid="3" grpId="0"/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73624"/>
              </a:buClr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2.1 เอกสาร</a:t>
            </a:r>
            <a:r>
              <a:rPr lang="th-TH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รับลงทะเบียนสิ่งประดิษฐ์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 marL="0" lvl="0" indent="0">
              <a:buClr>
                <a:srgbClr val="873624"/>
              </a:buClr>
              <a:buNone/>
            </a:pPr>
            <a:endParaRPr lang="th-TH" sz="1800" dirty="0"/>
          </a:p>
          <a:p>
            <a:pPr>
              <a:spcBef>
                <a:spcPts val="0"/>
              </a:spcBef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2.2 เอกสารรายชื่อผลงาน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สิ่งประดิษฐ์ของคนรุ่น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ใหม่</a:t>
            </a:r>
          </a:p>
          <a:p>
            <a:pPr marL="0" indent="0">
              <a:spcBef>
                <a:spcPts val="0"/>
              </a:spcBef>
              <a:buNone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       ที่แจ้งเข้าร่วมการประกวด ระดับ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อศจ.</a:t>
            </a:r>
            <a:endParaRPr lang="th-TH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(พร้อมเอกสารรูปเล่มแบบเสนอผลงานสิ่งประดิษฐ์ (ส่วนที่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1-5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) จำนวน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1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เล่ม</a:t>
            </a:r>
          </a:p>
          <a:p>
            <a:pPr marL="0" indent="0">
              <a:spcBef>
                <a:spcPts val="0"/>
              </a:spcBef>
              <a:buNone/>
            </a:pPr>
            <a:endParaRPr lang="th-TH" sz="1800" b="1" dirty="0">
              <a:latin typeface="TH SarabunPSK" pitchFamily="34" charset="-34"/>
              <a:cs typeface="TH SarabunPSK" pitchFamily="34" charset="-34"/>
            </a:endParaRPr>
          </a:p>
          <a:p>
            <a:pPr lvl="0">
              <a:spcBef>
                <a:spcPts val="0"/>
              </a:spcBef>
              <a:buClr>
                <a:srgbClr val="873624"/>
              </a:buClr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2.3 เอกสารสรุปจำนวนผลงานสิ่งประดิษฐ์ของคนรุ่นใหม่ที่เข้าร่วมประกวด  </a:t>
            </a:r>
          </a:p>
          <a:p>
            <a:pPr marL="0" lvl="0" indent="0">
              <a:spcBef>
                <a:spcPts val="0"/>
              </a:spcBef>
              <a:buClr>
                <a:srgbClr val="873624"/>
              </a:buClr>
              <a:buNone/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         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อศจ.</a:t>
            </a: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รับ</a:t>
            </a:r>
            <a:r>
              <a:rPr lang="th-TH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ลงทะเบียนสิ่งประดิษฐ์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อศจ.</a:t>
            </a:r>
            <a:endParaRPr lang="th-TH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lvl="0" indent="0">
              <a:spcBef>
                <a:spcPts val="0"/>
              </a:spcBef>
              <a:buClr>
                <a:srgbClr val="873624"/>
              </a:buClr>
              <a:buNone/>
            </a:pPr>
            <a:r>
              <a:rPr lang="th-TH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endParaRPr lang="th-TH" dirty="0"/>
          </a:p>
          <a:p>
            <a:pPr marL="0" indent="0">
              <a:buNone/>
            </a:pPr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8203990" cy="1363758"/>
          </a:xfrm>
        </p:spPr>
        <p:txBody>
          <a:bodyPr/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4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.เอกสารรายงานการประกวด จำนวน 1 ชุด ประกอบด้วย</a:t>
            </a:r>
            <a:endParaRPr lang="en-US" sz="40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050" name="Picture 2" descr="ผลการค้นหารูปภาพสำหรับ คอมการ์ตูน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62" b="94643" l="3559" r="95763">
                        <a14:foregroundMark x1="46271" y1="88095" x2="57797" y2="81944"/>
                        <a14:foregroundMark x1="42034" y1="94643" x2="50508" y2="87500"/>
                        <a14:foregroundMark x1="10000" y1="74802" x2="16271" y2="74802"/>
                        <a14:foregroundMark x1="27119" y1="74802" x2="41695" y2="74008"/>
                        <a14:foregroundMark x1="42881" y1="82540" x2="63559" y2="75000"/>
                        <a14:foregroundMark x1="53220" y1="78770" x2="52881" y2="73611"/>
                        <a14:foregroundMark x1="40339" y1="83532" x2="48814" y2="70833"/>
                        <a14:foregroundMark x1="33390" y1="80556" x2="33220" y2="66468"/>
                        <a14:foregroundMark x1="38814" y1="25595" x2="57797" y2="21429"/>
                        <a14:foregroundMark x1="42034" y1="21429" x2="53390" y2="17460"/>
                        <a14:foregroundMark x1="45085" y1="14881" x2="58475" y2="10317"/>
                        <a14:foregroundMark x1="32034" y1="16270" x2="47119" y2="4960"/>
                        <a14:foregroundMark x1="88644" y1="41865" x2="90000" y2="49802"/>
                        <a14:foregroundMark x1="84746" y1="38690" x2="95932" y2="47817"/>
                        <a14:foregroundMark x1="24237" y1="66270" x2="20847" y2="74802"/>
                        <a14:foregroundMark x1="26610" y1="69444" x2="37627" y2="79365"/>
                        <a14:foregroundMark x1="37119" y1="68849" x2="42203" y2="748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682" y="5379043"/>
            <a:ext cx="1731318" cy="147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ม้วนกระดาษแนวตั้ง 7">
            <a:hlinkClick r:id="rId5" action="ppaction://hlinkfile"/>
          </p:cNvPr>
          <p:cNvSpPr/>
          <p:nvPr/>
        </p:nvSpPr>
        <p:spPr>
          <a:xfrm>
            <a:off x="6804248" y="2166235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.-01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ม้วนกระดาษแนวตั้ง 8">
            <a:hlinkClick r:id="rId6" action="ppaction://hlinkfile"/>
          </p:cNvPr>
          <p:cNvSpPr/>
          <p:nvPr/>
        </p:nvSpPr>
        <p:spPr>
          <a:xfrm>
            <a:off x="6429388" y="3071810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.-02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ม้วนกระดาษแนวตั้ง 9">
            <a:hlinkClick r:id="rId7" action="ppaction://hlinkfile"/>
          </p:cNvPr>
          <p:cNvSpPr/>
          <p:nvPr/>
        </p:nvSpPr>
        <p:spPr>
          <a:xfrm>
            <a:off x="6286512" y="4929198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.-03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713830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73624"/>
              </a:buClr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2.4 เอกสารผลงานแบบคุณลักษณะสิ่งประดิษฐ์คนรุ่นใหม่ </a:t>
            </a:r>
          </a:p>
          <a:p>
            <a:pPr marL="0" lvl="0" indent="0">
              <a:buClr>
                <a:srgbClr val="873624"/>
              </a:buClr>
              <a:buNone/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         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 marL="0" lvl="0" indent="0">
              <a:buClr>
                <a:srgbClr val="873624"/>
              </a:buClr>
              <a:buNone/>
            </a:pPr>
            <a:endParaRPr lang="th-TH" sz="1800" dirty="0"/>
          </a:p>
          <a:p>
            <a:pPr>
              <a:spcBef>
                <a:spcPts val="0"/>
              </a:spcBef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2.5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CD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หรือ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DVD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ไฟล์เอกสารคุณลักษณะ ระดับ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 ทุกประเภทโดย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        แยกเป็นแต่ละประเภทของการประกวด ระดับ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 จำนวน 1 แผ่น</a:t>
            </a:r>
          </a:p>
          <a:p>
            <a:pPr marL="0" indent="0">
              <a:spcBef>
                <a:spcPts val="0"/>
              </a:spcBef>
              <a:buNone/>
            </a:pPr>
            <a:endParaRPr lang="th-TH" sz="1800" b="1" dirty="0">
              <a:latin typeface="TH SarabunPSK" pitchFamily="34" charset="-34"/>
              <a:cs typeface="TH SarabunPSK" pitchFamily="34" charset="-34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Clr>
                <a:srgbClr val="873624"/>
              </a:buClr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2.6 เอกสารผลการประกวดสิ่งประดิษฐ์ของคนรุ่นใหม่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 lvl="0">
              <a:spcBef>
                <a:spcPts val="0"/>
              </a:spcBef>
              <a:buClr>
                <a:srgbClr val="873624"/>
              </a:buClr>
            </a:pP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2.7 เอกสารรายงานผลการให้คะแนน ระดับ </a:t>
            </a:r>
            <a:r>
              <a:rPr lang="th-TH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dirty="0"/>
          </a:p>
          <a:p>
            <a:pPr marL="0" indent="0">
              <a:buNone/>
            </a:pPr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8203990" cy="1363758"/>
          </a:xfrm>
        </p:spPr>
        <p:txBody>
          <a:bodyPr/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4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.เอกสารรายงานการประกวด จำนวน 1 ชุด ประกอบด้วย</a:t>
            </a:r>
            <a:endParaRPr lang="en-US" sz="40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ม้วนกระดาษแนวตั้ง 7">
            <a:hlinkClick r:id="rId3" action="ppaction://hlinkfile"/>
          </p:cNvPr>
          <p:cNvSpPr/>
          <p:nvPr/>
        </p:nvSpPr>
        <p:spPr>
          <a:xfrm>
            <a:off x="2771800" y="2670585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.-04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ม้วนกระดาษแนวตั้ง 8">
            <a:hlinkClick r:id="rId4" action="ppaction://hlinkfile"/>
          </p:cNvPr>
          <p:cNvSpPr/>
          <p:nvPr/>
        </p:nvSpPr>
        <p:spPr>
          <a:xfrm>
            <a:off x="5868144" y="5271180"/>
            <a:ext cx="2177542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.-07 </a:t>
            </a:r>
            <a:r>
              <a:rPr lang="en-US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&amp;</a:t>
            </a:r>
            <a:r>
              <a:rPr lang="th-TH" sz="2400" b="1" i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b="1" i="1" dirty="0" err="1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</a:t>
            </a:r>
            <a:r>
              <a:rPr lang="th-TH" sz="2400" b="1" i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.-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08</a:t>
            </a:r>
            <a:r>
              <a:rPr lang="en-US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ม้วนกระดาษแนวตั้ง 9">
            <a:hlinkClick r:id="rId5" action="ppaction://hlinkfile"/>
          </p:cNvPr>
          <p:cNvSpPr/>
          <p:nvPr/>
        </p:nvSpPr>
        <p:spPr>
          <a:xfrm>
            <a:off x="7380312" y="4509120"/>
            <a:ext cx="1549406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สวพ.</a:t>
            </a:r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-05</a:t>
            </a:r>
            <a:r>
              <a:rPr lang="en-US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,06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32577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65123" cy="5112568"/>
          </a:xfrm>
        </p:spPr>
        <p:txBody>
          <a:bodyPr/>
          <a:lstStyle/>
          <a:p>
            <a: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เอกสารประกอบการนำเสนอผลงานสิ่งประดิษฐ์ฯ</a:t>
            </a:r>
            <a:b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th-TH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และแบบรายงานการวิจัย ประจำปีการศึกษา 2559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8134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เนื้อหา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h-TH" sz="3300" b="1" dirty="0" smtClean="0">
                <a:latin typeface="TH SarabunPSK" pitchFamily="34" charset="-34"/>
                <a:cs typeface="TH SarabunPSK" pitchFamily="34" charset="-34"/>
              </a:rPr>
              <a:t>ส่วนที่ 1. แบบเสนอโครงการวิจัยสิ่งประดิษฐ์ของคนรุ่นใหม่</a:t>
            </a:r>
            <a:endParaRPr lang="en-US" sz="3300" b="1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sz="3300" b="1" dirty="0" smtClean="0">
              <a:latin typeface="TH SarabunPSK" pitchFamily="34" charset="-34"/>
              <a:cs typeface="TH SarabunPSK" pitchFamily="34" charset="-34"/>
            </a:endParaRPr>
          </a:p>
          <a:p>
            <a:pPr lvl="0">
              <a:buClr>
                <a:srgbClr val="873624"/>
              </a:buClr>
            </a:pP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ส่วนที่ 2. 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แบบรายงานการวิจัย บทที่ 1-5 ไม่เกินจำนวน 20 หน้า</a:t>
            </a:r>
            <a:endParaRPr lang="en-US" sz="3300" b="1" dirty="0" smtClean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3200" b="1" i="1" dirty="0" smtClean="0">
                <a:latin typeface="TH SarabunPSK" pitchFamily="34" charset="-34"/>
                <a:cs typeface="TH SarabunPSK" pitchFamily="34" charset="-34"/>
              </a:rPr>
              <a:t>โดยไม่รวมปก บทคัดย่อ กิตติกรรมประกาศ สารบัญ บรรณานุกรม และ  </a:t>
            </a:r>
          </a:p>
          <a:p>
            <a:pPr marL="0" indent="0">
              <a:buNone/>
            </a:pPr>
            <a:r>
              <a:rPr lang="th-TH" sz="3200" b="1" i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b="1" i="1" dirty="0" smtClean="0">
                <a:latin typeface="TH SarabunPSK" pitchFamily="34" charset="-34"/>
                <a:cs typeface="TH SarabunPSK" pitchFamily="34" charset="-34"/>
              </a:rPr>
              <a:t>    ภาคผนวก</a:t>
            </a:r>
          </a:p>
          <a:p>
            <a:pPr marL="0" indent="0">
              <a:buNone/>
            </a:pP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     </a:t>
            </a:r>
            <a:r>
              <a:rPr lang="th-TH" sz="32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(หากเกินจำนวน 20 หน้า คณะกรรมการจะไม่รับพิจารณา)</a:t>
            </a:r>
          </a:p>
          <a:p>
            <a:pPr lvl="0">
              <a:buClr>
                <a:srgbClr val="873624"/>
              </a:buClr>
            </a:pP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ส่วนที่ 3. </a:t>
            </a:r>
            <a:r>
              <a:rPr lang="th-TH" sz="33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คู่มือประกอบการใช้งานเป็นภาษาไทย และ ภาษาอังกฤษ</a:t>
            </a:r>
            <a:endParaRPr 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sz="3200" u="sng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US" sz="3200" u="sng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ประกอบด้วย 5 ส่วนดังนี้</a:t>
            </a:r>
            <a:endParaRPr lang="en-US" sz="4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ม้วนกระดาษแนวตั้ง 6">
            <a:hlinkClick r:id="rId3" action="ppaction://hlinkfile"/>
          </p:cNvPr>
          <p:cNvSpPr/>
          <p:nvPr/>
        </p:nvSpPr>
        <p:spPr>
          <a:xfrm>
            <a:off x="6672735" y="4005064"/>
            <a:ext cx="1477563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ว-สอศ.-3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ม้วนกระดาษแนวตั้ง 7">
            <a:hlinkClick r:id="rId4" action="ppaction://hlinkfile"/>
          </p:cNvPr>
          <p:cNvSpPr/>
          <p:nvPr/>
        </p:nvSpPr>
        <p:spPr>
          <a:xfrm>
            <a:off x="7020272" y="2149398"/>
            <a:ext cx="1330749" cy="64807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ว-สอศ.-2</a:t>
            </a:r>
            <a:endParaRPr lang="en-US" sz="2400" b="1" i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31066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ส่วนที่ 4. แบบคุณลักษณะผลงานสิ่งประดิษฐ์ฯ ที่เข้าร่วมประกวดให้เป็นไป </a:t>
            </a:r>
          </a:p>
          <a:p>
            <a:pPr marL="0" indent="0">
              <a:buNone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             ตามที่สำนักวิจัยและพัฒนาการอาชีวศึกษา กำหนด</a:t>
            </a:r>
          </a:p>
          <a:p>
            <a:pPr marL="0" indent="0">
              <a:buNone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28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(อยู่ในเล่มๆละ 1 แผ่น และแยกส่งตอนลงทะเบียน 1 แผ่น)</a:t>
            </a:r>
            <a:endParaRPr lang="en-US" sz="2800" b="1" i="1" dirty="0" smtClean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th-TH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lvl="0">
              <a:buClr>
                <a:srgbClr val="873624"/>
              </a:buClr>
            </a:pPr>
            <a:r>
              <a:rPr lang="th-TH" sz="3000" b="1" dirty="0" smtClean="0">
                <a:latin typeface="TH SarabunPSK" pitchFamily="34" charset="-34"/>
                <a:cs typeface="TH SarabunPSK" pitchFamily="34" charset="-34"/>
              </a:rPr>
              <a:t>ส่วนที่ 5. </a:t>
            </a:r>
            <a:r>
              <a:rPr lang="th-TH" sz="3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ให้บันทึกข้อมูลเนื้อหาทั้งหมดลงในแฟ้มข้อมูลอิเล็กทรอนิกส์  </a:t>
            </a:r>
          </a:p>
          <a:p>
            <a:pPr marL="0" lvl="0" indent="0">
              <a:buClr>
                <a:srgbClr val="873624"/>
              </a:buClr>
              <a:buNone/>
            </a:pPr>
            <a:r>
              <a:rPr lang="th-TH" sz="3000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0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H SarabunPSK" pitchFamily="34" charset="-34"/>
                <a:cs typeface="TH SarabunPSK" pitchFamily="34" charset="-34"/>
              </a:rPr>
              <a:t>               </a:t>
            </a:r>
            <a:r>
              <a:rPr lang="th-TH" sz="3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(ส่วนที่ 1-4 เป็นไฟล์*.</a:t>
            </a:r>
            <a:r>
              <a:rPr lang="en-US" sz="3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doc </a:t>
            </a:r>
            <a:r>
              <a:rPr lang="th-TH" sz="3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และ *.</a:t>
            </a:r>
            <a:r>
              <a:rPr lang="en-US" sz="3000" b="1" i="1" dirty="0" err="1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pdf</a:t>
            </a:r>
            <a:r>
              <a:rPr lang="th-TH" sz="3000" b="1" i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th-TH" sz="3200" b="1" i="1" dirty="0" smtClean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ประกอบด้วย 5 ส่วนดังนี้ (ต่อ)</a:t>
            </a:r>
            <a:endParaRPr lang="en-US" sz="4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69692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ตัวยึดเนื้อหา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32868" y="2247900"/>
            <a:ext cx="3878263" cy="38782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ปกแข็ง">
  <a:themeElements>
    <a:clrScheme name="ปกแข็ง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ปกแข็ง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ปกแข็ง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ปกแข็ง">
  <a:themeElements>
    <a:clrScheme name="ปกแข็ง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ปกแข็ง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ปกแข็ง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ปกแข็ง">
  <a:themeElements>
    <a:clrScheme name="ปกแข็ง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ปกแข็ง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ปกแข็ง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239</TotalTime>
  <Words>462</Words>
  <Application>Microsoft Office PowerPoint</Application>
  <PresentationFormat>นำเสนอทางหน้าจอ (4:3)</PresentationFormat>
  <Paragraphs>100</Paragraphs>
  <Slides>10</Slides>
  <Notes>10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3</vt:i4>
      </vt:variant>
      <vt:variant>
        <vt:lpstr>ชื่อเรื่องภาพนิ่ง</vt:lpstr>
      </vt:variant>
      <vt:variant>
        <vt:i4>10</vt:i4>
      </vt:variant>
    </vt:vector>
  </HeadingPairs>
  <TitlesOfParts>
    <vt:vector size="13" baseType="lpstr">
      <vt:lpstr>ปกแข็ง</vt:lpstr>
      <vt:lpstr>1_ปกแข็ง</vt:lpstr>
      <vt:lpstr>2_ปกแข็ง</vt:lpstr>
      <vt:lpstr>งานนำเสนอ PowerPoint</vt:lpstr>
      <vt:lpstr>การเก็บหลักฐานรวบรวมข้อมูลสิ่งประดิษฐ์ ระดับอาชีวศึกษาจังหวัด ระดับภาค และระดับชาติ</vt:lpstr>
      <vt:lpstr>1. แผ่น DVD ที่มีข้อมูลดังต่อไปนี้ จำนวน 1 แผ่น</vt:lpstr>
      <vt:lpstr>2.เอกสารรายงานการประกวด จำนวน 1 ชุด ประกอบด้วย</vt:lpstr>
      <vt:lpstr>2.เอกสารรายงานการประกวด จำนวน 1 ชุด ประกอบด้วย</vt:lpstr>
      <vt:lpstr>เอกสารประกอบการนำเสนอผลงานสิ่งประดิษฐ์ฯ และแบบรายงานการวิจัย ประจำปีการศึกษา 2559</vt:lpstr>
      <vt:lpstr>ประกอบด้วย 5 ส่วนดังนี้</vt:lpstr>
      <vt:lpstr>ประกอบด้วย 5 ส่วนดังนี้ (ต่อ)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การเก็บหลักฐานรวบรวมสิ่งประดิษฐ์ ระดับอาชีวศึกษาจังหวัด ระดับภาค และระดับชาติ</dc:title>
  <dc:creator>Kengcomputer</dc:creator>
  <cp:lastModifiedBy>Windows User</cp:lastModifiedBy>
  <cp:revision>32</cp:revision>
  <cp:lastPrinted>2016-11-09T09:18:54Z</cp:lastPrinted>
  <dcterms:created xsi:type="dcterms:W3CDTF">2016-11-07T04:30:08Z</dcterms:created>
  <dcterms:modified xsi:type="dcterms:W3CDTF">2016-11-09T09:53:39Z</dcterms:modified>
</cp:coreProperties>
</file>